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348" r:id="rId1"/>
  </p:sldMasterIdLst>
  <p:notesMasterIdLst>
    <p:notesMasterId r:id="rId25"/>
  </p:notesMasterIdLst>
  <p:handoutMasterIdLst>
    <p:handoutMasterId r:id="rId26"/>
  </p:handoutMasterIdLst>
  <p:sldIdLst>
    <p:sldId id="1736" r:id="rId2"/>
    <p:sldId id="1768" r:id="rId3"/>
    <p:sldId id="1697" r:id="rId4"/>
    <p:sldId id="1764" r:id="rId5"/>
    <p:sldId id="1766" r:id="rId6"/>
    <p:sldId id="1767" r:id="rId7"/>
    <p:sldId id="1769" r:id="rId8"/>
    <p:sldId id="1770" r:id="rId9"/>
    <p:sldId id="1772" r:id="rId10"/>
    <p:sldId id="1771" r:id="rId11"/>
    <p:sldId id="1756" r:id="rId12"/>
    <p:sldId id="1757" r:id="rId13"/>
    <p:sldId id="1743" r:id="rId14"/>
    <p:sldId id="1745" r:id="rId15"/>
    <p:sldId id="1758" r:id="rId16"/>
    <p:sldId id="1744" r:id="rId17"/>
    <p:sldId id="1759" r:id="rId18"/>
    <p:sldId id="1760" r:id="rId19"/>
    <p:sldId id="1761" r:id="rId20"/>
    <p:sldId id="1749" r:id="rId21"/>
    <p:sldId id="1750" r:id="rId22"/>
    <p:sldId id="1762" r:id="rId23"/>
    <p:sldId id="1763" r:id="rId24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2F92"/>
    <a:srgbClr val="C4000E"/>
    <a:srgbClr val="73FEFF"/>
    <a:srgbClr val="0DA34A"/>
    <a:srgbClr val="B6B600"/>
    <a:srgbClr val="F1F100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2" autoAdjust="0"/>
    <p:restoredTop sz="92630" autoAdjust="0"/>
  </p:normalViewPr>
  <p:slideViewPr>
    <p:cSldViewPr>
      <p:cViewPr>
        <p:scale>
          <a:sx n="100" d="100"/>
          <a:sy n="100" d="100"/>
        </p:scale>
        <p:origin x="-2262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it-IT" alt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C0A5ACD-F6FA-1C4A-A845-6EF961C929B6}" type="datetimeFigureOut">
              <a:rPr lang="it-IT" altLang="it-IT"/>
              <a:pPr/>
              <a:t>07/09/2021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D3DF1D3-6930-8447-A601-712BF19D9B7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278010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it-IT" alt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AC736C-1497-014D-BF00-11118536290E}" type="datetimeFigureOut">
              <a:rPr lang="it-IT" altLang="it-IT"/>
              <a:pPr/>
              <a:t>07/09/2021</a:t>
            </a:fld>
            <a:endParaRPr lang="it-IT" alt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1B48C2-A280-9B48-8CFA-F1D791EF99B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4664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C1C8C2E-A259-C741-955D-9181946DA32E}" type="slidenum">
              <a:rPr lang="it-IT" altLang="it-IT"/>
              <a:pPr/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9419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4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440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20012D2-F47F-014F-9FA4-AA8838684BD2}" type="slidenum">
              <a:rPr lang="it-IT" altLang="it-IT"/>
              <a:pPr/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8759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460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777F82A-BE6A-C943-BEEA-619370E6D53F}" type="slidenum">
              <a:rPr lang="it-IT" altLang="it-IT"/>
              <a:pPr/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2678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4813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46B9BAA-F95B-A24E-B90E-64C69CBA9546}" type="slidenum">
              <a:rPr lang="it-IT" altLang="it-IT"/>
              <a:pPr/>
              <a:t>19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8640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325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2299F38-7F67-AF45-9A09-E509589DC2CF}" type="slidenum">
              <a:rPr lang="it-IT" altLang="it-IT"/>
              <a:pPr/>
              <a:t>22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25281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52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35387CC-1EB1-3C46-92A9-1DDE74F2B7BD}" type="slidenum">
              <a:rPr lang="it-IT" altLang="it-IT"/>
              <a:pPr/>
              <a:t>23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71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877" indent="-285722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888" indent="-22857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043" indent="-22857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199" indent="-22857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EBA6F43-9183-1E42-A412-24DE86F33DAB}" type="slidenum">
              <a:rPr lang="it-IT" altLang="it-IT"/>
              <a:pPr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6834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F4E6E3B-5B35-204A-A298-3E98437D566D}" type="slidenum">
              <a:rPr lang="it-IT" altLang="it-IT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1133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560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877" indent="-285722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888" indent="-22857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043" indent="-22857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199" indent="-22857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6D6AD48-B483-0848-BE36-EB9142640D84}" type="slidenum">
              <a:rPr lang="it-IT" altLang="it-IT"/>
              <a:pPr/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46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3481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877" indent="-285722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888" indent="-22857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043" indent="-22857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199" indent="-22857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48AFD9A-7A10-744A-8189-39930A1A370B}" type="slidenum">
              <a:rPr lang="it-IT" altLang="it-IT"/>
              <a:pPr/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0183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3174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D0B55D7-A596-944B-BC3C-F66542620400}" type="slidenum">
              <a:rPr lang="it-IT" altLang="it-IT"/>
              <a:pPr/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6804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B1073F7-A80E-3441-9BDF-5E25CA2F624D}" type="slidenum">
              <a:rPr lang="it-IT" altLang="it-IT"/>
              <a:pPr/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2195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3789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5BA1C60-75E5-3E48-844B-B832D237140F}" type="slidenum">
              <a:rPr lang="it-IT" altLang="it-IT"/>
              <a:pPr/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6164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419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0FA6F3B-135E-1844-BF79-62B11839C03C}" type="slidenum">
              <a:rPr lang="it-IT" altLang="it-IT"/>
              <a:pPr/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264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DB954-A807-DB49-B42B-DCF04B12319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40694687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380F8-F2AB-0242-BEAA-F0B8EBE56B6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620845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D5B2-DEDB-2145-A34B-30F53562995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0619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2C050-04DE-E247-97F0-6EA5A69ACB7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0386397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148C1-148D-BE49-9F54-88F5536E140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5299083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2012</a:t>
            </a:r>
            <a:endParaRPr 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D8DE1-3F8F-9C4B-9ABB-E7F5B645EB5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28829142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2012</a:t>
            </a:r>
            <a:endParaRPr lang="it-I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D552A-C7A7-7545-BFBD-98BAC5CA114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8944441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2012</a:t>
            </a:r>
            <a:endParaRPr lang="it-I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156CF-E100-9645-B89F-78332A962F9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152196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2012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37274-390C-834E-A913-B49F24D3CE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110432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30F3B-10AF-064E-8139-F0181B23EB3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5641769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0A01C-BE32-DD4F-AD6B-3C074A86AAC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969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  <a:endParaRPr lang="en-US" altLang="it-I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54F69E4-A286-2D46-8957-BF7EAA4E61E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5" r:id="rId1"/>
    <p:sldLayoutId id="2147485556" r:id="rId2"/>
    <p:sldLayoutId id="2147485557" r:id="rId3"/>
    <p:sldLayoutId id="2147485558" r:id="rId4"/>
    <p:sldLayoutId id="2147485559" r:id="rId5"/>
    <p:sldLayoutId id="2147485560" r:id="rId6"/>
    <p:sldLayoutId id="2147485561" r:id="rId7"/>
    <p:sldLayoutId id="2147485562" r:id="rId8"/>
    <p:sldLayoutId id="2147485565" r:id="rId9"/>
    <p:sldLayoutId id="2147485563" r:id="rId10"/>
    <p:sldLayoutId id="2147485564" r:id="rId11"/>
  </p:sldLayoutIdLst>
  <p:transition spd="med">
    <p:split orient="vert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755650" y="444500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lang="it-IT" sz="4000" kern="1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b="1" dirty="0" smtClean="0">
                <a:solidFill>
                  <a:srgbClr val="0432FF"/>
                </a:solidFill>
              </a:rPr>
              <a:t>LE CINQUE REGOLE PER STARE A SCUOLA IN SICUREZZA</a:t>
            </a:r>
            <a:endParaRPr b="1" dirty="0">
              <a:solidFill>
                <a:srgbClr val="0432FF"/>
              </a:solidFill>
            </a:endParaRPr>
          </a:p>
        </p:txBody>
      </p:sp>
      <p:sp>
        <p:nvSpPr>
          <p:cNvPr id="15362" name="Sottotitolo 2"/>
          <p:cNvSpPr txBox="1">
            <a:spLocks/>
          </p:cNvSpPr>
          <p:nvPr/>
        </p:nvSpPr>
        <p:spPr bwMode="auto">
          <a:xfrm>
            <a:off x="1692275" y="5300663"/>
            <a:ext cx="55038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charset="0"/>
              <a:buNone/>
            </a:pPr>
            <a:endParaRPr lang="it-IT" altLang="it-IT" sz="2400">
              <a:solidFill>
                <a:srgbClr val="0070C0"/>
              </a:solidFill>
            </a:endParaRPr>
          </a:p>
        </p:txBody>
      </p:sp>
      <p:pic>
        <p:nvPicPr>
          <p:cNvPr id="15363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379141"/>
            <a:ext cx="39116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ottotitolo 13"/>
          <p:cNvSpPr txBox="1">
            <a:spLocks/>
          </p:cNvSpPr>
          <p:nvPr/>
        </p:nvSpPr>
        <p:spPr bwMode="auto">
          <a:xfrm>
            <a:off x="971601" y="5084763"/>
            <a:ext cx="7128791" cy="10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it-IT" altLang="it-IT" dirty="0" smtClean="0">
                <a:solidFill>
                  <a:srgbClr val="7F7F7F"/>
                </a:solidFill>
              </a:rPr>
              <a:t>Tratto da sito del Ministero della Salute e dalle disposizione del  Ministero dell’Istruzione</a:t>
            </a:r>
          </a:p>
          <a:p>
            <a:pPr algn="ctr">
              <a:buFont typeface="Arial" charset="0"/>
              <a:buNone/>
            </a:pPr>
            <a:endParaRPr lang="it-IT" altLang="it-IT" dirty="0">
              <a:solidFill>
                <a:srgbClr val="7F7F7F"/>
              </a:solidFill>
            </a:endParaRPr>
          </a:p>
          <a:p>
            <a:pPr algn="ctr">
              <a:buFont typeface="Arial" charset="0"/>
              <a:buNone/>
            </a:pPr>
            <a:endParaRPr lang="it-IT" altLang="it-IT" dirty="0">
              <a:solidFill>
                <a:srgbClr val="7F7F7F"/>
              </a:solidFill>
            </a:endParaRPr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008313" y="6237288"/>
            <a:ext cx="3343275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MATERIALI PRODOTTI A CURA </a:t>
            </a:r>
            <a:r>
              <a:rPr lang="it-IT" dirty="0" smtClean="0"/>
              <a:t>DI</a:t>
            </a:r>
          </a:p>
          <a:p>
            <a:pPr>
              <a:defRPr/>
            </a:pPr>
            <a:r>
              <a:rPr lang="it-IT" dirty="0" smtClean="0"/>
              <a:t>Ing</a:t>
            </a:r>
            <a:r>
              <a:rPr lang="it-IT" dirty="0" smtClean="0"/>
              <a:t>. Evelina </a:t>
            </a:r>
            <a:r>
              <a:rPr lang="it-IT" dirty="0" err="1" smtClean="0"/>
              <a:t>Iacolina</a:t>
            </a:r>
            <a:r>
              <a:rPr lang="it-IT" dirty="0"/>
              <a:t> </a:t>
            </a:r>
            <a:r>
              <a:rPr lang="it-IT" dirty="0" smtClean="0"/>
              <a:t>- Ing</a:t>
            </a:r>
            <a:r>
              <a:rPr lang="it-IT" dirty="0"/>
              <a:t>. </a:t>
            </a:r>
            <a:r>
              <a:rPr lang="it-IT" dirty="0" smtClean="0"/>
              <a:t>Marina </a:t>
            </a:r>
            <a:r>
              <a:rPr lang="it-IT" dirty="0" err="1" smtClean="0"/>
              <a:t>Caddeo</a:t>
            </a:r>
            <a:endParaRPr lang="it-IT" dirty="0"/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1"/>
          <p:cNvSpPr>
            <a:spLocks noGrp="1"/>
          </p:cNvSpPr>
          <p:nvPr>
            <p:ph type="title"/>
          </p:nvPr>
        </p:nvSpPr>
        <p:spPr>
          <a:xfrm>
            <a:off x="628650" y="188913"/>
            <a:ext cx="7886700" cy="1295871"/>
          </a:xfrm>
        </p:spPr>
        <p:txBody>
          <a:bodyPr>
            <a:normAutofit/>
          </a:bodyPr>
          <a:lstStyle/>
          <a:p>
            <a:pPr algn="ctr"/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GLI ALUNNI</a:t>
            </a:r>
            <a:br>
              <a:rPr lang="it-IT" altLang="it-IT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it-IT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CINQUE REGOLE PER IL RIENTRO A SCUOLA IN </a:t>
            </a:r>
            <a:r>
              <a:rPr lang="it-IT" altLang="it-I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SICUREZZA</a:t>
            </a:r>
            <a:endParaRPr lang="it-IT" altLang="it-IT" sz="1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0400" y="1562894"/>
            <a:ext cx="7886700" cy="5051425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t-IT" sz="2200" b="1" dirty="0" smtClean="0"/>
              <a:t>Torniamo </a:t>
            </a:r>
            <a:r>
              <a:rPr lang="it-IT" sz="2200" b="1" dirty="0"/>
              <a:t>a scuola più consapevoli e responsabili: insieme possiamo proteggerci tutti </a:t>
            </a:r>
            <a:endParaRPr lang="it-IT" sz="220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it-IT" sz="2200" dirty="0" smtClean="0"/>
              <a:t>Se </a:t>
            </a:r>
            <a:r>
              <a:rPr lang="it-IT" sz="2200" dirty="0"/>
              <a:t>hai sintomi di infezioni respiratorie acute (febbre, tosse, raffreddore) parlane subito con i genitori e </a:t>
            </a:r>
            <a:r>
              <a:rPr lang="it-IT" sz="2200" b="1" dirty="0"/>
              <a:t>NON </a:t>
            </a:r>
            <a:r>
              <a:rPr lang="it-IT" sz="2200" dirty="0"/>
              <a:t>venire a scuola. 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it-IT" sz="2200" dirty="0" smtClean="0"/>
              <a:t>Quando </a:t>
            </a:r>
            <a:r>
              <a:rPr lang="it-IT" sz="2200" dirty="0"/>
              <a:t>sei a scuola indossa una </a:t>
            </a:r>
            <a:r>
              <a:rPr lang="it-IT" sz="2200" dirty="0" smtClean="0"/>
              <a:t>mascherina </a:t>
            </a:r>
            <a:r>
              <a:rPr lang="it-IT" sz="2200" dirty="0"/>
              <a:t>per la protezione del naso e della bocca. 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it-IT" sz="2200" dirty="0" smtClean="0"/>
              <a:t>Segui </a:t>
            </a:r>
            <a:r>
              <a:rPr lang="it-IT" sz="2200" dirty="0"/>
              <a:t>le indicazioni degli insegnanti e rispetta la segnaletica. 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it-IT" sz="2200" dirty="0" smtClean="0"/>
              <a:t>Mantieni </a:t>
            </a:r>
            <a:r>
              <a:rPr lang="it-IT" sz="2200" dirty="0"/>
              <a:t>sempre la distanza di 1 metro, evita gli assembramenti (soprattutto in entrata e uscita) e il contatto fisico con i compagni. 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it-IT" sz="2200" dirty="0" smtClean="0"/>
              <a:t>Lava </a:t>
            </a:r>
            <a:r>
              <a:rPr lang="it-IT" sz="2200" dirty="0"/>
              <a:t>frequentemente le mani o usa gli appositi dispenser per tenerle pulite; evita di toccarti il viso e la mascherina.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it-IT" sz="2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8916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E618DC3-41E5-F048-A560-4DB08ABC91A9}" type="slidenum">
              <a:rPr lang="it-IT" altLang="it-IT" sz="1200">
                <a:solidFill>
                  <a:srgbClr val="898989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574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70E19BD-034F-6B48-9792-E4EDFE131A0B}" type="slidenum">
              <a:rPr lang="it-IT" altLang="it-IT" sz="1200">
                <a:solidFill>
                  <a:srgbClr val="898989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0722" name="Segnaposto contenuto 6"/>
          <p:cNvSpPr txBox="1">
            <a:spLocks/>
          </p:cNvSpPr>
          <p:nvPr/>
        </p:nvSpPr>
        <p:spPr bwMode="auto">
          <a:xfrm>
            <a:off x="309563" y="1312863"/>
            <a:ext cx="840581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 typeface="Calibri Light" charset="0"/>
              <a:buAutoNum type="arabicParenR"/>
            </a:pPr>
            <a:r>
              <a:rPr lang="it-IT" altLang="it-IT" sz="3200"/>
              <a:t>Se hai sintomi di infezioni respiratorie acute (febbre, tosse, raffreddore) parlane subito con i genitori e </a:t>
            </a:r>
            <a:r>
              <a:rPr lang="it-IT" altLang="it-IT" sz="3200" b="1"/>
              <a:t>NON </a:t>
            </a:r>
            <a:r>
              <a:rPr lang="it-IT" altLang="it-IT" sz="3200"/>
              <a:t>venire a scuola.</a:t>
            </a:r>
          </a:p>
        </p:txBody>
      </p:sp>
      <p:pic>
        <p:nvPicPr>
          <p:cNvPr id="30723" name="Picture 3" descr="C:\LAVORO\SICUREZZA\FORMAZIONE\Formazione Scuola\COVID-19\influenza-156098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987675"/>
            <a:ext cx="3321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C:\LAVORO\SICUREZZA\FORMAZIONE\Formazione Scuola\COVID-19\rest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3046413"/>
            <a:ext cx="39830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contenuto 6"/>
          <p:cNvSpPr txBox="1">
            <a:spLocks/>
          </p:cNvSpPr>
          <p:nvPr/>
        </p:nvSpPr>
        <p:spPr>
          <a:xfrm>
            <a:off x="263525" y="4953000"/>
            <a:ext cx="8637588" cy="15811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  <a:defRPr/>
            </a:pPr>
            <a:r>
              <a:rPr lang="it-IT" sz="2800" dirty="0" smtClean="0"/>
              <a:t>Se a scuola compaiono </a:t>
            </a:r>
            <a:r>
              <a:rPr lang="it-IT" sz="2800" dirty="0"/>
              <a:t>sintomi </a:t>
            </a:r>
            <a:r>
              <a:rPr lang="it-IT" sz="2800" dirty="0" smtClean="0"/>
              <a:t>o febbre un incaricato della scuola telefona al genitore/delegato per accompagnarti a casa e chiamare il medico di base che potrebbe disporre di effettuare il tampone.</a:t>
            </a:r>
            <a:endParaRPr lang="it-IT" sz="2800" dirty="0"/>
          </a:p>
        </p:txBody>
      </p:sp>
      <p:sp>
        <p:nvSpPr>
          <p:cNvPr id="30726" name="Titolo 1"/>
          <p:cNvSpPr>
            <a:spLocks noGrp="1"/>
          </p:cNvSpPr>
          <p:nvPr>
            <p:ph type="title"/>
          </p:nvPr>
        </p:nvSpPr>
        <p:spPr>
          <a:xfrm>
            <a:off x="0" y="188913"/>
            <a:ext cx="9036496" cy="936625"/>
          </a:xfrm>
        </p:spPr>
        <p:txBody>
          <a:bodyPr/>
          <a:lstStyle/>
          <a:p>
            <a:pPr algn="ctr"/>
            <a:r>
              <a:rPr lang="it-IT" alt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CINQUE REGOLE PER </a:t>
            </a:r>
            <a:r>
              <a:rPr lang="it-IT" alt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STARE A SCUOLA</a:t>
            </a:r>
            <a:br>
              <a:rPr lang="it-IT" alt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SICUREZZA</a:t>
            </a:r>
            <a:endParaRPr lang="it-IT" altLang="it-IT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725C157-538A-BD46-AB11-5966568EE550}" type="slidenum">
              <a:rPr lang="it-IT" altLang="it-IT" sz="1200">
                <a:solidFill>
                  <a:srgbClr val="898989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2771" name="Segnaposto contenuto 6"/>
          <p:cNvSpPr txBox="1">
            <a:spLocks/>
          </p:cNvSpPr>
          <p:nvPr/>
        </p:nvSpPr>
        <p:spPr bwMode="auto">
          <a:xfrm>
            <a:off x="315342" y="1556792"/>
            <a:ext cx="84058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 typeface="Calibri Light" charset="0"/>
              <a:buAutoNum type="arabicParenR" startAt="2"/>
            </a:pPr>
            <a:r>
              <a:rPr lang="it-IT" altLang="it-IT" sz="3200" dirty="0"/>
              <a:t>Quando sei a scuola indossa una mascherina, </a:t>
            </a:r>
            <a:r>
              <a:rPr lang="it-IT" altLang="it-IT" sz="3200" dirty="0" smtClean="0"/>
              <a:t>per </a:t>
            </a:r>
            <a:r>
              <a:rPr lang="it-IT" altLang="it-IT" sz="3200" dirty="0"/>
              <a:t>la protezione del naso e della bocca.</a:t>
            </a:r>
          </a:p>
        </p:txBody>
      </p:sp>
      <p:pic>
        <p:nvPicPr>
          <p:cNvPr id="32772" name="Picture 3" descr="C:\LAVORO\SICUREZZA\FORMAZIONE\Formazione Scuola\COVID-19\Senza tit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2852390"/>
            <a:ext cx="23796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C:\LAVORO\SICUREZZA\FORMAZIONE\Formazione Scuola\COVID-19\mascher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365442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 bwMode="auto">
          <a:xfrm>
            <a:off x="0" y="188913"/>
            <a:ext cx="9036496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ctr"/>
            <a:r>
              <a:rPr lang="it-IT" alt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CINQUE REGOLE PER STARE A SCUOLA</a:t>
            </a:r>
            <a:br>
              <a:rPr lang="it-IT" alt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SICUREZZA</a:t>
            </a:r>
            <a:endParaRPr lang="it-IT" altLang="it-IT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CAFAA1E-ACA9-4B42-869B-150127836611}" type="slidenum">
              <a:rPr lang="it-IT" altLang="it-IT" sz="1200">
                <a:solidFill>
                  <a:srgbClr val="898989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6866" name="Rettangolo 5"/>
          <p:cNvSpPr>
            <a:spLocks noChangeArrowheads="1"/>
          </p:cNvSpPr>
          <p:nvPr/>
        </p:nvSpPr>
        <p:spPr bwMode="auto">
          <a:xfrm>
            <a:off x="468313" y="908050"/>
            <a:ext cx="8351837" cy="35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ea typeface="Times New Roman" charset="0"/>
                <a:cs typeface="Calibri" charset="0"/>
              </a:rPr>
              <a:t>La </a:t>
            </a:r>
            <a:r>
              <a:rPr lang="it-IT" altLang="it-IT" sz="2400" dirty="0">
                <a:ea typeface="Times New Roman" charset="0"/>
                <a:cs typeface="Calibri" charset="0"/>
              </a:rPr>
              <a:t>mascherina non va indossata, </a:t>
            </a:r>
            <a:r>
              <a:rPr lang="it-IT" altLang="it-IT" sz="2400" b="1" dirty="0">
                <a:ea typeface="Times New Roman" charset="0"/>
                <a:cs typeface="Calibri" charset="0"/>
              </a:rPr>
              <a:t>su autorizzazione del docente</a:t>
            </a:r>
            <a:r>
              <a:rPr lang="it-IT" altLang="it-IT" sz="2400" dirty="0">
                <a:ea typeface="Times New Roman" charset="0"/>
                <a:cs typeface="Calibri" charset="0"/>
              </a:rPr>
              <a:t>, solo nelle seguenti situazioni:</a:t>
            </a:r>
          </a:p>
          <a:p>
            <a:pPr lvl="1">
              <a:spcBef>
                <a:spcPts val="1700"/>
              </a:spcBef>
            </a:pPr>
            <a:r>
              <a:rPr lang="it-IT" altLang="it-IT" dirty="0">
                <a:ea typeface="Times New Roman" charset="0"/>
                <a:cs typeface="Calibri" charset="0"/>
              </a:rPr>
              <a:t>attività fisica </a:t>
            </a:r>
            <a:r>
              <a:rPr lang="it-IT" altLang="it-IT" dirty="0" smtClean="0">
                <a:ea typeface="Times New Roman" charset="0"/>
                <a:cs typeface="Calibri" charset="0"/>
              </a:rPr>
              <a:t>all’esterno oppure in palestra bene areata </a:t>
            </a:r>
            <a:r>
              <a:rPr lang="it-IT" altLang="it-IT" dirty="0">
                <a:ea typeface="Times New Roman" charset="0"/>
                <a:cs typeface="Calibri" charset="0"/>
              </a:rPr>
              <a:t>mantenendo distanza di due metri</a:t>
            </a:r>
          </a:p>
          <a:p>
            <a:pPr lvl="1">
              <a:spcBef>
                <a:spcPts val="1700"/>
              </a:spcBef>
            </a:pPr>
            <a:r>
              <a:rPr lang="it-IT" altLang="it-IT" dirty="0" smtClean="0">
                <a:ea typeface="Times New Roman" charset="0"/>
                <a:cs typeface="Calibri" charset="0"/>
              </a:rPr>
              <a:t>durante </a:t>
            </a:r>
            <a:r>
              <a:rPr lang="it-IT" altLang="it-IT" dirty="0">
                <a:ea typeface="Times New Roman" charset="0"/>
                <a:cs typeface="Calibri" charset="0"/>
              </a:rPr>
              <a:t>la merenda con posti assegnati distanti sempre un metro e a distanza di due metri dall’insegnante</a:t>
            </a:r>
          </a:p>
          <a:p>
            <a:pPr lvl="1">
              <a:spcBef>
                <a:spcPts val="1700"/>
              </a:spcBef>
            </a:pPr>
            <a:r>
              <a:rPr lang="it-IT" altLang="it-IT" dirty="0">
                <a:ea typeface="Times New Roman" charset="0"/>
                <a:cs typeface="Calibri" charset="0"/>
              </a:rPr>
              <a:t>all’aperto se la distanza interpersonale è di almeno 1 metro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000000"/>
              </a:solidFill>
              <a:ea typeface="Times New Roman" charset="0"/>
              <a:cs typeface="Calibri" charset="0"/>
            </a:endParaRPr>
          </a:p>
        </p:txBody>
      </p:sp>
      <p:sp>
        <p:nvSpPr>
          <p:cNvPr id="36867" name="Titolo 1"/>
          <p:cNvSpPr txBox="1">
            <a:spLocks/>
          </p:cNvSpPr>
          <p:nvPr/>
        </p:nvSpPr>
        <p:spPr bwMode="auto">
          <a:xfrm>
            <a:off x="0" y="200025"/>
            <a:ext cx="91440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charset="0"/>
              </a:rPr>
              <a:t>MASCHERINA ALUNNI/E</a:t>
            </a:r>
            <a:endParaRPr lang="it-IT" altLang="it-IT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charset="0"/>
            </a:endParaRPr>
          </a:p>
        </p:txBody>
      </p:sp>
      <p:pic>
        <p:nvPicPr>
          <p:cNvPr id="5" name="Picture 2" descr="C:\Users\utente\Downloads\mascher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7" y="4149080"/>
            <a:ext cx="2880319" cy="233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9866A51-3175-E543-AB5D-D2BF4FF4BD18}" type="slidenum">
              <a:rPr lang="it-IT" altLang="it-IT" sz="1200">
                <a:solidFill>
                  <a:srgbClr val="898989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20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3891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82563"/>
            <a:ext cx="8863012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egnaposto data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A6C3CC3-4B2C-F244-AA61-05C6384F6E1A}" type="datetime10">
              <a:rPr lang="it-IT" altLang="it-IT" sz="1200">
                <a:solidFill>
                  <a:srgbClr val="898989"/>
                </a:solidFill>
                <a:latin typeface="Arial" charset="0"/>
                <a:ea typeface="Arial" charset="0"/>
                <a:cs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14:38</a:t>
            </a:fld>
            <a:endParaRPr lang="it-IT" altLang="it-IT" sz="1200">
              <a:solidFill>
                <a:srgbClr val="89898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962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1BE107E-B039-D44D-9A7A-85EF3A66C1F0}" type="slidenum">
              <a:rPr lang="it-IT" altLang="it-IT" sz="1200">
                <a:solidFill>
                  <a:srgbClr val="898989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40963" name="Titolo 3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it-IT" altLang="it-IT"/>
              <a:t>COME NON INDOSSARE LA MASCHERINA</a:t>
            </a:r>
          </a:p>
        </p:txBody>
      </p:sp>
      <p:pic>
        <p:nvPicPr>
          <p:cNvPr id="40964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28738"/>
            <a:ext cx="7451725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5E3A3AF-33C8-9D40-ADB6-F4D9C5C3CCD2}" type="slidenum">
              <a:rPr lang="it-IT" altLang="it-IT" sz="1200">
                <a:solidFill>
                  <a:srgbClr val="898989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9938" name="Rettangolo 3"/>
          <p:cNvSpPr>
            <a:spLocks noChangeArrowheads="1"/>
          </p:cNvSpPr>
          <p:nvPr/>
        </p:nvSpPr>
        <p:spPr bwMode="auto">
          <a:xfrm>
            <a:off x="251520" y="333375"/>
            <a:ext cx="84969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it-IT" altLang="it-IT" sz="4000" b="1" dirty="0">
                <a:solidFill>
                  <a:schemeClr val="accent1">
                    <a:satMod val="15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Come utilizzare e togliere la mascherina</a:t>
            </a:r>
            <a:r>
              <a:rPr lang="it-IT" altLang="it-IT" sz="4000" b="1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lang="it-IT" altLang="it-IT" sz="4000" b="1" dirty="0">
              <a:solidFill>
                <a:schemeClr val="accent1">
                  <a:satMod val="15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683568" y="1556792"/>
            <a:ext cx="792088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it-IT" altLang="it-IT" sz="2700" dirty="0" smtClean="0">
                <a:latin typeface="+mn-lt"/>
              </a:rPr>
              <a:t>evita </a:t>
            </a:r>
            <a:r>
              <a:rPr lang="it-IT" altLang="it-IT" sz="2700" dirty="0">
                <a:latin typeface="+mn-lt"/>
              </a:rPr>
              <a:t>di toccare la mascherina, se la tocchi, lavati le mani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it-IT" altLang="it-IT" sz="2700" dirty="0">
                <a:latin typeface="+mn-lt"/>
              </a:rPr>
              <a:t>quando diventa umida, sostituiscila con una nuova e non riutilizzarla; infatti sono maschere mono-uso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it-IT" altLang="it-IT" sz="2600" b="1" dirty="0">
                <a:latin typeface="+mn-lt"/>
              </a:rPr>
              <a:t>togli la mascherina prendendola dall’elastico e non toccare la parte anteriore della mascherina; gettala immediatamente in un sacchetto chiuso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it-IT" altLang="it-IT" sz="2600" b="1" dirty="0">
                <a:latin typeface="+mn-lt"/>
              </a:rPr>
              <a:t>lavati le mani.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15104-249E-4241-A79D-E95CF3E5291A}" type="slidenum">
              <a:rPr lang="it-IT" altLang="it-IT" sz="1200">
                <a:solidFill>
                  <a:srgbClr val="898989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43011" name="Segnaposto contenuto 6"/>
          <p:cNvSpPr txBox="1">
            <a:spLocks/>
          </p:cNvSpPr>
          <p:nvPr/>
        </p:nvSpPr>
        <p:spPr bwMode="auto">
          <a:xfrm>
            <a:off x="323850" y="1268413"/>
            <a:ext cx="8405813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 typeface="Calibri Light" charset="0"/>
              <a:buAutoNum type="arabicParenR" startAt="3"/>
            </a:pPr>
            <a:r>
              <a:rPr lang="it-IT" altLang="it-IT" sz="3200"/>
              <a:t>Segui le indicazioni degli insegnanti e rispetta la segnaletica.</a:t>
            </a:r>
          </a:p>
        </p:txBody>
      </p:sp>
      <p:pic>
        <p:nvPicPr>
          <p:cNvPr id="43012" name="Immagin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18895" r="3052" b="11545"/>
          <a:stretch>
            <a:fillRect/>
          </a:stretch>
        </p:blipFill>
        <p:spPr bwMode="auto">
          <a:xfrm>
            <a:off x="971550" y="2447925"/>
            <a:ext cx="739775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itolo 1"/>
          <p:cNvSpPr>
            <a:spLocks noGrp="1"/>
          </p:cNvSpPr>
          <p:nvPr>
            <p:ph type="title"/>
          </p:nvPr>
        </p:nvSpPr>
        <p:spPr>
          <a:xfrm>
            <a:off x="107504" y="188913"/>
            <a:ext cx="8928992" cy="936625"/>
          </a:xfrm>
        </p:spPr>
        <p:txBody>
          <a:bodyPr/>
          <a:lstStyle/>
          <a:p>
            <a:pPr algn="ctr"/>
            <a:r>
              <a:rPr lang="it-IT" alt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CINQUE REGOLE PER STARE A SCUOLA</a:t>
            </a:r>
            <a:br>
              <a:rPr lang="it-IT" alt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it-IT" alt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SICUREZZA</a:t>
            </a:r>
            <a:endParaRPr lang="it-IT" altLang="it-IT" sz="40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2558C5-2C51-2943-8F77-1A3644A0065A}" type="slidenum">
              <a:rPr lang="it-IT" altLang="it-IT" sz="1200">
                <a:solidFill>
                  <a:srgbClr val="898989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45059" name="Segnaposto contenuto 6"/>
          <p:cNvSpPr txBox="1">
            <a:spLocks/>
          </p:cNvSpPr>
          <p:nvPr/>
        </p:nvSpPr>
        <p:spPr bwMode="auto">
          <a:xfrm>
            <a:off x="323850" y="1268413"/>
            <a:ext cx="8405813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 typeface="Calibri Light" charset="0"/>
              <a:buAutoNum type="arabicParenR" startAt="4"/>
            </a:pPr>
            <a:r>
              <a:rPr lang="it-IT" altLang="it-IT" sz="3200" dirty="0"/>
              <a:t>Mantieni sempre la distanza di 1 metro, evita gli assembramenti </a:t>
            </a:r>
            <a:r>
              <a:rPr lang="it-IT" altLang="it-IT" sz="3200" dirty="0" smtClean="0"/>
              <a:t>e </a:t>
            </a:r>
            <a:r>
              <a:rPr lang="it-IT" altLang="it-IT" sz="3200" dirty="0"/>
              <a:t>il contatto fisico con i compagni.</a:t>
            </a:r>
          </a:p>
        </p:txBody>
      </p:sp>
      <p:pic>
        <p:nvPicPr>
          <p:cNvPr id="45060" name="Picture 2" descr="C:\LAVORO\SICUREZZA\FORMAZIONE\Formazione Scuola\COVID-19\distan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781300"/>
            <a:ext cx="42592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 descr="C:\LAVORO\SICUREZZA\FORMAZIONE\Formazione Scuola\COVID-19\contat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2838450"/>
            <a:ext cx="4013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ttangolo 3"/>
          <p:cNvSpPr>
            <a:spLocks noChangeArrowheads="1"/>
          </p:cNvSpPr>
          <p:nvPr/>
        </p:nvSpPr>
        <p:spPr bwMode="auto">
          <a:xfrm>
            <a:off x="1259632" y="4646613"/>
            <a:ext cx="346977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dirty="0">
                <a:latin typeface="Arial" charset="0"/>
              </a:rPr>
              <a:t>Quando percorri i corridoi mantieni sempre la destra</a:t>
            </a:r>
          </a:p>
        </p:txBody>
      </p:sp>
      <p:pic>
        <p:nvPicPr>
          <p:cNvPr id="45063" name="Picture 2" descr="C:\LAVORO\SICUREZZA\FORMAZIONE\Formazione Scuola\COVID-19\CARTELLI\CARTELLI BAMBINI\6.CARTELLO BAMBINI MANTIENI LA DEST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4652963"/>
            <a:ext cx="2681288" cy="188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4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96300" cy="936625"/>
          </a:xfrm>
        </p:spPr>
        <p:txBody>
          <a:bodyPr/>
          <a:lstStyle/>
          <a:p>
            <a:pPr algn="ctr"/>
            <a:r>
              <a:rPr lang="it-IT" alt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CINQUE REGOLE PER STARE A SCUOLA</a:t>
            </a:r>
            <a:br>
              <a:rPr lang="it-IT" alt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it-IT" alt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SICUREZZA</a:t>
            </a:r>
            <a:endParaRPr lang="it-IT" altLang="it-IT" sz="40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831160-2548-2847-BA25-060FFE9898CC}" type="slidenum">
              <a:rPr lang="it-IT" altLang="it-IT" sz="1200">
                <a:solidFill>
                  <a:srgbClr val="898989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47107" name="Segnaposto contenuto 6"/>
          <p:cNvSpPr txBox="1">
            <a:spLocks/>
          </p:cNvSpPr>
          <p:nvPr/>
        </p:nvSpPr>
        <p:spPr bwMode="auto">
          <a:xfrm>
            <a:off x="323850" y="1268413"/>
            <a:ext cx="8405813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 typeface="Calibri Light" charset="0"/>
              <a:buAutoNum type="arabicParenR" startAt="5"/>
            </a:pPr>
            <a:r>
              <a:rPr lang="it-IT" altLang="it-IT" sz="3200"/>
              <a:t>Lava frequentemente le mani o usa gli appositi dispenser per tenerle igienizzate; evita di toccarti il viso e la mascherina.</a:t>
            </a:r>
          </a:p>
        </p:txBody>
      </p:sp>
      <p:pic>
        <p:nvPicPr>
          <p:cNvPr id="47108" name="Picture 2" descr="C:\LAVORO\SICUREZZA\FORMAZIONE\Formazione Scuola\COVID-19\lavar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45339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3" descr="C:\LAVORO\SICUREZZA\FORMAZIONE\Formazione Scuola\COVID-19\contat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4287838"/>
            <a:ext cx="4638675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itolo 1"/>
          <p:cNvSpPr>
            <a:spLocks noGrp="1"/>
          </p:cNvSpPr>
          <p:nvPr>
            <p:ph type="title"/>
          </p:nvPr>
        </p:nvSpPr>
        <p:spPr>
          <a:xfrm>
            <a:off x="179512" y="188913"/>
            <a:ext cx="8856984" cy="936625"/>
          </a:xfrm>
        </p:spPr>
        <p:txBody>
          <a:bodyPr/>
          <a:lstStyle/>
          <a:p>
            <a:pPr algn="ctr"/>
            <a:r>
              <a:rPr lang="it-IT" alt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CINQUE REGOLE PER STARE A SCUOLA</a:t>
            </a:r>
            <a:br>
              <a:rPr lang="it-IT" alt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it-IT" alt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SICUREZZA</a:t>
            </a:r>
            <a:endParaRPr lang="it-IT" altLang="it-IT" sz="40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0080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NORMATIVA DI RIFERIMENTO</a:t>
            </a:r>
            <a:endParaRPr lang="it-IT" sz="1600" b="1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300" cy="5112568"/>
          </a:xfrm>
        </p:spPr>
        <p:txBody>
          <a:bodyPr>
            <a:noAutofit/>
          </a:bodyPr>
          <a:lstStyle/>
          <a:p>
            <a:pPr lvl="0"/>
            <a:r>
              <a:rPr lang="it-IT" sz="2400" b="1" dirty="0"/>
              <a:t>Circolare M.I </a:t>
            </a:r>
            <a:r>
              <a:rPr lang="it-IT" sz="2400" dirty="0"/>
              <a:t>n. 900 del 18 agosto 2021</a:t>
            </a:r>
          </a:p>
          <a:p>
            <a:pPr lvl="0"/>
            <a:r>
              <a:rPr lang="it-IT" sz="2400" b="1" dirty="0"/>
              <a:t>Protocollo d’intesa</a:t>
            </a:r>
            <a:r>
              <a:rPr lang="it-IT" sz="2400" dirty="0"/>
              <a:t> </a:t>
            </a:r>
            <a:r>
              <a:rPr lang="it-IT" sz="2400" dirty="0" smtClean="0"/>
              <a:t>del </a:t>
            </a:r>
            <a:r>
              <a:rPr lang="it-IT" sz="2400" b="1" dirty="0"/>
              <a:t>14 agosto 2021</a:t>
            </a:r>
            <a:endParaRPr lang="it-IT" sz="2400" dirty="0"/>
          </a:p>
          <a:p>
            <a:pPr lvl="0"/>
            <a:r>
              <a:rPr lang="it-IT" sz="2400" b="1" dirty="0"/>
              <a:t>Circolare M.I. </a:t>
            </a:r>
            <a:r>
              <a:rPr lang="it-IT" sz="2400" dirty="0"/>
              <a:t>n. 1237 del 13 agosto 2021</a:t>
            </a:r>
          </a:p>
          <a:p>
            <a:pPr lvl="0"/>
            <a:r>
              <a:rPr lang="it-IT" sz="2400" b="1" dirty="0"/>
              <a:t>Circolare del Ministero della Salute n. 36254</a:t>
            </a:r>
            <a:r>
              <a:rPr lang="it-IT" sz="2400" dirty="0"/>
              <a:t> dell’11 agosto 2021</a:t>
            </a:r>
          </a:p>
          <a:p>
            <a:pPr lvl="0"/>
            <a:r>
              <a:rPr lang="it-IT" sz="2400" b="1" dirty="0"/>
              <a:t>D.M. n. 257 del 6 agosto 2021 </a:t>
            </a:r>
            <a:r>
              <a:rPr lang="it-IT" sz="2400" b="1" dirty="0" smtClean="0"/>
              <a:t> </a:t>
            </a:r>
            <a:r>
              <a:rPr lang="it-IT" sz="2400" dirty="0" smtClean="0"/>
              <a:t>e allegati: Piano </a:t>
            </a:r>
            <a:r>
              <a:rPr lang="it-IT" sz="2400" dirty="0"/>
              <a:t>scuola </a:t>
            </a:r>
            <a:r>
              <a:rPr lang="it-IT" sz="2400" dirty="0" smtClean="0"/>
              <a:t>2021/2022, estratto </a:t>
            </a:r>
            <a:r>
              <a:rPr lang="it-IT" sz="2400" dirty="0"/>
              <a:t>verbale n. 34 del 12 luglio 2021 del </a:t>
            </a:r>
            <a:r>
              <a:rPr lang="it-IT" sz="2400" dirty="0" smtClean="0"/>
              <a:t>CTS, estratto </a:t>
            </a:r>
            <a:r>
              <a:rPr lang="it-IT" sz="2400" dirty="0"/>
              <a:t>del verbale n. 39 del 5 agosto 2021 del </a:t>
            </a:r>
            <a:r>
              <a:rPr lang="it-IT" sz="2400" dirty="0" smtClean="0"/>
              <a:t>CTS)</a:t>
            </a:r>
            <a:endParaRPr lang="it-IT" sz="2400" dirty="0"/>
          </a:p>
          <a:p>
            <a:pPr lvl="0"/>
            <a:r>
              <a:rPr lang="it-IT" sz="2400" b="1" dirty="0"/>
              <a:t>D.L. n. 111 del 6 agosto </a:t>
            </a:r>
            <a:r>
              <a:rPr lang="it-IT" sz="2400" dirty="0"/>
              <a:t>(Misure urgenti per l’esercizio in sicurezza delle attività scolastiche, universitarie, sociali e in materia di trasporti)</a:t>
            </a:r>
          </a:p>
          <a:p>
            <a:pPr lvl="0"/>
            <a:r>
              <a:rPr lang="it-IT" sz="2400" b="1" dirty="0"/>
              <a:t>Circolare del Ministero della Salute n. 35309</a:t>
            </a:r>
            <a:r>
              <a:rPr lang="it-IT" sz="2400" dirty="0"/>
              <a:t> del 4 agosto 2021 </a:t>
            </a:r>
          </a:p>
          <a:p>
            <a:r>
              <a:rPr lang="it-IT" sz="2400" b="1" dirty="0"/>
              <a:t>Circolare M.I. 1107 </a:t>
            </a:r>
            <a:r>
              <a:rPr lang="it-IT" sz="2400" dirty="0"/>
              <a:t>del 22 luglio 2021 (verbale n. 34)</a:t>
            </a:r>
          </a:p>
          <a:p>
            <a:pPr>
              <a:lnSpc>
                <a:spcPct val="150000"/>
              </a:lnSpc>
              <a:defRPr/>
            </a:pPr>
            <a:endParaRPr lang="it-IT" sz="2400" dirty="0"/>
          </a:p>
        </p:txBody>
      </p:sp>
      <p:sp>
        <p:nvSpPr>
          <p:cNvPr id="17409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E0A86F4-3954-6347-A3A7-6BBD040F4D8C}" type="slidenum">
              <a:rPr lang="it-IT" altLang="it-IT" sz="1200">
                <a:solidFill>
                  <a:srgbClr val="898989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151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9707DAF-BB65-C04F-A50B-CBB716F687F3}" type="slidenum">
              <a:rPr lang="it-IT" altLang="it-IT" sz="1200">
                <a:solidFill>
                  <a:srgbClr val="898989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20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49155" name="Picture 2" descr="https://www.focus.it/images/2020/02/10/igiene-delle-mani-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" r="2234" b="44177"/>
          <a:stretch>
            <a:fillRect/>
          </a:stretch>
        </p:blipFill>
        <p:spPr bwMode="auto">
          <a:xfrm>
            <a:off x="163414" y="0"/>
            <a:ext cx="8748712" cy="672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0178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5FEC67-4D7B-2547-802B-9F442E81B47B}" type="slidenum">
              <a:rPr lang="it-IT" altLang="it-IT" sz="1200">
                <a:solidFill>
                  <a:srgbClr val="898989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20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50179" name="Picture 2" descr="https://www.focus.it/images/2020/02/10/igiene-delle-mani-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3" r="465"/>
          <a:stretch>
            <a:fillRect/>
          </a:stretch>
        </p:blipFill>
        <p:spPr bwMode="auto">
          <a:xfrm>
            <a:off x="11113" y="548680"/>
            <a:ext cx="9108504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t-IT" sz="4000" b="1" dirty="0" smtClean="0">
                <a:solidFill>
                  <a:srgbClr val="3C9C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PUOI FARE LA PREVENZIONE</a:t>
            </a:r>
            <a:endParaRPr lang="it-IT" sz="4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4D0AEF5-32AB-1042-A052-D907882A22AA}" type="slidenum">
              <a:rPr lang="it-IT" altLang="it-IT" sz="1200">
                <a:solidFill>
                  <a:srgbClr val="898989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8" name="Segnaposto contenuto 6"/>
          <p:cNvSpPr txBox="1">
            <a:spLocks/>
          </p:cNvSpPr>
          <p:nvPr/>
        </p:nvSpPr>
        <p:spPr>
          <a:xfrm>
            <a:off x="558800" y="1052513"/>
            <a:ext cx="8116888" cy="9318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it-IT" dirty="0" smtClean="0"/>
              <a:t>Stai sempre attento a come ti comporti a scuola e fuori dalla scuola</a:t>
            </a:r>
            <a:endParaRPr lang="it-IT" dirty="0"/>
          </a:p>
        </p:txBody>
      </p:sp>
      <p:pic>
        <p:nvPicPr>
          <p:cNvPr id="52229" name="Picture 2" descr="C:\LAVORO\SICUREZZA\FORMAZIONE\Formazione Scuola\COVID-19\starnuto-ger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012950"/>
            <a:ext cx="610235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Segnaposto contenuto 6"/>
          <p:cNvSpPr txBox="1">
            <a:spLocks/>
          </p:cNvSpPr>
          <p:nvPr/>
        </p:nvSpPr>
        <p:spPr bwMode="auto">
          <a:xfrm>
            <a:off x="2627313" y="3284538"/>
            <a:ext cx="179863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charset="0"/>
              <a:buNone/>
            </a:pPr>
            <a:r>
              <a:rPr lang="it-IT" altLang="it-IT" sz="8800" b="1">
                <a:solidFill>
                  <a:srgbClr val="FF0000"/>
                </a:solidFill>
              </a:rPr>
              <a:t>NO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8A209E8-41EC-DE4B-809E-5BCC7484F944}" type="slidenum">
              <a:rPr lang="it-IT" altLang="it-IT" sz="1200">
                <a:solidFill>
                  <a:srgbClr val="898989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0" name="Titolo 2"/>
          <p:cNvSpPr txBox="1">
            <a:spLocks/>
          </p:cNvSpPr>
          <p:nvPr/>
        </p:nvSpPr>
        <p:spPr>
          <a:xfrm>
            <a:off x="722313" y="188913"/>
            <a:ext cx="7772400" cy="100806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7200">
                <a:solidFill>
                  <a:srgbClr val="8497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charset="0"/>
              </a:rPr>
              <a:t>FINE</a:t>
            </a:r>
            <a:r>
              <a:rPr lang="it-IT" altLang="it-IT" sz="4000">
                <a:solidFill>
                  <a:srgbClr val="8497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charset="0"/>
              </a:rPr>
              <a:t/>
            </a:r>
            <a:br>
              <a:rPr lang="it-IT" altLang="it-IT" sz="4000">
                <a:solidFill>
                  <a:srgbClr val="8497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charset="0"/>
              </a:rPr>
            </a:br>
            <a:r>
              <a:rPr lang="it-IT" altLang="it-IT" sz="4000">
                <a:solidFill>
                  <a:srgbClr val="8497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charset="0"/>
              </a:rPr>
              <a:t/>
            </a:r>
            <a:br>
              <a:rPr lang="it-IT" altLang="it-IT" sz="4000">
                <a:solidFill>
                  <a:srgbClr val="8497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charset="0"/>
              </a:rPr>
            </a:br>
            <a:r>
              <a:rPr lang="it-IT" altLang="it-IT" sz="4000">
                <a:solidFill>
                  <a:srgbClr val="8497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charset="0"/>
              </a:rPr>
              <a:t/>
            </a:r>
            <a:br>
              <a:rPr lang="it-IT" altLang="it-IT" sz="4000">
                <a:solidFill>
                  <a:srgbClr val="8497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charset="0"/>
              </a:rPr>
            </a:br>
            <a:endParaRPr lang="it-IT" altLang="it-IT" sz="4000">
              <a:solidFill>
                <a:srgbClr val="8497B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000">
                <a:solidFill>
                  <a:srgbClr val="8497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charset="0"/>
              </a:rPr>
              <a:t/>
            </a:r>
            <a:br>
              <a:rPr lang="it-IT" altLang="it-IT" sz="4000">
                <a:solidFill>
                  <a:srgbClr val="8497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charset="0"/>
              </a:rPr>
            </a:br>
            <a:endParaRPr lang="it-IT" altLang="it-IT" sz="4000">
              <a:solidFill>
                <a:srgbClr val="8497B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4000">
              <a:solidFill>
                <a:srgbClr val="8497B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4000">
              <a:solidFill>
                <a:srgbClr val="8497B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 charset="0"/>
            </a:endParaRPr>
          </a:p>
        </p:txBody>
      </p:sp>
      <p:pic>
        <p:nvPicPr>
          <p:cNvPr id="54276" name="Picture 2" descr="C:\LAVORO\SICUREZZA\FORMAZIONE\Formazione Scuola\COVID-19\corona-5206908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412875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008313" y="6237288"/>
            <a:ext cx="3343275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MATERIALI PRODOTTI A CURA </a:t>
            </a:r>
            <a:r>
              <a:rPr lang="it-IT" dirty="0" smtClean="0"/>
              <a:t>DI</a:t>
            </a:r>
          </a:p>
          <a:p>
            <a:pPr>
              <a:defRPr/>
            </a:pPr>
            <a:r>
              <a:rPr lang="it-IT" dirty="0" smtClean="0"/>
              <a:t>Ing</a:t>
            </a:r>
            <a:r>
              <a:rPr lang="it-IT" dirty="0" smtClean="0"/>
              <a:t>. Evelina </a:t>
            </a:r>
            <a:r>
              <a:rPr lang="it-IT" dirty="0" err="1" smtClean="0"/>
              <a:t>Iacolina</a:t>
            </a:r>
            <a:r>
              <a:rPr lang="it-IT" dirty="0"/>
              <a:t> </a:t>
            </a:r>
            <a:r>
              <a:rPr lang="it-IT" dirty="0" smtClean="0"/>
              <a:t>- Ing</a:t>
            </a:r>
            <a:r>
              <a:rPr lang="it-IT" dirty="0"/>
              <a:t>. </a:t>
            </a:r>
            <a:r>
              <a:rPr lang="it-IT" dirty="0" smtClean="0"/>
              <a:t>Marina </a:t>
            </a:r>
            <a:r>
              <a:rPr lang="it-IT" dirty="0" err="1" smtClean="0"/>
              <a:t>Caddeo</a:t>
            </a:r>
            <a:endParaRPr lang="it-IT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008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CORONAVIRUS – COVID_19 – SARS-COV-2</a:t>
            </a:r>
            <a:br>
              <a:rPr lang="it-IT" sz="4000" b="1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charset="0"/>
                <a:cs typeface="Times New Roman" charset="0"/>
              </a:rPr>
              <a:t>Fonte: </a:t>
            </a: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charset="0"/>
                <a:cs typeface="Times New Roman" charset="0"/>
              </a:rPr>
              <a:t>Ministero della salute – </a:t>
            </a:r>
            <a:r>
              <a:rPr lang="it-IT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charset="0"/>
                <a:cs typeface="Times New Roman" charset="0"/>
              </a:rPr>
              <a:t>www.salute.gov.it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charset="0"/>
                <a:cs typeface="Times New Roman" charset="0"/>
              </a:rPr>
              <a:t/>
            </a:r>
            <a:b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charset="0"/>
                <a:cs typeface="Times New Roman" charset="0"/>
              </a:rPr>
            </a:br>
            <a:endParaRPr lang="it-IT" sz="1600" b="1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Rettangolo 1"/>
          <p:cNvSpPr>
            <a:spLocks noChangeArrowheads="1"/>
          </p:cNvSpPr>
          <p:nvPr/>
        </p:nvSpPr>
        <p:spPr bwMode="auto">
          <a:xfrm>
            <a:off x="468313" y="1052513"/>
            <a:ext cx="82073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charset="0"/>
                <a:ea typeface="Times New Roman" charset="0"/>
                <a:cs typeface="Times New Roman" charset="0"/>
              </a:rPr>
              <a:t>I coronavirus (</a:t>
            </a:r>
            <a:r>
              <a:rPr lang="it-IT" altLang="it-IT" sz="1800" dirty="0" err="1">
                <a:latin typeface="Arial" charset="0"/>
                <a:ea typeface="Times New Roman" charset="0"/>
                <a:cs typeface="Times New Roman" charset="0"/>
              </a:rPr>
              <a:t>CoV</a:t>
            </a:r>
            <a:r>
              <a:rPr lang="it-IT" altLang="it-IT" sz="1800" dirty="0">
                <a:latin typeface="Arial" charset="0"/>
                <a:ea typeface="Times New Roman" charset="0"/>
                <a:cs typeface="Times New Roman" charset="0"/>
              </a:rPr>
              <a:t>) sono un’ampia famiglia di virus respiratori che possono causare malattie da lievi a moderate</a:t>
            </a:r>
            <a:r>
              <a:rPr lang="it-IT" altLang="it-IT" sz="1800" dirty="0">
                <a:latin typeface="Arial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2F5597"/>
                </a:solidFill>
                <a:latin typeface="Arial" charset="0"/>
              </a:rPr>
              <a:t>SINTOMI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charset="0"/>
              </a:rPr>
              <a:t>I coronavirus umani comuni di solito causano malattie del tratto respiratorio superiore da lievi a moderate, come il comune raffreddore, che durano per un breve periodo di tempo. I sintomi possono includere: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it-IT" altLang="it-IT" sz="1800" dirty="0">
                <a:latin typeface="Arial" charset="0"/>
              </a:rPr>
              <a:t>naso che cola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it-IT" altLang="it-IT" sz="1800" dirty="0">
                <a:latin typeface="Arial" charset="0"/>
              </a:rPr>
              <a:t>mal di testa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it-IT" altLang="it-IT" sz="1800" dirty="0">
                <a:latin typeface="Arial" charset="0"/>
              </a:rPr>
              <a:t>tosse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it-IT" altLang="it-IT" sz="1800" dirty="0">
                <a:latin typeface="Arial" charset="0"/>
              </a:rPr>
              <a:t>gola infiammata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it-IT" altLang="it-IT" sz="1800" dirty="0">
                <a:latin typeface="Arial" charset="0"/>
              </a:rPr>
              <a:t>febbre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it-IT" altLang="it-IT" sz="1800" dirty="0">
                <a:latin typeface="Arial" charset="0"/>
              </a:rPr>
              <a:t>una sensazione generale di malessere.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charset="0"/>
              </a:rPr>
              <a:t>Le persone più suscettibili alle forme gravi sono gli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charset="0"/>
              </a:rPr>
              <a:t>anziani e quelle con malattie </a:t>
            </a:r>
            <a:r>
              <a:rPr lang="it-IT" altLang="it-IT" sz="1800" dirty="0" err="1">
                <a:latin typeface="Arial" charset="0"/>
              </a:rPr>
              <a:t>pre</a:t>
            </a:r>
            <a:r>
              <a:rPr lang="it-IT" altLang="it-IT" sz="1800" dirty="0">
                <a:latin typeface="Arial" charset="0"/>
              </a:rPr>
              <a:t>-esistenti,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charset="0"/>
              </a:rPr>
              <a:t>quali diabete e malattie cardiache. </a:t>
            </a:r>
          </a:p>
        </p:txBody>
      </p:sp>
      <p:pic>
        <p:nvPicPr>
          <p:cNvPr id="5" name="Picture 2" descr="Coronavirus, Malattia, Virus, Pericolo, Polmon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52839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olo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0080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it-IT" altLang="it-IT" sz="4400" b="1" dirty="0">
                <a:solidFill>
                  <a:srgbClr val="3C9C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TRASMISSIONE</a:t>
            </a:r>
            <a:r>
              <a:rPr lang="it-IT" altLang="it-IT" sz="4000" b="1" dirty="0">
                <a:solidFill>
                  <a:srgbClr val="3C9C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altLang="it-IT" sz="4000" b="1" dirty="0">
                <a:solidFill>
                  <a:srgbClr val="3C9C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charset="0"/>
                <a:cs typeface="Times New Roman" charset="0"/>
              </a:rPr>
              <a:t>Fonte: </a:t>
            </a:r>
            <a:r>
              <a:rPr lang="it-IT" alt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charset="0"/>
                <a:cs typeface="Times New Roman" charset="0"/>
              </a:rPr>
              <a:t>Ministero della salute – www.salute.gov.it</a:t>
            </a:r>
            <a:r>
              <a:rPr lang="it-IT" alt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charset="0"/>
                <a:cs typeface="Times New Roman" charset="0"/>
              </a:rPr>
              <a:t/>
            </a:r>
            <a:br>
              <a:rPr lang="it-IT" alt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charset="0"/>
                <a:cs typeface="Times New Roman" charset="0"/>
              </a:rPr>
            </a:br>
            <a:endParaRPr lang="it-IT" altLang="it-IT" sz="1600" b="1" dirty="0">
              <a:solidFill>
                <a:srgbClr val="3C9C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35996" y="1556792"/>
            <a:ext cx="4140460" cy="27363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/>
              <a:t>SARS-CoV2 viene </a:t>
            </a:r>
            <a:r>
              <a:rPr lang="it-IT" sz="2000" b="1" dirty="0"/>
              <a:t>trasmesso principalmente tramite </a:t>
            </a:r>
            <a:r>
              <a:rPr lang="it-IT" sz="2000" b="1" i="1" dirty="0" err="1"/>
              <a:t>droplet</a:t>
            </a:r>
            <a:r>
              <a:rPr lang="it-IT" sz="2000" i="1" dirty="0"/>
              <a:t> </a:t>
            </a:r>
            <a:r>
              <a:rPr lang="it-IT" sz="2000" dirty="0"/>
              <a:t>e </a:t>
            </a:r>
            <a:r>
              <a:rPr lang="it-IT" sz="2000" b="1" dirty="0"/>
              <a:t>aerosol</a:t>
            </a:r>
            <a:r>
              <a:rPr lang="it-IT" sz="2000" dirty="0"/>
              <a:t> da una persona infetta quando </a:t>
            </a:r>
            <a:r>
              <a:rPr lang="it-IT" sz="2000" b="1" dirty="0"/>
              <a:t>starnutisce, tossisce, parla o respira e si trova in prossimità di altre persone</a:t>
            </a:r>
            <a:r>
              <a:rPr lang="it-IT" sz="2000" dirty="0"/>
              <a:t>. </a:t>
            </a:r>
          </a:p>
        </p:txBody>
      </p:sp>
      <p:sp>
        <p:nvSpPr>
          <p:cNvPr id="22529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0613E19-A275-6945-AEF7-B9939E67DCC6}" type="slidenum">
              <a:rPr lang="it-IT" altLang="it-IT" sz="1200">
                <a:solidFill>
                  <a:srgbClr val="898989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2053" name="Picture 5" descr="C:\LAVORO\SICUREZZA\FORMAZIONE\Formazione Scuola\COVID-19\ALUNNI\A.S. 2020-21\Immagini\starnuto-ger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9404"/>
            <a:ext cx="4104456" cy="313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1"/>
          <p:cNvSpPr txBox="1">
            <a:spLocks/>
          </p:cNvSpPr>
          <p:nvPr/>
        </p:nvSpPr>
        <p:spPr>
          <a:xfrm>
            <a:off x="395536" y="5013176"/>
            <a:ext cx="828092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it-IT" sz="2000" dirty="0" smtClean="0"/>
              <a:t>Le </a:t>
            </a:r>
            <a:r>
              <a:rPr lang="it-IT" sz="2000" b="1" dirty="0" smtClean="0"/>
              <a:t>goccioline possono essere inalate</a:t>
            </a:r>
            <a:r>
              <a:rPr lang="it-IT" sz="2000" dirty="0" smtClean="0"/>
              <a:t> o possono poggiarsi su superfici, con cui altri vengono a contatto e vengono, quindi, infettate toccandosi il naso, la bocca o gli occhi. </a:t>
            </a:r>
          </a:p>
        </p:txBody>
      </p:sp>
    </p:spTree>
    <p:extLst>
      <p:ext uri="{BB962C8B-B14F-4D97-AF65-F5344CB8AC3E}">
        <p14:creationId xmlns:p14="http://schemas.microsoft.com/office/powerpoint/2010/main" val="381716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olo 1"/>
          <p:cNvSpPr>
            <a:spLocks noGrp="1"/>
          </p:cNvSpPr>
          <p:nvPr>
            <p:ph type="title"/>
          </p:nvPr>
        </p:nvSpPr>
        <p:spPr>
          <a:xfrm>
            <a:off x="0" y="404714"/>
            <a:ext cx="9144000" cy="1008062"/>
          </a:xfrm>
        </p:spPr>
        <p:txBody>
          <a:bodyPr>
            <a:normAutofit fontScale="90000"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it-IT" altLang="it-IT" sz="4400" b="1" dirty="0" smtClean="0">
                <a:solidFill>
                  <a:srgbClr val="3C9C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QUARANTENA e ISOLAMENTO </a:t>
            </a:r>
            <a:br>
              <a:rPr lang="it-IT" altLang="it-IT" sz="4400" b="1" dirty="0" smtClean="0">
                <a:solidFill>
                  <a:srgbClr val="3C9C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charset="0"/>
                <a:cs typeface="Times New Roman" charset="0"/>
              </a:rPr>
              <a:t>Fonte</a:t>
            </a:r>
            <a:r>
              <a:rPr lang="it-IT" alt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charset="0"/>
                <a:cs typeface="Times New Roman" charset="0"/>
              </a:rPr>
              <a:t>: </a:t>
            </a:r>
            <a:r>
              <a:rPr lang="it-IT" alt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charset="0"/>
                <a:cs typeface="Times New Roman" charset="0"/>
              </a:rPr>
              <a:t>Ministero della salute – www.salute.gov.it</a:t>
            </a:r>
            <a:r>
              <a:rPr lang="it-IT" alt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charset="0"/>
                <a:cs typeface="Times New Roman" charset="0"/>
              </a:rPr>
              <a:t/>
            </a:r>
            <a:br>
              <a:rPr lang="it-IT" alt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charset="0"/>
                <a:cs typeface="Times New Roman" charset="0"/>
              </a:rPr>
            </a:br>
            <a:endParaRPr lang="it-IT" altLang="it-IT" sz="1600" b="1" dirty="0">
              <a:solidFill>
                <a:srgbClr val="3C9C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Quarantena e isolamento sono importanti misure di salute pubblica attuate per evitare l’insorgenza di ulteriori casi secondari dovuti a trasmissione di SARS-CoV-2 e per evitare di sovraccaricare il sistema ospedaliero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1507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A4D2754-5168-E040-A958-4078EEEC10FD}" type="slidenum">
              <a:rPr lang="it-IT" altLang="it-IT" sz="1200">
                <a:solidFill>
                  <a:srgbClr val="898989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20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1030" name="Picture 6" descr="C:\Users\utente\Downloads\binoculars-1026427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2708920"/>
            <a:ext cx="2376264" cy="372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395536" y="2636913"/>
            <a:ext cx="6840760" cy="3024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it-IT" sz="2000" dirty="0" smtClean="0"/>
              <a:t>La </a:t>
            </a:r>
            <a:r>
              <a:rPr lang="it-IT" sz="2000" b="1" dirty="0" smtClean="0"/>
              <a:t>quarantena</a:t>
            </a:r>
            <a:r>
              <a:rPr lang="it-IT" sz="2000" dirty="0" smtClean="0"/>
              <a:t> si attua ad una persona sana (contatto stretto) che è stata esposta ad un caso COVID-19, con l’obiettivo di monitorare i sintomi e assicurare l’identificazione precoce dei casi.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smtClean="0"/>
              <a:t>L’</a:t>
            </a:r>
            <a:r>
              <a:rPr lang="it-IT" sz="2000" b="1" dirty="0" smtClean="0"/>
              <a:t>isolamento</a:t>
            </a:r>
            <a:r>
              <a:rPr lang="it-IT" sz="2000" dirty="0" smtClean="0"/>
              <a:t> consiste nel separare quanto più possibile le persone affette da COVID-19 da quelle sane al fine di prevenire la diffusione dell’infezione, durante il periodo di trasmissibilità.</a:t>
            </a:r>
          </a:p>
        </p:txBody>
      </p:sp>
    </p:spTree>
    <p:extLst>
      <p:ext uri="{BB962C8B-B14F-4D97-AF65-F5344CB8AC3E}">
        <p14:creationId xmlns:p14="http://schemas.microsoft.com/office/powerpoint/2010/main" val="2581657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itolo 1"/>
          <p:cNvSpPr>
            <a:spLocks noGrp="1"/>
          </p:cNvSpPr>
          <p:nvPr>
            <p:ph type="title"/>
          </p:nvPr>
        </p:nvSpPr>
        <p:spPr>
          <a:xfrm>
            <a:off x="0" y="215801"/>
            <a:ext cx="9144000" cy="1196975"/>
          </a:xfrm>
        </p:spPr>
        <p:txBody>
          <a:bodyPr/>
          <a:lstStyle/>
          <a:p>
            <a:pPr algn="ctr"/>
            <a:r>
              <a:rPr lang="it-IT" altLang="it-IT" b="1" dirty="0" smtClean="0">
                <a:solidFill>
                  <a:srgbClr val="3C9C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VACCINAZIONE</a:t>
            </a:r>
            <a:r>
              <a:rPr lang="it-IT" altLang="it-IT" dirty="0" smtClean="0">
                <a:solidFill>
                  <a:srgbClr val="3C9CF4"/>
                </a:solidFill>
              </a:rPr>
              <a:t> </a:t>
            </a:r>
            <a:r>
              <a:rPr lang="it-IT" altLang="it-IT" sz="4000" dirty="0" smtClean="0">
                <a:solidFill>
                  <a:srgbClr val="3C9CF4"/>
                </a:solidFill>
              </a:rPr>
              <a:t/>
            </a:r>
            <a:br>
              <a:rPr lang="it-IT" altLang="it-IT" sz="4000" dirty="0" smtClean="0">
                <a:solidFill>
                  <a:srgbClr val="3C9CF4"/>
                </a:solidFill>
              </a:rPr>
            </a:br>
            <a:r>
              <a:rPr lang="it-IT" alt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charset="0"/>
                <a:cs typeface="Times New Roman" charset="0"/>
              </a:rPr>
              <a:t>Fonte: </a:t>
            </a:r>
            <a:r>
              <a:rPr lang="it-IT" alt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charset="0"/>
                <a:cs typeface="Times New Roman" charset="0"/>
              </a:rPr>
              <a:t>Ministero della salute – www.salute.gov.it</a:t>
            </a:r>
            <a:r>
              <a:rPr lang="it-IT" altLang="it-IT" sz="1600" dirty="0">
                <a:ea typeface="Times New Roman" charset="0"/>
                <a:cs typeface="Times New Roman" charset="0"/>
              </a:rPr>
              <a:t/>
            </a:r>
            <a:br>
              <a:rPr lang="it-IT" altLang="it-IT" sz="1600" dirty="0">
                <a:ea typeface="Times New Roman" charset="0"/>
                <a:cs typeface="Times New Roman" charset="0"/>
              </a:rPr>
            </a:br>
            <a:endParaRPr lang="it-IT" altLang="it-IT" sz="1600" dirty="0">
              <a:solidFill>
                <a:srgbClr val="3C9CF4"/>
              </a:solidFill>
            </a:endParaRPr>
          </a:p>
        </p:txBody>
      </p:sp>
      <p:sp>
        <p:nvSpPr>
          <p:cNvPr id="23553" name="Segnaposto contenuto 2"/>
          <p:cNvSpPr>
            <a:spLocks noGrp="1"/>
          </p:cNvSpPr>
          <p:nvPr>
            <p:ph idx="1"/>
          </p:nvPr>
        </p:nvSpPr>
        <p:spPr>
          <a:xfrm>
            <a:off x="467544" y="1412866"/>
            <a:ext cx="8136904" cy="180052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sz="2400" i="1" dirty="0"/>
              <a:t>Il </a:t>
            </a:r>
            <a:r>
              <a:rPr lang="it-IT" sz="2400" i="1" dirty="0" smtClean="0"/>
              <a:t>CTS (Comitato tecnico scientifico) </a:t>
            </a:r>
            <a:r>
              <a:rPr lang="it-IT" sz="2400" i="1" dirty="0"/>
              <a:t>conferma che la vaccinazione “costituisce, ad oggi, </a:t>
            </a:r>
            <a:r>
              <a:rPr lang="it-IT" sz="2400" b="1" i="1" dirty="0"/>
              <a:t>la misura di prevenzione pubblica fondamentale </a:t>
            </a:r>
            <a:r>
              <a:rPr lang="it-IT" sz="2400" i="1" dirty="0"/>
              <a:t>per contenere la diffusione della Sars-Cov-2”…</a:t>
            </a:r>
            <a:r>
              <a:rPr lang="it-IT" sz="2400" dirty="0"/>
              <a:t> </a:t>
            </a:r>
            <a:r>
              <a:rPr lang="it-IT" sz="2400" i="1" dirty="0"/>
              <a:t>ritiene necessario promuovere </a:t>
            </a:r>
            <a:r>
              <a:rPr lang="it-IT" sz="2400" b="1" i="1" dirty="0"/>
              <a:t>la vaccinazione dei più giovani</a:t>
            </a:r>
            <a:r>
              <a:rPr lang="it-IT" sz="2400" i="1" dirty="0"/>
              <a:t>. </a:t>
            </a:r>
            <a:r>
              <a:rPr lang="it-IT" sz="2400" dirty="0" smtClean="0"/>
              <a:t>(</a:t>
            </a:r>
            <a:r>
              <a:rPr lang="it-IT" altLang="it-IT" sz="2400" i="1" dirty="0">
                <a:ea typeface="Times New Roman" charset="0"/>
                <a:cs typeface="Times New Roman" charset="0"/>
              </a:rPr>
              <a:t>Piano scuola 2021-2022 allegato al D.M. n. 257 del 6 agosto 2021)</a:t>
            </a:r>
            <a:endParaRPr lang="it-IT" sz="2400" dirty="0"/>
          </a:p>
          <a:p>
            <a:pPr marL="0" indent="0" algn="just">
              <a:buNone/>
            </a:pPr>
            <a:endParaRPr lang="it-IT" alt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3555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0E5250A-5F53-2C45-9B97-638E9288F0BD}" type="slidenum">
              <a:rPr lang="it-IT" altLang="it-IT" sz="1200">
                <a:solidFill>
                  <a:srgbClr val="898989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20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5122" name="Picture 2" descr="C:\Users\utente\Downloads\vaccine-5926664_19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53"/>
          <a:stretch/>
        </p:blipFill>
        <p:spPr bwMode="auto">
          <a:xfrm>
            <a:off x="2051720" y="3212976"/>
            <a:ext cx="4924971" cy="2268000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962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ownloads\hand-sanitizer-4972049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372" y="1387222"/>
            <a:ext cx="2680646" cy="230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4578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6ACFBE7-37CF-B64B-9AC7-D5AB4C167A60}" type="slidenum">
              <a:rPr lang="it-IT" altLang="it-IT" sz="1200">
                <a:solidFill>
                  <a:srgbClr val="898989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188913"/>
            <a:ext cx="9144000" cy="107984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it-IT" sz="4000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b="1" dirty="0" smtClean="0">
                <a:solidFill>
                  <a:schemeClr val="accent1">
                    <a:satMod val="150000"/>
                  </a:schemeClr>
                </a:solidFill>
              </a:rPr>
              <a:t>TIPOLOGIA DI DISINFETTANTI</a:t>
            </a:r>
          </a:p>
          <a:p>
            <a:r>
              <a:rPr lang="it-IT" altLang="it-IT" sz="1600" dirty="0">
                <a:ea typeface="Times New Roman" charset="0"/>
                <a:cs typeface="Times New Roman" charset="0"/>
              </a:rPr>
              <a:t>Circolare Ministero della Salute N.17644  del 22/05/2020 </a:t>
            </a:r>
          </a:p>
          <a:p>
            <a:r>
              <a:rPr lang="it-IT" sz="1600" dirty="0"/>
              <a:t>Rapporto ISS COVID-19 n. 25/2020 </a:t>
            </a:r>
            <a:endParaRPr lang="it-IT" altLang="it-IT" sz="1600" dirty="0">
              <a:solidFill>
                <a:srgbClr val="3C9CF4"/>
              </a:solidFill>
            </a:endParaRPr>
          </a:p>
          <a:p>
            <a:pPr>
              <a:defRPr/>
            </a:pPr>
            <a:endParaRPr lang="it-IT" sz="1600" b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31540" y="1569566"/>
            <a:ext cx="565262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it-IT" sz="2400" dirty="0" smtClean="0">
                <a:latin typeface="+mn-lt"/>
              </a:rPr>
              <a:t>I </a:t>
            </a:r>
            <a:r>
              <a:rPr lang="it-IT" sz="2400" dirty="0">
                <a:latin typeface="+mn-lt"/>
              </a:rPr>
              <a:t>prodotti disponibili per la </a:t>
            </a:r>
            <a:r>
              <a:rPr lang="it-IT" sz="2400" b="1" dirty="0">
                <a:latin typeface="+mn-lt"/>
              </a:rPr>
              <a:t>disinfezione della cute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smtClean="0">
                <a:latin typeface="+mn-lt"/>
              </a:rPr>
              <a:t>sono a base di alcol etilico almeno al 70%,  per percentuali più basse devono contenere dei principi attivi specifici contro </a:t>
            </a:r>
            <a:r>
              <a:rPr lang="it-IT" sz="2400" dirty="0">
                <a:latin typeface="+mn-lt"/>
              </a:rPr>
              <a:t>i </a:t>
            </a:r>
            <a:r>
              <a:rPr lang="it-IT" sz="2400" dirty="0" smtClean="0">
                <a:latin typeface="+mn-lt"/>
              </a:rPr>
              <a:t>virus</a:t>
            </a:r>
            <a:endParaRPr lang="it-IT" sz="2400" dirty="0">
              <a:latin typeface="+mn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36898" y="3945830"/>
            <a:ext cx="78128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NORME TECNICHE: per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 virus, la valutazione dell'efficacia deve essere fatta secondo le norme tecniche specifiche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 14476 (per la cute) e UNI EN14476 e UNI EN 16777, per le superfici</a:t>
            </a:r>
          </a:p>
        </p:txBody>
      </p:sp>
    </p:spTree>
    <p:extLst>
      <p:ext uri="{BB962C8B-B14F-4D97-AF65-F5344CB8AC3E}">
        <p14:creationId xmlns:p14="http://schemas.microsoft.com/office/powerpoint/2010/main" val="34357960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\Downloads\RaccomandazioniContagio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624"/>
            <a:ext cx="760623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0" y="45020"/>
            <a:ext cx="683568" cy="6624340"/>
          </a:xfrm>
        </p:spPr>
        <p:txBody>
          <a:bodyPr vert="wordArtVer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chemeClr val="accent1">
                    <a:satMod val="150000"/>
                  </a:schemeClr>
                </a:solidFill>
              </a:rPr>
              <a:t>MISURE DI </a:t>
            </a:r>
            <a:endParaRPr lang="it-IT" sz="3200" b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317040" y="44624"/>
            <a:ext cx="683568" cy="6624340"/>
          </a:xfrm>
          <a:prstGeom prst="rect">
            <a:avLst/>
          </a:prstGeom>
        </p:spPr>
        <p:txBody>
          <a:bodyPr vert="wordArtVert" lIns="91440" tIns="45720" rIns="91440" bIns="45720" rtlCol="0" anchor="ctr">
            <a:noAutofit/>
          </a:bodyPr>
          <a:lstStyle>
            <a:lvl1pPr algn="ctr" defTabSz="914400" eaLnBrk="1" fontAlgn="auto" latinLnBrk="0" hangingPunct="1">
              <a:spcAft>
                <a:spcPts val="0"/>
              </a:spcAft>
              <a:buNone/>
              <a:defRPr lang="it-IT" sz="3200" b="1" dirty="0">
                <a:solidFill>
                  <a:schemeClr val="accent1">
                    <a:satMod val="15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PREVENZIONE</a:t>
            </a:r>
          </a:p>
        </p:txBody>
      </p:sp>
    </p:spTree>
    <p:extLst>
      <p:ext uri="{BB962C8B-B14F-4D97-AF65-F5344CB8AC3E}">
        <p14:creationId xmlns:p14="http://schemas.microsoft.com/office/powerpoint/2010/main" val="33863068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107009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AREAZIONE</a:t>
            </a:r>
            <a:endParaRPr lang="it-IT" sz="1600" b="1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3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5F66CC0-59F6-2E44-910D-8D21F3F1BDC6}" type="slidenum">
              <a:rPr lang="it-IT" altLang="it-IT" sz="1200">
                <a:solidFill>
                  <a:srgbClr val="898989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20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2050" name="Picture 2" descr="C:\Users\utente\Downloads\window-1798492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0888"/>
            <a:ext cx="5833864" cy="436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itolo 1"/>
          <p:cNvSpPr txBox="1">
            <a:spLocks/>
          </p:cNvSpPr>
          <p:nvPr/>
        </p:nvSpPr>
        <p:spPr bwMode="auto">
          <a:xfrm>
            <a:off x="395536" y="764704"/>
            <a:ext cx="79208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2600" b="1" dirty="0" smtClean="0">
                <a:latin typeface="+mj-lt"/>
              </a:rPr>
              <a:t>Areare i locali quanto più possibile </a:t>
            </a:r>
            <a:r>
              <a:rPr lang="it-IT" altLang="it-IT" sz="2600" dirty="0" smtClean="0">
                <a:latin typeface="+mj-lt"/>
              </a:rPr>
              <a:t>e almeno una volta ogni ora, evitando le correnti d’aria.</a:t>
            </a:r>
          </a:p>
        </p:txBody>
      </p:sp>
    </p:spTree>
    <p:extLst>
      <p:ext uri="{BB962C8B-B14F-4D97-AF65-F5344CB8AC3E}">
        <p14:creationId xmlns:p14="http://schemas.microsoft.com/office/powerpoint/2010/main" val="17514580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24589</TotalTime>
  <Words>967</Words>
  <Application>Microsoft Office PowerPoint</Application>
  <PresentationFormat>Presentazione su schermo (4:3)</PresentationFormat>
  <Paragraphs>122</Paragraphs>
  <Slides>23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Office Theme</vt:lpstr>
      <vt:lpstr>Presentazione standard di PowerPoint</vt:lpstr>
      <vt:lpstr>NORMATIVA DI RIFERIMENTO</vt:lpstr>
      <vt:lpstr>CORONAVIRUS – COVID_19 – SARS-COV-2 Fonte: Ministero della salute – www.salute.gov.it </vt:lpstr>
      <vt:lpstr>TRASMISSIONE Fonte: Ministero della salute – www.salute.gov.it </vt:lpstr>
      <vt:lpstr>QUARANTENA e ISOLAMENTO  Fonte: Ministero della salute – www.salute.gov.it </vt:lpstr>
      <vt:lpstr>VACCINAZIONE  Fonte: Ministero della salute – www.salute.gov.it </vt:lpstr>
      <vt:lpstr>Presentazione standard di PowerPoint</vt:lpstr>
      <vt:lpstr>MISURE DI </vt:lpstr>
      <vt:lpstr>AREAZIONE</vt:lpstr>
      <vt:lpstr>PER GLI ALUNNI LE CINQUE REGOLE PER IL RIENTRO A SCUOLA IN SICUREZZA</vt:lpstr>
      <vt:lpstr>LE CINQUE REGOLE PER STARE A SCUOLA IN SICUREZZA</vt:lpstr>
      <vt:lpstr>Presentazione standard di PowerPoint</vt:lpstr>
      <vt:lpstr>Presentazione standard di PowerPoint</vt:lpstr>
      <vt:lpstr>Presentazione standard di PowerPoint</vt:lpstr>
      <vt:lpstr>COME NON INDOSSARE LA MASCHERINA</vt:lpstr>
      <vt:lpstr>Presentazione standard di PowerPoint</vt:lpstr>
      <vt:lpstr>LE CINQUE REGOLE PER STARE A SCUOLA IN SICUREZZA</vt:lpstr>
      <vt:lpstr>LE CINQUE REGOLE PER STARE A SCUOLA IN SICUREZZA</vt:lpstr>
      <vt:lpstr>LE CINQUE REGOLE PER STARE A SCUOLA IN SICUREZZA</vt:lpstr>
      <vt:lpstr>Presentazione standard di PowerPoint</vt:lpstr>
      <vt:lpstr>Presentazione standard di PowerPoint</vt:lpstr>
      <vt:lpstr>TU PUOI FARE LA PREVENZIONE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D. Lgs. 81|/ 2008</dc:title>
  <dc:creator>marina</dc:creator>
  <cp:lastModifiedBy>marina</cp:lastModifiedBy>
  <cp:revision>689</cp:revision>
  <cp:lastPrinted>2019-04-13T07:14:07Z</cp:lastPrinted>
  <dcterms:created xsi:type="dcterms:W3CDTF">2010-02-26T19:39:17Z</dcterms:created>
  <dcterms:modified xsi:type="dcterms:W3CDTF">2021-09-07T12:52:00Z</dcterms:modified>
</cp:coreProperties>
</file>