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8"/>
  </p:notesMasterIdLst>
  <p:handoutMasterIdLst>
    <p:handoutMasterId r:id="rId19"/>
  </p:handoutMasterIdLst>
  <p:sldIdLst>
    <p:sldId id="433" r:id="rId2"/>
    <p:sldId id="445" r:id="rId3"/>
    <p:sldId id="436" r:id="rId4"/>
    <p:sldId id="435" r:id="rId5"/>
    <p:sldId id="438" r:id="rId6"/>
    <p:sldId id="439" r:id="rId7"/>
    <p:sldId id="440" r:id="rId8"/>
    <p:sldId id="441" r:id="rId9"/>
    <p:sldId id="448" r:id="rId10"/>
    <p:sldId id="447" r:id="rId11"/>
    <p:sldId id="442" r:id="rId12"/>
    <p:sldId id="443" r:id="rId13"/>
    <p:sldId id="450" r:id="rId14"/>
    <p:sldId id="451" r:id="rId15"/>
    <p:sldId id="437" r:id="rId16"/>
    <p:sldId id="446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zione" id="{82251D21-B93D-4D8E-8405-74F8BC4D2F5F}">
          <p14:sldIdLst>
            <p14:sldId id="433"/>
            <p14:sldId id="445"/>
            <p14:sldId id="436"/>
            <p14:sldId id="435"/>
            <p14:sldId id="438"/>
            <p14:sldId id="439"/>
            <p14:sldId id="440"/>
            <p14:sldId id="441"/>
            <p14:sldId id="448"/>
            <p14:sldId id="447"/>
            <p14:sldId id="442"/>
            <p14:sldId id="443"/>
            <p14:sldId id="450"/>
            <p14:sldId id="451"/>
            <p14:sldId id="437"/>
            <p14:sldId id="44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75515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9CAA-BE50-4469-9F37-F4FE5A3C7F71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0BD9-9F9F-4C8C-A1B1-D036B794D2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96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3F051-18DA-43AF-B592-CEC7C4002B07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50BB5-A04C-4803-8006-16723D109A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9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7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58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84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3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</a:t>
            </a:r>
            <a:r>
              <a:rPr lang="it-IT" baseline="0" dirty="0" smtClean="0"/>
              <a:t> livello di formazione minimo deve essere certificato ma il datore di lavoro può far ripetere anche i corsi già svolti, richiederne ulteriori o accorciare i tempi per gli aggiornamenti al fine di essere sicuro di aver fornito ai propri dipendenti tutta la formazione alla sicurezza necessaria.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0BB5-A04C-4803-8006-16723D109AC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42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B7C8-B38F-4A5B-8742-A6CF5B3C48C0}" type="datetime10">
              <a:rPr lang="it-IT" smtClean="0"/>
              <a:t>14:48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materiale non divulgabile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9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B06D-3B02-4AC4-AD58-0DD95160C78C}" type="datetime10">
              <a:rPr lang="it-IT" smtClean="0"/>
              <a:t>14:48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materiale non divulgabile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77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918B-E73B-4250-8A29-996140D7EA9D}" type="datetime10">
              <a:rPr lang="it-IT" smtClean="0"/>
              <a:t>14:48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materiale non divulgabile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39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it-IT" sz="4000" kern="1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AC8B-7EC1-46F5-BEF7-D871D75B5BEC}" type="datetime10">
              <a:rPr lang="it-IT" smtClean="0"/>
              <a:t>14:48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materiale non divulgabile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1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4254-1E48-4D33-A685-313C40D95F3B}" type="datetime10">
              <a:rPr lang="it-IT" smtClean="0"/>
              <a:t>14:48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materiale non divulgabile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2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37BE-EDDD-4B76-BDAF-DE2D60A71A6C}" type="datetime10">
              <a:rPr lang="it-IT" smtClean="0"/>
              <a:t>14:48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materiale non divulgabile</a:t>
            </a:r>
            <a:endParaRPr lang="it-IT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2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715A-9B1C-4A38-B9E3-ED7E54E5D856}" type="datetime10">
              <a:rPr lang="it-IT" smtClean="0"/>
              <a:t>14:48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materiale non divulgabile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A947-16EC-4AED-8E05-675BF89C4E4A}" type="datetime10">
              <a:rPr lang="it-IT" smtClean="0"/>
              <a:t>14:48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materiale non divulgabile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45DDCF-DF12-4FBC-8313-513A66820F03}" type="datetime10">
              <a:rPr lang="it-IT" smtClean="0"/>
              <a:t>14:48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materiale non divulgabile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4F6F-5035-4BAE-8B0C-A07B8F671069}" type="datetime10">
              <a:rPr lang="it-IT" smtClean="0"/>
              <a:t>14:48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materiale non divulgabile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28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41A0-97D4-4E90-9830-5F649F06A6E1}" type="datetime10">
              <a:rPr lang="it-IT" smtClean="0"/>
              <a:t>14:48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materiale non divulgabile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26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E8FB-6537-44B4-BB6A-210D0F2335C2}" type="datetime10">
              <a:rPr lang="it-IT" smtClean="0"/>
              <a:t>14:48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materiale non divulgabile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0D3B-82FC-4C35-8279-7E6BB003372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6433099"/>
            <a:ext cx="323528" cy="1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3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lang="it-IT" sz="4000" kern="1200" dirty="0" smtClean="0">
          <a:solidFill>
            <a:schemeClr val="tx2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ttotitolo 13"/>
          <p:cNvSpPr>
            <a:spLocks noGrp="1"/>
          </p:cNvSpPr>
          <p:nvPr>
            <p:ph type="subTitle" idx="1"/>
          </p:nvPr>
        </p:nvSpPr>
        <p:spPr>
          <a:xfrm>
            <a:off x="683566" y="5301208"/>
            <a:ext cx="7916416" cy="79208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Tratto </a:t>
            </a:r>
            <a:r>
              <a:rPr lang="it-IT" dirty="0" smtClean="0"/>
              <a:t>dal </a:t>
            </a:r>
            <a:r>
              <a:rPr lang="it-IT" dirty="0"/>
              <a:t>sito del Ministero della </a:t>
            </a:r>
            <a:r>
              <a:rPr lang="it-IT" dirty="0" smtClean="0"/>
              <a:t>Salute e</a:t>
            </a:r>
          </a:p>
          <a:p>
            <a:r>
              <a:rPr lang="it-IT" dirty="0" smtClean="0"/>
              <a:t>dalle disposizioni del Ministero dell’Istruzione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</a:t>
            </a:fld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755575" y="4443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it-IT" sz="4000" kern="1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LE CINQUE REGOLE PER STARE A SCUOLA IN SICUREZZA</a:t>
            </a:r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691680" y="5301208"/>
            <a:ext cx="550465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72" y="2594992"/>
            <a:ext cx="3910205" cy="1986136"/>
          </a:xfrm>
          <a:prstGeom prst="rect">
            <a:avLst/>
          </a:prstGeom>
        </p:spPr>
      </p:pic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08313" y="6237288"/>
            <a:ext cx="3343275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MATERIALI PRODOTTI A CURA </a:t>
            </a:r>
            <a:r>
              <a:rPr lang="it-IT" dirty="0" smtClean="0"/>
              <a:t>DI</a:t>
            </a:r>
          </a:p>
          <a:p>
            <a:pPr>
              <a:defRPr/>
            </a:pPr>
            <a:r>
              <a:rPr lang="it-IT" dirty="0" smtClean="0"/>
              <a:t>Ing</a:t>
            </a:r>
            <a:r>
              <a:rPr lang="it-IT" dirty="0" smtClean="0"/>
              <a:t>. Evelina </a:t>
            </a:r>
            <a:r>
              <a:rPr lang="it-IT" dirty="0" err="1" smtClean="0"/>
              <a:t>Iacolina</a:t>
            </a:r>
            <a:r>
              <a:rPr lang="it-IT" dirty="0"/>
              <a:t> </a:t>
            </a:r>
            <a:r>
              <a:rPr lang="it-IT" dirty="0" smtClean="0"/>
              <a:t>- Ing</a:t>
            </a:r>
            <a:r>
              <a:rPr lang="it-IT" dirty="0"/>
              <a:t>. </a:t>
            </a:r>
            <a:r>
              <a:rPr lang="it-IT" dirty="0" smtClean="0"/>
              <a:t>Marina </a:t>
            </a:r>
            <a:r>
              <a:rPr lang="it-IT" dirty="0" err="1" smtClean="0"/>
              <a:t>Caddeo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34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dirty="0"/>
              <a:t>LE CINQUE REGOLE PER STARE A SCUOLA </a:t>
            </a:r>
            <a:br>
              <a:rPr lang="it-IT" sz="3200" b="1" dirty="0"/>
            </a:br>
            <a:r>
              <a:rPr lang="it-IT" sz="3600" b="1" dirty="0"/>
              <a:t>IN SICUREZZA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10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323528" y="1268760"/>
            <a:ext cx="8405687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arenR" startAt="3"/>
            </a:pPr>
            <a:r>
              <a:rPr lang="it-IT" dirty="0" smtClean="0"/>
              <a:t>Segui </a:t>
            </a:r>
            <a:r>
              <a:rPr lang="it-IT" dirty="0"/>
              <a:t>le indicazioni degli insegnanti e rispetta la segnaletica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18895" r="3052" b="11545"/>
          <a:stretch/>
        </p:blipFill>
        <p:spPr bwMode="auto">
          <a:xfrm>
            <a:off x="971600" y="2448024"/>
            <a:ext cx="7397453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56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dirty="0"/>
              <a:t>LE CINQUE REGOLE PER IL RIENTRO A SCUOLA </a:t>
            </a:r>
            <a:r>
              <a:rPr lang="it-IT" sz="3600" b="1" dirty="0"/>
              <a:t>IN SICUREZZA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11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323528" y="1268760"/>
            <a:ext cx="8405687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arenR" startAt="4"/>
            </a:pPr>
            <a:r>
              <a:rPr lang="it-IT" dirty="0" smtClean="0"/>
              <a:t>Mantieni </a:t>
            </a:r>
            <a:r>
              <a:rPr lang="it-IT" dirty="0"/>
              <a:t>sempre la distanza di 1 metro, evita gli assembramenti (soprattutto in entrata e uscita) e </a:t>
            </a:r>
            <a:r>
              <a:rPr lang="it-IT" dirty="0" smtClean="0"/>
              <a:t>il contatto </a:t>
            </a:r>
            <a:r>
              <a:rPr lang="it-IT" dirty="0"/>
              <a:t>fisico con i compagni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170" name="Picture 2" descr="C:\LAVORO\SICUREZZA\FORMAZIONE\Formazione Scuola\COVID-19\distan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" y="2780928"/>
            <a:ext cx="4258716" cy="14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LAVORO\SICUREZZA\FORMAZIONE\Formazione Scuola\COVID-19\contat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68" y="2838123"/>
            <a:ext cx="4013199" cy="13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48752" y="4724608"/>
            <a:ext cx="2884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Quando percorri i corridoi mantieni sempre la destra</a:t>
            </a:r>
            <a:endParaRPr lang="it-IT" sz="2800" dirty="0"/>
          </a:p>
        </p:txBody>
      </p:sp>
      <p:pic>
        <p:nvPicPr>
          <p:cNvPr id="9" name="Picture 2" descr="C:\LAVORO\SICUREZZA\FORMAZIONE\Formazione Scuola\COVID-19\CARTELLI\CARTELLI BAMBINI\6.CARTELLO BAMBINI MANTIENI LA DEST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27" y="4653136"/>
            <a:ext cx="2681027" cy="18894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dirty="0"/>
              <a:t>LE CINQUE REGOLE PER STARE A SCUOLA </a:t>
            </a:r>
            <a:br>
              <a:rPr lang="it-IT" sz="3200" b="1" dirty="0"/>
            </a:br>
            <a:r>
              <a:rPr lang="it-IT" sz="3600" b="1" dirty="0"/>
              <a:t>IN SICUREZZA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12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323528" y="1268760"/>
            <a:ext cx="8405687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arenR" startAt="5"/>
            </a:pPr>
            <a:r>
              <a:rPr lang="it-IT" dirty="0"/>
              <a:t>Lava frequentemente le mani o usa gli appositi dispenser per tenerle </a:t>
            </a:r>
            <a:r>
              <a:rPr lang="it-IT" dirty="0" smtClean="0"/>
              <a:t>igienizzate; </a:t>
            </a:r>
            <a:r>
              <a:rPr lang="it-IT" dirty="0"/>
              <a:t>evita di toccarti il viso e </a:t>
            </a:r>
            <a:r>
              <a:rPr lang="it-IT" dirty="0" smtClean="0"/>
              <a:t>la mascherina.</a:t>
            </a:r>
            <a:endParaRPr lang="it-IT" dirty="0"/>
          </a:p>
        </p:txBody>
      </p:sp>
      <p:pic>
        <p:nvPicPr>
          <p:cNvPr id="8194" name="Picture 2" descr="C:\LAVORO\SICUREZZA\FORMAZIONE\Formazione Scuola\COVID-19\lavar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72916"/>
            <a:ext cx="4533387" cy="16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LAVORO\SICUREZZA\FORMAZIONE\Formazione Scuola\COVID-19\contat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50" y="4287863"/>
            <a:ext cx="4638721" cy="15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885020" y="3709048"/>
            <a:ext cx="2884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Il gel igienizzante uccide il virus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679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Dott. Ing. Evelina Iacolina</a:t>
            </a:r>
            <a:endParaRPr lang="it-IT"/>
          </a:p>
        </p:txBody>
      </p:sp>
      <p:sp>
        <p:nvSpPr>
          <p:cNvPr id="2662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FDFA66-ADB9-48F0-8DE9-9A96C20565B7}" type="slidenum">
              <a:rPr lang="it-IT" altLang="it-IT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2" descr="https://www.focus.it/images/2020/02/10/igiene-delle-mani-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" r="2234" b="44177"/>
          <a:stretch>
            <a:fillRect/>
          </a:stretch>
        </p:blipFill>
        <p:spPr bwMode="auto">
          <a:xfrm>
            <a:off x="107504" y="131763"/>
            <a:ext cx="8928992" cy="67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27651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9EE50FA-E552-46DB-B09C-ADF8B8E43429}" type="slidenum">
              <a:rPr lang="it-IT" altLang="it-I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2" descr="https://www.focus.it/images/2020/02/10/igiene-delle-mani-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55916" r="1233" b="3108"/>
          <a:stretch/>
        </p:blipFill>
        <p:spPr bwMode="auto">
          <a:xfrm>
            <a:off x="0" y="1393503"/>
            <a:ext cx="9151367" cy="527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3C9CF4"/>
                </a:solidFill>
              </a:rPr>
              <a:t>TU PUOI FARE LA PREVENZIONE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15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558801" y="1052736"/>
            <a:ext cx="8117655" cy="931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Stai sempre attento a come ti comporti a scuola e fuori dalla scuola</a:t>
            </a:r>
            <a:endParaRPr lang="it-IT" dirty="0"/>
          </a:p>
        </p:txBody>
      </p:sp>
      <p:pic>
        <p:nvPicPr>
          <p:cNvPr id="3074" name="Picture 2" descr="C:\LAVORO\SICUREZZA\FORMAZIONE\Formazione Scuola\COVID-19\starnuto-ger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72" y="2013382"/>
            <a:ext cx="6101431" cy="46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contenuto 6"/>
          <p:cNvSpPr txBox="1">
            <a:spLocks/>
          </p:cNvSpPr>
          <p:nvPr/>
        </p:nvSpPr>
        <p:spPr>
          <a:xfrm>
            <a:off x="2627784" y="3284984"/>
            <a:ext cx="1798092" cy="1203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8800" b="1" dirty="0" smtClean="0">
                <a:solidFill>
                  <a:srgbClr val="FF0000"/>
                </a:solidFill>
              </a:rPr>
              <a:t>NO</a:t>
            </a:r>
            <a:endParaRPr lang="it-IT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16</a:t>
            </a:fld>
            <a:endParaRPr lang="it-IT" dirty="0"/>
          </a:p>
        </p:txBody>
      </p:sp>
      <p:sp>
        <p:nvSpPr>
          <p:cNvPr id="10" name="Titolo 2"/>
          <p:cNvSpPr txBox="1">
            <a:spLocks/>
          </p:cNvSpPr>
          <p:nvPr/>
        </p:nvSpPr>
        <p:spPr>
          <a:xfrm>
            <a:off x="722313" y="188640"/>
            <a:ext cx="77724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it-IT" sz="4000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7200" dirty="0" smtClean="0"/>
              <a:t>FINE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  <p:pic>
        <p:nvPicPr>
          <p:cNvPr id="12" name="Picture 2" descr="C:\LAVORO\SICUREZZA\FORMAZIONE\Formazione Scuola\COVID-19\corona-5206908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84784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08313" y="6237288"/>
            <a:ext cx="3343275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MATERIALI PRODOTTI A CURA </a:t>
            </a:r>
            <a:r>
              <a:rPr lang="it-IT" dirty="0" smtClean="0"/>
              <a:t>DI</a:t>
            </a:r>
          </a:p>
          <a:p>
            <a:pPr>
              <a:defRPr/>
            </a:pPr>
            <a:r>
              <a:rPr lang="it-IT" dirty="0" smtClean="0"/>
              <a:t>Ing</a:t>
            </a:r>
            <a:r>
              <a:rPr lang="it-IT" dirty="0" smtClean="0"/>
              <a:t>. Evelina </a:t>
            </a:r>
            <a:r>
              <a:rPr lang="it-IT" dirty="0" err="1" smtClean="0"/>
              <a:t>Iacolina</a:t>
            </a:r>
            <a:r>
              <a:rPr lang="it-IT" dirty="0"/>
              <a:t> </a:t>
            </a:r>
            <a:r>
              <a:rPr lang="it-IT" dirty="0" smtClean="0"/>
              <a:t>- Ing</a:t>
            </a:r>
            <a:r>
              <a:rPr lang="it-IT" dirty="0"/>
              <a:t>. </a:t>
            </a:r>
            <a:r>
              <a:rPr lang="it-IT" dirty="0" smtClean="0"/>
              <a:t>Marina </a:t>
            </a:r>
            <a:r>
              <a:rPr lang="it-IT" dirty="0" err="1" smtClean="0"/>
              <a:t>Caddeo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03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3C9CF4"/>
                </a:solidFill>
              </a:rPr>
              <a:t>CORONAVIRUS – COVID_19 – SARS-COV-2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67543" y="1115578"/>
            <a:ext cx="8208913" cy="512173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altLang="it-IT" sz="2800" dirty="0">
                <a:cs typeface="Times New Roman" pitchFamily="18" charset="0"/>
              </a:rPr>
              <a:t>I coronavirus (</a:t>
            </a:r>
            <a:r>
              <a:rPr lang="it-IT" altLang="it-IT" sz="2800" dirty="0" err="1">
                <a:cs typeface="Times New Roman" pitchFamily="18" charset="0"/>
              </a:rPr>
              <a:t>CoV</a:t>
            </a:r>
            <a:r>
              <a:rPr lang="it-IT" altLang="it-IT" sz="2800" dirty="0">
                <a:cs typeface="Times New Roman" pitchFamily="18" charset="0"/>
              </a:rPr>
              <a:t>) sono un’ampia famiglia di virus respiratori che possono causare malattie da lievi a </a:t>
            </a:r>
            <a:r>
              <a:rPr lang="it-IT" altLang="it-IT" sz="2800" dirty="0" smtClean="0">
                <a:cs typeface="Times New Roman" pitchFamily="18" charset="0"/>
              </a:rPr>
              <a:t>moderate</a:t>
            </a:r>
            <a:r>
              <a:rPr lang="it-IT" altLang="it-IT" sz="2800" dirty="0" smtClean="0"/>
              <a:t>, </a:t>
            </a:r>
            <a:r>
              <a:rPr lang="it-IT" altLang="it-IT" sz="2800" dirty="0"/>
              <a:t>che durano per un breve periodo di tempo. </a:t>
            </a:r>
            <a:endParaRPr lang="it-IT" altLang="it-IT" sz="2800" dirty="0" smtClean="0"/>
          </a:p>
          <a:p>
            <a:pPr marL="0" indent="0" algn="just">
              <a:buNone/>
            </a:pPr>
            <a:endParaRPr lang="it-IT" altLang="it-IT" sz="2800" dirty="0"/>
          </a:p>
          <a:p>
            <a:pPr marL="0" indent="0" algn="just">
              <a:buNone/>
            </a:pPr>
            <a:endParaRPr lang="it-IT" altLang="it-IT" sz="2800" dirty="0" smtClean="0"/>
          </a:p>
          <a:p>
            <a:pPr marL="0" indent="0" algn="just">
              <a:buNone/>
            </a:pPr>
            <a:endParaRPr lang="it-IT" altLang="it-IT" sz="2800" dirty="0"/>
          </a:p>
          <a:p>
            <a:pPr marL="0" indent="0" algn="just">
              <a:buNone/>
            </a:pPr>
            <a:endParaRPr lang="it-IT" altLang="it-IT" sz="2800" dirty="0" smtClean="0"/>
          </a:p>
          <a:p>
            <a:pPr marL="0" indent="0" algn="just">
              <a:buNone/>
            </a:pPr>
            <a:endParaRPr lang="it-IT" altLang="it-IT" sz="2800" dirty="0"/>
          </a:p>
          <a:p>
            <a:pPr marL="0" indent="0" algn="just">
              <a:buNone/>
            </a:pPr>
            <a:endParaRPr lang="it-IT" altLang="it-IT" sz="2800" dirty="0" smtClean="0"/>
          </a:p>
          <a:p>
            <a:pPr marL="0" indent="0" algn="just">
              <a:buNone/>
            </a:pPr>
            <a:r>
              <a:rPr lang="it-IT" altLang="it-IT" sz="2800" dirty="0" smtClean="0"/>
              <a:t>Sars-Cov-2 può essere più cattivello, perciò occorre avere comportamenti più prudenti.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2</a:t>
            </a:fld>
            <a:endParaRPr lang="it-IT" dirty="0"/>
          </a:p>
        </p:txBody>
      </p:sp>
      <p:pic>
        <p:nvPicPr>
          <p:cNvPr id="9" name="Picture 2" descr="Coronavirus, Malattia, Virus, Pericolo, Polmon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52839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LAVORO\SICUREZZA\FORMAZIONE\Formazione Scuola\COVID-19\starnuto-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764704"/>
            <a:ext cx="3942845" cy="38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3C9CF4"/>
                </a:solidFill>
              </a:rPr>
              <a:t>SINTOMI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67543" y="971563"/>
            <a:ext cx="8117655" cy="44736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altLang="it-IT" dirty="0" smtClean="0"/>
              <a:t>I </a:t>
            </a:r>
            <a:r>
              <a:rPr lang="it-IT" altLang="it-IT" sz="4100" dirty="0">
                <a:solidFill>
                  <a:schemeClr val="tx2"/>
                </a:solidFill>
              </a:rPr>
              <a:t>sintomi</a:t>
            </a:r>
            <a:r>
              <a:rPr lang="it-IT" altLang="it-IT" dirty="0"/>
              <a:t> possono includere: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naso che cola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mal di testa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tosse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gola infiammata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febbre</a:t>
            </a:r>
          </a:p>
          <a:p>
            <a:pPr lvl="1">
              <a:lnSpc>
                <a:spcPct val="12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it-IT" altLang="it-IT" sz="3100" dirty="0"/>
              <a:t>una sensazione generale di malessere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3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012" y="5406315"/>
            <a:ext cx="819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400" dirty="0"/>
              <a:t>Le persone più </a:t>
            </a:r>
            <a:r>
              <a:rPr lang="it-IT" altLang="it-IT" sz="2400" dirty="0" smtClean="0"/>
              <a:t>anziane, come i nostri nonni, o con malattie cardiache, diabete e tante altre, rischiano gravi complicazioni 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0547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LAVORO\SICUREZZA\FORMAZIONE\Formazione Scuola\COVID-19\corona-4924608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28" y="2018903"/>
            <a:ext cx="4398939" cy="24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3C9CF4"/>
                </a:solidFill>
              </a:rPr>
              <a:t>TRASMISSIONE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95537" y="971563"/>
            <a:ext cx="8352928" cy="15933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 smtClean="0"/>
              <a:t>Principalmente la</a:t>
            </a:r>
            <a:r>
              <a:rPr lang="it-IT" dirty="0" smtClean="0"/>
              <a:t> </a:t>
            </a:r>
            <a:r>
              <a:rPr lang="it-IT" b="1" dirty="0" smtClean="0"/>
              <a:t>trasmissione avviene con </a:t>
            </a:r>
            <a:r>
              <a:rPr lang="it-IT" b="1" dirty="0"/>
              <a:t>le  goccioline del respiro delle persone infette </a:t>
            </a:r>
            <a:r>
              <a:rPr lang="it-IT" dirty="0"/>
              <a:t>ad esempio tramite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4</a:t>
            </a:fld>
            <a:endParaRPr lang="it-IT" dirty="0"/>
          </a:p>
        </p:txBody>
      </p:sp>
      <p:sp>
        <p:nvSpPr>
          <p:cNvPr id="10" name="Segnaposto contenuto 6"/>
          <p:cNvSpPr txBox="1">
            <a:spLocks/>
          </p:cNvSpPr>
          <p:nvPr/>
        </p:nvSpPr>
        <p:spPr>
          <a:xfrm>
            <a:off x="125760" y="2780928"/>
            <a:ext cx="8316416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600"/>
              </a:spcBef>
              <a:buFont typeface="Wingdings" pitchFamily="2" charset="2"/>
              <a:buChar char="ü"/>
            </a:pPr>
            <a:r>
              <a:rPr lang="it-IT" dirty="0" smtClean="0"/>
              <a:t>la saliva, tossendo e                                . starnutendo</a:t>
            </a:r>
          </a:p>
          <a:p>
            <a:pPr algn="just">
              <a:spcBef>
                <a:spcPts val="3600"/>
              </a:spcBef>
              <a:buFont typeface="Wingdings" pitchFamily="2" charset="2"/>
              <a:buChar char="ü"/>
            </a:pPr>
            <a:r>
              <a:rPr lang="it-IT" dirty="0" smtClean="0"/>
              <a:t>contatti diretti personali</a:t>
            </a:r>
          </a:p>
          <a:p>
            <a:pPr algn="just">
              <a:spcBef>
                <a:spcPts val="3600"/>
              </a:spcBef>
              <a:buFont typeface="Wingdings" pitchFamily="2" charset="2"/>
              <a:buChar char="ü"/>
            </a:pPr>
            <a:r>
              <a:rPr lang="it-IT" dirty="0" smtClean="0"/>
              <a:t>le mani, ad esempio usandole contaminate (non ancora lavate) per toccare bocca, naso o occhi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9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3C9CF4"/>
                </a:solidFill>
              </a:rPr>
              <a:t>TRASMISSIONE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5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323528" y="1268760"/>
            <a:ext cx="8405687" cy="34563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dirty="0" smtClean="0"/>
              <a:t>Le goccioline di respiro con il virus si possono depositare sulle cose e da lì attraverso le mani possono infettarci.</a:t>
            </a:r>
          </a:p>
          <a:p>
            <a:pPr marL="0" indent="0" algn="just">
              <a:buFont typeface="Arial" pitchFamily="34" charset="0"/>
              <a:buNone/>
            </a:pPr>
            <a:endParaRPr lang="it-IT" dirty="0" smtClean="0"/>
          </a:p>
          <a:p>
            <a:pPr marL="0" indent="0" algn="just">
              <a:buFont typeface="Arial" pitchFamily="34" charset="0"/>
              <a:buNone/>
            </a:pPr>
            <a:r>
              <a:rPr lang="it-IT" b="1" dirty="0" smtClean="0"/>
              <a:t>Quindi è necessario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it-IT" b="1" dirty="0" smtClean="0"/>
              <a:t>disinfettare spesso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it-IT" b="1" dirty="0" smtClean="0"/>
              <a:t>le mani</a:t>
            </a:r>
            <a:endParaRPr lang="it-IT" b="1" dirty="0"/>
          </a:p>
        </p:txBody>
      </p:sp>
      <p:pic>
        <p:nvPicPr>
          <p:cNvPr id="4098" name="Picture 2" descr="C:\LAVORO\SICUREZZA\FORMAZIONE\Formazione Scuola\COVID-19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39926"/>
            <a:ext cx="3331059" cy="33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dirty="0"/>
              <a:t>LE CINQUE REGOLE PER </a:t>
            </a:r>
            <a:r>
              <a:rPr lang="it-IT" sz="3200" b="1" dirty="0" smtClean="0"/>
              <a:t>STARE A </a:t>
            </a:r>
            <a:r>
              <a:rPr lang="it-IT" sz="3200" b="1" dirty="0"/>
              <a:t>SCUOLA 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600" b="1" dirty="0" smtClean="0"/>
              <a:t>IN </a:t>
            </a:r>
            <a:r>
              <a:rPr lang="it-IT" sz="3600" b="1" dirty="0"/>
              <a:t>SICUREZZA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6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323528" y="1484784"/>
            <a:ext cx="8405687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arenR"/>
            </a:pPr>
            <a:r>
              <a:rPr lang="it-IT" dirty="0" smtClean="0"/>
              <a:t>Se </a:t>
            </a:r>
            <a:r>
              <a:rPr lang="it-IT" dirty="0"/>
              <a:t>hai sintomi di infezioni respiratorie acute (febbre, tosse, raffreddore) parlane subito con i genitori </a:t>
            </a:r>
            <a:r>
              <a:rPr lang="it-IT" dirty="0" smtClean="0"/>
              <a:t>e </a:t>
            </a:r>
            <a:r>
              <a:rPr lang="it-IT" b="1" dirty="0" smtClean="0"/>
              <a:t>NON </a:t>
            </a:r>
            <a:r>
              <a:rPr lang="it-IT" dirty="0"/>
              <a:t>venire a scuola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123" name="Picture 3" descr="C:\LAVORO\SICUREZZA\FORMAZIONE\Formazione Scuola\COVID-19\influenza-156098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00" y="2987054"/>
            <a:ext cx="5537423" cy="31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LAVORO\SICUREZZA\FORMAZIONE\Formazione Scuola\COVID-19\rest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9" y="3800970"/>
            <a:ext cx="3982542" cy="13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dirty="0"/>
              <a:t>LE CINQUE REGOLE PER STARE A SCUOLA </a:t>
            </a:r>
            <a:br>
              <a:rPr lang="it-IT" sz="3200" b="1" dirty="0"/>
            </a:br>
            <a:r>
              <a:rPr lang="it-IT" sz="3600" b="1" dirty="0"/>
              <a:t>IN SICUREZZA</a:t>
            </a:r>
            <a:endParaRPr lang="it-IT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7</a:t>
            </a:fld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281113" y="1556792"/>
            <a:ext cx="8405687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arenR" startAt="2"/>
            </a:pPr>
            <a:r>
              <a:rPr lang="it-IT" dirty="0" smtClean="0"/>
              <a:t>Quando </a:t>
            </a:r>
            <a:r>
              <a:rPr lang="it-IT" dirty="0"/>
              <a:t>sei a scuola indossa una mascherina</a:t>
            </a:r>
            <a:r>
              <a:rPr lang="it-IT" dirty="0" smtClean="0"/>
              <a:t>, </a:t>
            </a:r>
            <a:r>
              <a:rPr lang="it-IT" dirty="0"/>
              <a:t>per la protezione del naso e della bocca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147" name="Picture 3" descr="C:\LAVORO\SICUREZZA\FORMAZIONE\Formazione Scuola\COVID-19\Senza tit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90" y="2708920"/>
            <a:ext cx="237921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LAVORO\SICUREZZA\FORMAZIONE\Formazione Scuola\COVID-19\mascher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3655133" cy="12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8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INDOSSARE LA MASCHERINA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487" r="1810" b="18146"/>
          <a:stretch/>
        </p:blipFill>
        <p:spPr>
          <a:xfrm>
            <a:off x="-1" y="1268759"/>
            <a:ext cx="9048651" cy="50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27D7-6D15-4D82-B00C-E0895164DF06}" type="slidenum">
              <a:rPr lang="it-IT" smtClean="0"/>
              <a:t>9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it-IT" dirty="0" smtClean="0"/>
              <a:t>COME NON INDOSSARE LA MASCHERINA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28128"/>
            <a:ext cx="7451373" cy="50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11503</TotalTime>
  <Words>1109</Words>
  <Application>Microsoft Office PowerPoint</Application>
  <PresentationFormat>Presentazione su schermo (4:3)</PresentationFormat>
  <Paragraphs>100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1_Personalizza struttura</vt:lpstr>
      <vt:lpstr>Presentazione standard di PowerPoint</vt:lpstr>
      <vt:lpstr>CORONAVIRUS – COVID_19 – SARS-COV-2</vt:lpstr>
      <vt:lpstr>SINTOMI</vt:lpstr>
      <vt:lpstr>TRASMISSIONE</vt:lpstr>
      <vt:lpstr>TRASMISSIONE</vt:lpstr>
      <vt:lpstr>LE CINQUE REGOLE PER STARE A SCUOLA  IN SICUREZZA</vt:lpstr>
      <vt:lpstr>LE CINQUE REGOLE PER STARE A SCUOLA  IN SICUREZZA</vt:lpstr>
      <vt:lpstr>COME INDOSSARE LA MASCHERINA</vt:lpstr>
      <vt:lpstr>COME NON INDOSSARE LA MASCHERINA</vt:lpstr>
      <vt:lpstr>LE CINQUE REGOLE PER STARE A SCUOLA  IN SICUREZZA</vt:lpstr>
      <vt:lpstr>LE CINQUE REGOLE PER IL RIENTRO A SCUOLA IN SICUREZZA</vt:lpstr>
      <vt:lpstr>LE CINQUE REGOLE PER STARE A SCUOLA  IN SICUREZZA</vt:lpstr>
      <vt:lpstr>Presentazione standard di PowerPoint</vt:lpstr>
      <vt:lpstr>Presentazione standard di PowerPoint</vt:lpstr>
      <vt:lpstr>TU PUOI FARE LA PREVENZIONE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</dc:creator>
  <cp:lastModifiedBy>marina</cp:lastModifiedBy>
  <cp:revision>579</cp:revision>
  <dcterms:created xsi:type="dcterms:W3CDTF">2019-02-15T11:23:57Z</dcterms:created>
  <dcterms:modified xsi:type="dcterms:W3CDTF">2021-09-07T12:50:05Z</dcterms:modified>
</cp:coreProperties>
</file>