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4" r:id="rId26"/>
    <p:sldId id="295" r:id="rId27"/>
    <p:sldId id="296" r:id="rId28"/>
    <p:sldId id="297" r:id="rId29"/>
    <p:sldId id="298" r:id="rId30"/>
    <p:sldId id="299" r:id="rId31"/>
    <p:sldId id="300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4.1203564900703579E-2"/>
                  <c:y val="0.14053419351872784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sono con compagni che conosco</c:v>
              </c:pt>
              <c:pt idx="1">
                <c:v>¨  le lezioni sono spesso divertenti</c:v>
              </c:pt>
              <c:pt idx="2">
                <c:v>¨  non ci sto volentieri</c:v>
              </c:pt>
            </c:strLit>
          </c:cat>
          <c:val>
            <c:numLit>
              <c:formatCode>General</c:formatCode>
              <c:ptCount val="3"/>
              <c:pt idx="0">
                <c:v>33</c:v>
              </c:pt>
              <c:pt idx="1">
                <c:v>16</c:v>
              </c:pt>
              <c:pt idx="2">
                <c:v>0</c:v>
              </c:pt>
            </c:numLit>
          </c:val>
        </c:ser>
        <c:ser>
          <c:idx val="1"/>
          <c:order val="1"/>
          <c:tx>
            <c:v>Serie2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0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provo a ripetere con le mie parole</c:v>
              </c:pt>
              <c:pt idx="1">
                <c:v>¨  ascolto con attenzione</c:v>
              </c:pt>
              <c:pt idx="2">
                <c:v>¨  osservo delle immagini</c:v>
              </c:pt>
              <c:pt idx="3">
                <c:v>¨  seguo degli esempi</c:v>
              </c:pt>
            </c:strLit>
          </c:cat>
          <c:val>
            <c:numLit>
              <c:formatCode>General</c:formatCode>
              <c:ptCount val="4"/>
              <c:pt idx="0">
                <c:v>33</c:v>
              </c:pt>
              <c:pt idx="1">
                <c:v>22</c:v>
              </c:pt>
              <c:pt idx="2">
                <c:v>7</c:v>
              </c:pt>
              <c:pt idx="3">
                <c:v>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capisco subito tutto</c:v>
              </c:pt>
              <c:pt idx="1">
                <c:v>¨  capisco quasi tutto </c:v>
              </c:pt>
              <c:pt idx="2">
                <c:v>¨  capisco poco </c:v>
              </c:pt>
            </c:strLit>
          </c:cat>
          <c:val>
            <c:numLit>
              <c:formatCode>General</c:formatCode>
              <c:ptCount val="3"/>
              <c:pt idx="0">
                <c:v>19</c:v>
              </c:pt>
              <c:pt idx="1">
                <c:v>28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chiedo all’insegnante di rispiegarmelo</c:v>
              </c:pt>
              <c:pt idx="1">
                <c:v>¨  chiedo ad un compagno di spiegarmelo</c:v>
              </c:pt>
              <c:pt idx="2">
                <c:v>¨  quando torno a casa chiedo aiuto ad un familiare</c:v>
              </c:pt>
              <c:pt idx="3">
                <c:v>¨  lascio perdere </c:v>
              </c:pt>
            </c:strLit>
          </c:cat>
          <c:val>
            <c:numLit>
              <c:formatCode>General</c:formatCode>
              <c:ptCount val="4"/>
              <c:pt idx="0">
                <c:v>36</c:v>
              </c:pt>
              <c:pt idx="1">
                <c:v>4</c:v>
              </c:pt>
              <c:pt idx="2">
                <c:v>12</c:v>
              </c:pt>
              <c:pt idx="3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Leggo</a:t>
                    </a:r>
                    <a:r>
                      <a:rPr dirty="0"/>
                      <a:t> </a:t>
                    </a:r>
                    <a:r>
                      <a:rPr dirty="0" err="1"/>
                      <a:t>più</a:t>
                    </a:r>
                    <a:r>
                      <a:rPr dirty="0"/>
                      <a:t> volte </a:t>
                    </a:r>
                    <a:r>
                      <a:rPr dirty="0" err="1"/>
                      <a:t>il</a:t>
                    </a:r>
                    <a:r>
                      <a:rPr dirty="0"/>
                      <a:t> </a:t>
                    </a:r>
                    <a:r>
                      <a:rPr dirty="0" err="1"/>
                      <a:t>libro</a:t>
                    </a:r>
                    <a:r>
                      <a:rPr dirty="0"/>
                      <a:t> </a:t>
                    </a:r>
                    <a:r>
                      <a:rPr dirty="0" err="1"/>
                      <a:t>di</a:t>
                    </a:r>
                    <a:r>
                      <a:rPr dirty="0"/>
                      <a:t> </a:t>
                    </a:r>
                    <a:r>
                      <a:rPr dirty="0" err="1"/>
                      <a:t>testo</a:t>
                    </a:r>
                    <a:r>
                      <a:rPr dirty="0"/>
                      <a:t>
36%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Seguo</a:t>
                    </a:r>
                    <a:r>
                      <a:rPr dirty="0"/>
                      <a:t> con </a:t>
                    </a:r>
                    <a:r>
                      <a:rPr dirty="0" err="1"/>
                      <a:t>attenzione</a:t>
                    </a:r>
                    <a:r>
                      <a:rPr dirty="0"/>
                      <a:t> le </a:t>
                    </a:r>
                    <a:r>
                      <a:rPr dirty="0" err="1"/>
                      <a:t>lezioni</a:t>
                    </a:r>
                    <a:r>
                      <a:rPr dirty="0"/>
                      <a:t>
26%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Faccio</a:t>
                    </a:r>
                    <a:r>
                      <a:rPr dirty="0"/>
                      <a:t> </a:t>
                    </a:r>
                    <a:r>
                      <a:rPr dirty="0" err="1"/>
                      <a:t>esercizi</a:t>
                    </a:r>
                    <a:r>
                      <a:rPr dirty="0"/>
                      <a:t> </a:t>
                    </a:r>
                    <a:r>
                      <a:rPr dirty="0" err="1"/>
                      <a:t>scritti</a:t>
                    </a:r>
                    <a:r>
                      <a:rPr dirty="0"/>
                      <a:t>
7%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Mi </a:t>
                    </a:r>
                    <a:r>
                      <a:rPr dirty="0" err="1"/>
                      <a:t>faccio</a:t>
                    </a:r>
                    <a:r>
                      <a:rPr dirty="0"/>
                      <a:t> </a:t>
                    </a:r>
                    <a:r>
                      <a:rPr dirty="0" err="1"/>
                      <a:t>interrogare</a:t>
                    </a:r>
                    <a:r>
                      <a:rPr dirty="0"/>
                      <a:t> </a:t>
                    </a:r>
                    <a:r>
                      <a:rPr dirty="0" err="1"/>
                      <a:t>da</a:t>
                    </a:r>
                    <a:r>
                      <a:rPr dirty="0"/>
                      <a:t> </a:t>
                    </a:r>
                    <a:r>
                      <a:rPr dirty="0" err="1"/>
                      <a:t>qualcuno</a:t>
                    </a:r>
                    <a:r>
                      <a:rPr dirty="0"/>
                      <a:t>
31%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q  Leggo più volte il libro di testo</c:v>
              </c:pt>
              <c:pt idx="1">
                <c:v>q  Seguo con attenzione le lezioni</c:v>
              </c:pt>
              <c:pt idx="2">
                <c:v>q  Faccio esercizi scritti</c:v>
              </c:pt>
              <c:pt idx="3">
                <c:v>q  Mi faccio interrogare da qualcuno</c:v>
              </c:pt>
            </c:strLit>
          </c:cat>
          <c:val>
            <c:numLit>
              <c:formatCode>General</c:formatCode>
              <c:ptCount val="4"/>
              <c:pt idx="0">
                <c:v>30</c:v>
              </c:pt>
              <c:pt idx="1">
                <c:v>22</c:v>
              </c:pt>
              <c:pt idx="2">
                <c:v>6</c:v>
              </c:pt>
              <c:pt idx="3">
                <c:v>26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Da </a:t>
                    </a:r>
                    <a:r>
                      <a:rPr dirty="0"/>
                      <a:t>solo/a
61%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Con un </a:t>
                    </a:r>
                    <a:r>
                      <a:rPr dirty="0" err="1"/>
                      <a:t>compagno</a:t>
                    </a:r>
                    <a:r>
                      <a:rPr dirty="0"/>
                      <a:t>/a
9%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i</a:t>
                    </a:r>
                    <a:r>
                      <a:rPr dirty="0"/>
                      <a:t> </a:t>
                    </a:r>
                    <a:r>
                      <a:rPr dirty="0" err="1"/>
                      <a:t>miei</a:t>
                    </a:r>
                    <a:r>
                      <a:rPr dirty="0"/>
                      <a:t> </a:t>
                    </a:r>
                    <a:r>
                      <a:rPr dirty="0" err="1"/>
                      <a:t>genitori</a:t>
                    </a:r>
                    <a:r>
                      <a:rPr dirty="0"/>
                      <a:t>
30%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q  Da solo/a</c:v>
              </c:pt>
              <c:pt idx="1">
                <c:v>q  Con un compagno/a</c:v>
              </c:pt>
              <c:pt idx="2">
                <c:v>q  Con i miei genitori</c:v>
              </c:pt>
            </c:strLit>
          </c:cat>
          <c:val>
            <c:numLit>
              <c:formatCode>General</c:formatCode>
              <c:ptCount val="3"/>
              <c:pt idx="0">
                <c:v>35</c:v>
              </c:pt>
              <c:pt idx="1">
                <c:v>5</c:v>
              </c:pt>
              <c:pt idx="2">
                <c:v>17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sono con compagni che conosco</c:v>
              </c:pt>
              <c:pt idx="1">
                <c:v>¨  le lezioni sono spesso divertenti</c:v>
              </c:pt>
              <c:pt idx="2">
                <c:v>¨  non ci sto volentieri</c:v>
              </c:pt>
            </c:strLit>
          </c:cat>
          <c:val>
            <c:numLit>
              <c:formatCode>General</c:formatCode>
              <c:ptCount val="3"/>
              <c:pt idx="0">
                <c:v>20</c:v>
              </c:pt>
              <c:pt idx="1">
                <c:v>4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9.4379748622035187E-2"/>
                  <c:y val="-1.455421619820019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8184646150427765E-4"/>
                  <c:y val="-0.10401399844461727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mi vergogno un po’ e parlo a bassa voce</c:v>
              </c:pt>
              <c:pt idx="1">
                <c:v>¨  parlo ad alta voce perché tutti sentano</c:v>
              </c:pt>
              <c:pt idx="2">
                <c:v>¨  parlo con un tono normale</c:v>
              </c:pt>
            </c:str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6</c:v>
              </c:pt>
              <c:pt idx="2">
                <c:v>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spPr>
              <a:solidFill>
                <a:srgbClr val="4BACC6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5"/>
              <c:pt idx="0">
                <c:v>                          Sto bene e riesco facilmente a fare amicizia</c:v>
              </c:pt>
              <c:pt idx="1">
                <c:v>¨  Impiego un po’ di tempo a fare amicizia</c:v>
              </c:pt>
              <c:pt idx="2">
                <c:v>¨  Mi trovo bene solo con alcuni compagni</c:v>
              </c:pt>
              <c:pt idx="3">
                <c:v>¨  Mi riesce difficile fare amicizia</c:v>
              </c:pt>
              <c:pt idx="4">
                <c:v>¨  Sto bene da solo</c:v>
              </c:pt>
            </c:strLit>
          </c:cat>
          <c:val>
            <c:numLit>
              <c:formatCode>General</c:formatCode>
              <c:ptCount val="5"/>
              <c:pt idx="0">
                <c:v>22</c:v>
              </c:pt>
              <c:pt idx="1">
                <c:v>1</c:v>
              </c:pt>
              <c:pt idx="2">
                <c:v>4</c:v>
              </c:pt>
              <c:pt idx="3">
                <c:v>1</c:v>
              </c:pt>
              <c:pt idx="4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spPr>
              <a:solidFill>
                <a:srgbClr val="4BACC6"/>
              </a:solidFill>
              <a:ln>
                <a:noFill/>
              </a:ln>
            </c:spPr>
          </c:dPt>
          <c:dLbls>
            <c:dLbl>
              <c:idx val="3"/>
              <c:layout>
                <c:manualLayout>
                  <c:x val="8.323196515579907E-4"/>
                  <c:y val="-7.588298269889205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0797808180043487"/>
                  <c:y val="8.0167860136752544E-4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5"/>
              <c:pt idx="0">
                <c:v>¨  mi impegno in maniera costante</c:v>
              </c:pt>
              <c:pt idx="1">
                <c:v>¨  lavoro in modo accurato</c:v>
              </c:pt>
              <c:pt idx="2">
                <c:v>                           a casa eseguo gli esercizi, ma non sempre studio</c:v>
              </c:pt>
              <c:pt idx="3">
                <c:v>¨  in classe eseguo il lavoro assegnato</c:v>
              </c:pt>
              <c:pt idx="4">
                <c:v>¨  a volte non eseguo i compiti a casa</c:v>
              </c:pt>
            </c:strLit>
          </c:cat>
          <c:val>
            <c:numLit>
              <c:formatCode>General</c:formatCode>
              <c:ptCount val="5"/>
              <c:pt idx="0">
                <c:v>11</c:v>
              </c:pt>
              <c:pt idx="1">
                <c:v>3</c:v>
              </c:pt>
              <c:pt idx="2">
                <c:v>7</c:v>
              </c:pt>
              <c:pt idx="3">
                <c:v>2</c:v>
              </c:pt>
              <c:pt idx="4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mi capiscano  tutti</c:v>
              </c:pt>
              <c:pt idx="1">
                <c:v>¨  non mi capiscano</c:v>
              </c:pt>
              <c:pt idx="2">
                <c:v>¨  mi capisca solo l’insegnante</c:v>
              </c:pt>
            </c:strLit>
          </c:cat>
          <c:val>
            <c:numLit>
              <c:formatCode>General</c:formatCode>
              <c:ptCount val="3"/>
              <c:pt idx="0">
                <c:v>22</c:v>
              </c:pt>
              <c:pt idx="1">
                <c:v>5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mi vergogno un po’ e parlo a bassa voce</c:v>
              </c:pt>
              <c:pt idx="1">
                <c:v>¨  parlo ad alta voce perché tutti sentano</c:v>
              </c:pt>
              <c:pt idx="2">
                <c:v>¨  parlo con un tono normale</c:v>
              </c:pt>
            </c:strLit>
          </c:cat>
          <c:val>
            <c:numLit>
              <c:formatCode>General</c:formatCode>
              <c:ptCount val="3"/>
              <c:pt idx="0">
                <c:v>11</c:v>
              </c:pt>
              <c:pt idx="1">
                <c:v>6</c:v>
              </c:pt>
              <c:pt idx="2">
                <c:v>32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a </a:t>
                    </a:r>
                    <a:r>
                      <a:rPr dirty="0" err="1"/>
                      <a:t>scuola</a:t>
                    </a:r>
                    <a:r>
                      <a:rPr dirty="0"/>
                      <a:t> </a:t>
                    </a:r>
                    <a:r>
                      <a:rPr dirty="0" err="1"/>
                      <a:t>generalmente</a:t>
                    </a:r>
                    <a:r>
                      <a:rPr dirty="0"/>
                      <a:t> mi </a:t>
                    </a:r>
                    <a:r>
                      <a:rPr dirty="0" err="1"/>
                      <a:t>comporto</a:t>
                    </a:r>
                    <a:r>
                      <a:rPr dirty="0"/>
                      <a:t> in </a:t>
                    </a:r>
                    <a:r>
                      <a:rPr dirty="0" err="1"/>
                      <a:t>modo</a:t>
                    </a:r>
                    <a:r>
                      <a:rPr dirty="0"/>
                      <a:t> </a:t>
                    </a:r>
                    <a:r>
                      <a:rPr dirty="0" err="1"/>
                      <a:t>corretto</a:t>
                    </a:r>
                    <a:r>
                      <a:rPr dirty="0"/>
                      <a:t>
86%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dirty="0" smtClean="0"/>
                      <a:t>a </a:t>
                    </a:r>
                    <a:r>
                      <a:rPr dirty="0" err="1"/>
                      <a:t>scuola</a:t>
                    </a:r>
                    <a:r>
                      <a:rPr dirty="0"/>
                      <a:t> </a:t>
                    </a:r>
                    <a:r>
                      <a:rPr dirty="0" err="1"/>
                      <a:t>generalmente</a:t>
                    </a:r>
                    <a:r>
                      <a:rPr dirty="0"/>
                      <a:t> non mi </a:t>
                    </a:r>
                    <a:r>
                      <a:rPr dirty="0" err="1"/>
                      <a:t>comporto</a:t>
                    </a:r>
                    <a:r>
                      <a:rPr dirty="0"/>
                      <a:t> in </a:t>
                    </a:r>
                    <a:r>
                      <a:rPr dirty="0" err="1"/>
                      <a:t>modo</a:t>
                    </a:r>
                    <a:r>
                      <a:rPr dirty="0"/>
                      <a:t> </a:t>
                    </a:r>
                    <a:r>
                      <a:rPr dirty="0" err="1"/>
                      <a:t>corretto</a:t>
                    </a:r>
                    <a:r>
                      <a:rPr dirty="0"/>
                      <a:t>
14%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2"/>
              <c:pt idx="0">
                <c:v>                           a scuola generalmente mi comporto in modo corretto</c:v>
              </c:pt>
              <c:pt idx="1">
                <c:v>                           a scuola generalmente non mi comporto in modo corretto</c:v>
              </c:pt>
            </c:strLit>
          </c:cat>
          <c:val>
            <c:numLit>
              <c:formatCode>General</c:formatCode>
              <c:ptCount val="2"/>
              <c:pt idx="0">
                <c:v>25</c:v>
              </c:pt>
              <c:pt idx="1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5153457977172011"/>
                  <c:y val="-0.45312208496749845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lavorare in gruppo</c:v>
              </c:pt>
              <c:pt idx="1">
                <c:v>¨  lavorare da solo</c:v>
              </c:pt>
              <c:pt idx="2">
                <c:v>¨  lavorare con un compagno</c:v>
              </c:pt>
            </c:strLit>
          </c:cat>
          <c:val>
            <c:numLit>
              <c:formatCode>General</c:formatCode>
              <c:ptCount val="3"/>
              <c:pt idx="0">
                <c:v>24</c:v>
              </c:pt>
              <c:pt idx="1">
                <c:v>1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parlare solo quando è il mio turno</c:v>
              </c:pt>
              <c:pt idx="1">
                <c:v>¨  stare seduto</c:v>
              </c:pt>
              <c:pt idx="2">
                <c:v>¨  svolgere incarichi in altre classi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18</c:v>
              </c:pt>
              <c:pt idx="2">
                <c:v>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14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leggo</c:v>
              </c:pt>
              <c:pt idx="1">
                <c:v>¨  ascolto con attenzione</c:v>
              </c:pt>
              <c:pt idx="2">
                <c:v>¨  osservo delle immagini</c:v>
              </c:pt>
              <c:pt idx="3">
                <c:v>¨  seguo degli esempi</c:v>
              </c:pt>
            </c:strLit>
          </c:cat>
          <c:val>
            <c:numLit>
              <c:formatCode>General</c:formatCode>
              <c:ptCount val="4"/>
              <c:pt idx="0">
                <c:v>13</c:v>
              </c:pt>
              <c:pt idx="1">
                <c:v>20</c:v>
              </c:pt>
              <c:pt idx="2">
                <c:v>2</c:v>
              </c:pt>
              <c:pt idx="3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provo a ripetere con le mie parole</c:v>
              </c:pt>
              <c:pt idx="1">
                <c:v>¨  ascolto con attenzione</c:v>
              </c:pt>
              <c:pt idx="2">
                <c:v>¨  osservo delle immagini</c:v>
              </c:pt>
              <c:pt idx="3">
                <c:v>¨  seguo degli esempi</c:v>
              </c:pt>
            </c:strLit>
          </c:cat>
          <c:val>
            <c:numLit>
              <c:formatCode>General</c:formatCode>
              <c:ptCount val="4"/>
              <c:pt idx="0">
                <c:v>18</c:v>
              </c:pt>
              <c:pt idx="1">
                <c:v>14</c:v>
              </c:pt>
              <c:pt idx="2">
                <c:v>3</c:v>
              </c:pt>
              <c:pt idx="3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capisco subito tutto</c:v>
              </c:pt>
              <c:pt idx="1">
                <c:v>¨  capisco quasi tutto </c:v>
              </c:pt>
              <c:pt idx="2">
                <c:v>¨  capisco poco </c:v>
              </c:pt>
            </c:strLit>
          </c:cat>
          <c:val>
            <c:numLit>
              <c:formatCode>General</c:formatCode>
              <c:ptCount val="3"/>
              <c:pt idx="0">
                <c:v>7</c:v>
              </c:pt>
              <c:pt idx="1">
                <c:v>18</c:v>
              </c:pt>
              <c:pt idx="2">
                <c:v>4</c:v>
              </c:pt>
            </c:numLit>
          </c:val>
        </c:ser>
        <c:ser>
          <c:idx val="1"/>
          <c:order val="1"/>
          <c:tx>
            <c:v>Serie2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chiedo all’insegnante di rispiegarmelo</c:v>
              </c:pt>
              <c:pt idx="1">
                <c:v>¨  chiedo ad un compagno di spiegarmelo</c:v>
              </c:pt>
              <c:pt idx="2">
                <c:v>¨  quando torno a casa chiedo aiuto ad un familiare</c:v>
              </c:pt>
              <c:pt idx="3">
                <c:v>¨  lascio perdere </c:v>
              </c:pt>
            </c:strLit>
          </c:cat>
          <c:val>
            <c:numLit>
              <c:formatCode>General</c:formatCode>
              <c:ptCount val="4"/>
              <c:pt idx="0">
                <c:v>19</c:v>
              </c:pt>
              <c:pt idx="1">
                <c:v>5</c:v>
              </c:pt>
              <c:pt idx="2">
                <c:v>1</c:v>
              </c:pt>
              <c:pt idx="3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3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Leggo</a:t>
                    </a:r>
                    <a:r>
                      <a:rPr dirty="0"/>
                      <a:t> </a:t>
                    </a:r>
                    <a:r>
                      <a:rPr dirty="0" err="1"/>
                      <a:t>più</a:t>
                    </a:r>
                    <a:r>
                      <a:rPr dirty="0"/>
                      <a:t> volte </a:t>
                    </a:r>
                    <a:r>
                      <a:rPr dirty="0" err="1"/>
                      <a:t>il</a:t>
                    </a:r>
                    <a:r>
                      <a:rPr dirty="0"/>
                      <a:t> </a:t>
                    </a:r>
                    <a:r>
                      <a:rPr dirty="0" err="1"/>
                      <a:t>libro</a:t>
                    </a:r>
                    <a:r>
                      <a:rPr dirty="0"/>
                      <a:t> </a:t>
                    </a:r>
                    <a:r>
                      <a:rPr dirty="0" err="1"/>
                      <a:t>di</a:t>
                    </a:r>
                    <a:r>
                      <a:rPr dirty="0"/>
                      <a:t> </a:t>
                    </a:r>
                    <a:r>
                      <a:rPr dirty="0" err="1"/>
                      <a:t>testo</a:t>
                    </a:r>
                    <a:r>
                      <a:rPr dirty="0"/>
                      <a:t>
39%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Seguo</a:t>
                    </a:r>
                    <a:r>
                      <a:rPr dirty="0"/>
                      <a:t> con </a:t>
                    </a:r>
                    <a:r>
                      <a:rPr dirty="0" err="1"/>
                      <a:t>attenzione</a:t>
                    </a:r>
                    <a:r>
                      <a:rPr dirty="0"/>
                      <a:t> le </a:t>
                    </a:r>
                    <a:r>
                      <a:rPr dirty="0" err="1"/>
                      <a:t>lezioni</a:t>
                    </a:r>
                    <a:r>
                      <a:rPr dirty="0"/>
                      <a:t>
22%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Faccio</a:t>
                    </a:r>
                    <a:r>
                      <a:rPr dirty="0"/>
                      <a:t> </a:t>
                    </a:r>
                    <a:r>
                      <a:rPr dirty="0" err="1"/>
                      <a:t>esercizi</a:t>
                    </a:r>
                    <a:r>
                      <a:rPr dirty="0"/>
                      <a:t> </a:t>
                    </a:r>
                    <a:r>
                      <a:rPr dirty="0" err="1"/>
                      <a:t>scritti</a:t>
                    </a:r>
                    <a:r>
                      <a:rPr dirty="0"/>
                      <a:t>
17%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Mi </a:t>
                    </a:r>
                    <a:r>
                      <a:rPr dirty="0" err="1"/>
                      <a:t>faccio</a:t>
                    </a:r>
                    <a:r>
                      <a:rPr dirty="0"/>
                      <a:t> </a:t>
                    </a:r>
                    <a:r>
                      <a:rPr dirty="0" err="1"/>
                      <a:t>interrogare</a:t>
                    </a:r>
                    <a:r>
                      <a:rPr dirty="0"/>
                      <a:t> </a:t>
                    </a:r>
                    <a:r>
                      <a:rPr dirty="0" err="1"/>
                      <a:t>da</a:t>
                    </a:r>
                    <a:r>
                      <a:rPr dirty="0"/>
                      <a:t> </a:t>
                    </a:r>
                    <a:r>
                      <a:rPr dirty="0" err="1"/>
                      <a:t>qualcuno</a:t>
                    </a:r>
                    <a:r>
                      <a:rPr dirty="0"/>
                      <a:t>
22%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q  Leggo più volte il libro di testo</c:v>
              </c:pt>
              <c:pt idx="1">
                <c:v>q  Seguo con attenzione le lezioni</c:v>
              </c:pt>
              <c:pt idx="2">
                <c:v>q  Faccio esercizi scritti</c:v>
              </c:pt>
              <c:pt idx="3">
                <c:v>q  Mi faccio interrogare da qualcuno</c:v>
              </c:pt>
            </c:strLit>
          </c:cat>
          <c:val>
            <c:numLit>
              <c:formatCode>General</c:formatCode>
              <c:ptCount val="4"/>
              <c:pt idx="0">
                <c:v>18</c:v>
              </c:pt>
              <c:pt idx="1">
                <c:v>10</c:v>
              </c:pt>
              <c:pt idx="2">
                <c:v>8</c:v>
              </c:pt>
              <c:pt idx="3">
                <c:v>10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6936053197996317"/>
                  <c:y val="-0.40225576787764333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Da </a:t>
                    </a:r>
                    <a:r>
                      <a:rPr dirty="0"/>
                      <a:t>solo/a
84%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3.0826703015904216E-2"/>
                  <c:y val="6.407945413472578E-2"/>
                </c:manualLayout>
              </c:layout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t>un </a:t>
                    </a:r>
                    <a:r>
                      <a:rPr dirty="0" err="1"/>
                      <a:t>compagno</a:t>
                    </a:r>
                    <a:r>
                      <a:rPr dirty="0"/>
                      <a:t>/a
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i</a:t>
                    </a:r>
                    <a:r>
                      <a:rPr dirty="0"/>
                      <a:t> </a:t>
                    </a:r>
                    <a:r>
                      <a:rPr dirty="0" err="1"/>
                      <a:t>miei</a:t>
                    </a:r>
                    <a:r>
                      <a:rPr dirty="0"/>
                      <a:t> </a:t>
                    </a:r>
                    <a:r>
                      <a:rPr dirty="0" err="1"/>
                      <a:t>genitori</a:t>
                    </a:r>
                    <a:r>
                      <a:rPr dirty="0"/>
                      <a:t>
13%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q  Da solo/a</c:v>
              </c:pt>
              <c:pt idx="1">
                <c:v>q  Con un compagno/a</c:v>
              </c:pt>
              <c:pt idx="2">
                <c:v>q  Con i miei genitori</c:v>
              </c:pt>
            </c:strLit>
          </c:cat>
          <c:val>
            <c:numLit>
              <c:formatCode>General</c:formatCode>
              <c:ptCount val="3"/>
              <c:pt idx="0">
                <c:v>27</c:v>
              </c:pt>
              <c:pt idx="1">
                <c:v>1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spPr>
              <a:solidFill>
                <a:srgbClr val="4BACC6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5"/>
              <c:pt idx="0">
                <c:v>                          Sto bene e riesco facilmente a fare amicizia</c:v>
              </c:pt>
              <c:pt idx="1">
                <c:v>¨  Impiego un po’ di tempo a fare amicizia</c:v>
              </c:pt>
              <c:pt idx="2">
                <c:v>¨  Mi trovo bene solo con alcuni compagni</c:v>
              </c:pt>
              <c:pt idx="3">
                <c:v>¨  Mi riesce difficile fare amicizia</c:v>
              </c:pt>
              <c:pt idx="4">
                <c:v>¨  Sto bene da solo</c:v>
              </c:pt>
            </c:strLit>
          </c:cat>
          <c:val>
            <c:numLit>
              <c:formatCode>General</c:formatCode>
              <c:ptCount val="5"/>
              <c:pt idx="0">
                <c:v>30</c:v>
              </c:pt>
              <c:pt idx="1">
                <c:v>4</c:v>
              </c:pt>
              <c:pt idx="2">
                <c:v>13</c:v>
              </c:pt>
              <c:pt idx="3">
                <c:v>0</c:v>
              </c:pt>
              <c:pt idx="4">
                <c:v>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8.8878704915856685E-2"/>
          <c:y val="6.9183194205987425E-2"/>
          <c:w val="0.82224259016828671"/>
          <c:h val="0.80148323564817581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spPr>
              <a:solidFill>
                <a:srgbClr val="4BACC6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5"/>
              <c:pt idx="0">
                <c:v>¨  mi impegno in maniera costante</c:v>
              </c:pt>
              <c:pt idx="1">
                <c:v>¨  lavoro in modo accurato</c:v>
              </c:pt>
              <c:pt idx="2">
                <c:v>                           a casa eseguo gli esercizi, ma non sempre studio</c:v>
              </c:pt>
              <c:pt idx="3">
                <c:v>¨  in classe eseguo il lavoro assegnato</c:v>
              </c:pt>
              <c:pt idx="4">
                <c:v>¨  a volte non eseguo i compiti a casa</c:v>
              </c:pt>
            </c:strLit>
          </c:cat>
          <c:val>
            <c:numLit>
              <c:formatCode>General</c:formatCode>
              <c:ptCount val="5"/>
              <c:pt idx="0">
                <c:v>20</c:v>
              </c:pt>
              <c:pt idx="1">
                <c:v>6</c:v>
              </c:pt>
              <c:pt idx="2">
                <c:v>12</c:v>
              </c:pt>
              <c:pt idx="3">
                <c:v>12</c:v>
              </c:pt>
              <c:pt idx="4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mi capiscano  tutti</c:v>
              </c:pt>
              <c:pt idx="1">
                <c:v>¨  non mi capiscano</c:v>
              </c:pt>
              <c:pt idx="2">
                <c:v>¨  mi capisca solo l’insegnante</c:v>
              </c:pt>
            </c:strLit>
          </c:cat>
          <c:val>
            <c:numLit>
              <c:formatCode>General</c:formatCode>
              <c:ptCount val="3"/>
              <c:pt idx="0">
                <c:v>8</c:v>
              </c:pt>
              <c:pt idx="1">
                <c:v>2</c:v>
              </c:pt>
              <c:pt idx="2">
                <c:v>7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8.2921634438278768E-2"/>
          <c:y val="9.5382292739601443E-2"/>
          <c:w val="0.793313316064297"/>
          <c:h val="0.77037438401382907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explosion val="3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-4.6206269478829831E-2"/>
                  <c:y val="1.5778378673556047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2"/>
              <c:pt idx="0">
                <c:v>                           a scuola generalmente mi comporto in modo corretto</c:v>
              </c:pt>
              <c:pt idx="1">
                <c:v>                           a scuola generalmente non mi comporto in modo corretto</c:v>
              </c:pt>
            </c:strLit>
          </c:cat>
          <c:val>
            <c:numLit>
              <c:formatCode>General</c:formatCode>
              <c:ptCount val="2"/>
              <c:pt idx="0">
                <c:v>45</c:v>
              </c:pt>
              <c:pt idx="1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6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2"/>
              <c:layout>
                <c:manualLayout>
                  <c:x val="3.8535540800548759E-2"/>
                  <c:y val="0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lavorare in gruppo</c:v>
              </c:pt>
              <c:pt idx="1">
                <c:v>¨  lavorare da solo</c:v>
              </c:pt>
              <c:pt idx="2">
                <c:v>¨  lavorare con un compagno</c:v>
              </c:pt>
            </c:strLit>
          </c:cat>
          <c:val>
            <c:numLit>
              <c:formatCode>General</c:formatCode>
              <c:ptCount val="3"/>
              <c:pt idx="0">
                <c:v>29</c:v>
              </c:pt>
              <c:pt idx="1">
                <c:v>10</c:v>
              </c:pt>
              <c:pt idx="2">
                <c:v>12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¨  parlare solo quando è il mio turno</c:v>
              </c:pt>
              <c:pt idx="1">
                <c:v>¨  stare seduto</c:v>
              </c:pt>
              <c:pt idx="2">
                <c:v>¨  svolgere incarichi in altre classi</c:v>
              </c:pt>
            </c:str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24</c:v>
              </c:pt>
              <c:pt idx="2">
                <c:v>11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¨  leggo</c:v>
              </c:pt>
              <c:pt idx="1">
                <c:v>¨  ascolto con attenzione</c:v>
              </c:pt>
              <c:pt idx="2">
                <c:v>¨  osservo delle immagini</c:v>
              </c:pt>
              <c:pt idx="3">
                <c:v>¨  seguo degli esempi</c:v>
              </c:pt>
            </c:strLit>
          </c:cat>
          <c:val>
            <c:numLit>
              <c:formatCode>General</c:formatCode>
              <c:ptCount val="4"/>
              <c:pt idx="0">
                <c:v>28</c:v>
              </c:pt>
              <c:pt idx="1">
                <c:v>33</c:v>
              </c:pt>
              <c:pt idx="2">
                <c:v>5</c:v>
              </c:pt>
              <c:pt idx="3">
                <c:v>18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F5AF-F823-4BA0-84E2-9589203BEA8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5822-15CA-4104-B037-FD43B194C1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AUTOVALUTAZIONE </a:t>
            </a:r>
            <a:r>
              <a:rPr lang="it-IT" dirty="0" err="1" smtClean="0"/>
              <a:t>D’ISTITUTO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3645024"/>
            <a:ext cx="6480720" cy="648071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ISTITUTO COMPRENSIVO 2 SINISCOLA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751512" y="5949280"/>
            <a:ext cx="439248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ANNO SCOLASTICO 2013/2014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27984" y="2420888"/>
            <a:ext cx="41764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           QUESTIONARIO ALUNNI</a:t>
            </a:r>
            <a:endParaRPr lang="it-IT" dirty="0"/>
          </a:p>
        </p:txBody>
      </p:sp>
      <p:sp>
        <p:nvSpPr>
          <p:cNvPr id="2050" name="AutoShape 2" descr="data:image/jpeg;base64,/9j/4AAQSkZJRgABAQAAAQABAAD/2wCEAAkGBhQSEBUUEhQVFBUWFhwWGBcWGBwWFxUfFhYYGBcXGhwYHCYeGBojHB0cIC8gIycpLCwtHR4yNTAqNScrLCkBCQoKDgwOGg8PGiwkHiUvLCwsLTQtLC8qLywqLCwsLDI0LCwsLCwsLCwqLCwsLCwpLSwsLy0sLCwsLywsLCwsLP/AABEIAMAA9AMBIgACEQEDEQH/xAAcAAABBQEBAQAAAAAAAAAAAAAAAwQFBgcBAgj/xABJEAACAQMCAwYEAgYHBgMJAAABAgMABBESIQUGMQcTIkFRYRQycYFCkSMzUmKhsSRygpLB4fAVFkNTwtE0Y/EXZHODk6Kyw+L/xAAaAQABBQEAAAAAAAAAAAAAAAAAAQIDBAUG/8QAMhEAAQQBAgMFCAICAwAAAAAAAQACAxEEEiExQWEFE1FxkSIygaGxwdHwFOEV8QYjQv/aAAwDAQACEQMRAD8A3GiiihCKKKKEIooooQiiiihC5Xlz0+tJXd4kaM8jBEVSzMxwFAGSSfasJ5x7Q579ikTNBadAqkrJMPWQjdVI30DyO+aY+RrBblYx8aTIfoYFqnOXO8VlAWyskpOiOIMNTMc9cZKqMEk48sdTWKXnME17MZLy9eKNW8QiYg5693bwocswH422HmfIwfwIUsY1VWI0j233J/16UrZ2KxLhRv5k9TVN+WOI9Ftw9ju901fM8q6Dx59Fe5u1a4SNYrOPu0UYEt05uJ23zlt9Od8blv8AAV+btJ4h38eq8mPiBdY448Bc5IC6cZPTBON96jK4q46VB/Lfdn0V89jQ6dLfieJ+HAK+cS7Z7pyRbwQwr5GVmlf2OldKg+xJ+tQlx2l8S6tdhR+7DGB/EGq6yk+ePpj/AF/6mkZbCNt2UH60fynk7n5Jf8TCwUxlnqT9lf8AlbtO4m7Ke4a/iLYJjgaNh66ZFHdk+eG/MVstpKWRWKshZQdLfMuQDpOCQCOhxmvluKxRCGQaGHRkJRh9CpBqxcK584ha40XBmQdY7n9ID16P84PvmrUeUw7E+v8ASx8nsidp1NArpf3X0VRVV5K5/h4grKAYp0GZIWOSB01KfxpnbUAPLIGatINWwb4LFIINFdooqO47x6KzhM0xYICq+FS7EuQqqFXckk4pUikc0VQuJ9oswMBisJVSWaOEPcssJJkYDwRjU7bZJzpxjO9XwdKEtLtFFFCRFFFFCEUUUUIRRRRQhFFFFCEUUUUIRRRRQhFIXN4kYy7KgyFyxCjLHCjJ8ycADzzSr1gXapxw317JCWJt7cmNVHRpAMSSHHUgnQPofU0x7wwWVPjwPyH6GcVYu2XmUu62MZ8IAluMee/6KP8A6yPZfes4rys8shaSdtcrnU7epA0jyHkBXoVkZMmt/QLs+zMYQQC/eO5XNO9dooqstGgEUUjFcglh00nG5G+2f8aTk4iucLl29F3P/YfnTxG4mqURnjaLJ6J1RSUGrHjxnPQeXtXqaUKuT0/Ok070nCQaNZ2Xqug094dy/d3Ca7e2aZf2o5IXxkZGcSZB9iAaY3fCZ7N9d5b3Pdj5lcNGME/hliygb0zkeoqw3FeTR2WfL2pAweyb/etL1b3skEiTwHTLEdSnyPqhx1VhkEV9J8B4ulzbRTx/LKiuB1xqG4+oOQfpWd3PYtGyBre6nQkZAmVZFGd8EAKwP32/hVw5A4FLZ8Pht5ipePUCUJK4LsVxkA9D6VowRujBDiua7RyYslwfGCDz+ysZqldp1yuizhZxH3t5GS3UqIdUxIBBycqo/tCrqaovMryycYtVhVCYLaaVjIWCgXDpEMaQSzeBjp2zvuKnWaBZXb5e94nw+EEsIVlu3z83gUQxMcjzaR/uParyKpPKKmXiXEJ2wRGYrSM+ndqZJQPTLOv3FXYCgJXHddooopU1FFFFCEUUUUIRRRRQhFFFFCEUUUUIRXiVMjqR9OtejTbiJjETmXT3aqS+r5dIGW1Z6rjOaEKB4jzFBCxC31uJAd4p5owCf2SQdcZ98ED9k1gl1MWuLjIwxnkfGpX2kcup1ISrdRuuQasHHu0G4usrbs1pajaOOHEbso6M7KMrkfhXAHvVQj4QitrUsD575zn1z1qhkSxvBZe66LszEyIniahR60aT0muiuAV2sxdT1RQTtv0rmaluU+VW4jNpwRaoczSDIDYOe6Q+bHzI6Df0qWKIvdSrZWS3HjLjx5DqrXyhwS0h4T8VfQxOZWaYd4gd8NhYo1BGSzADC+ZbPnUF2kwJDNZt3ccDPakNbxAZiYP3hyqAbeMrqxuVbritc4teR21s8rqO7hTWFAG2geALtgHoo9DikeVuAGBDLNhrufxzyeYJxiJD5RJsoHtmtgsDm6eS4oTuikEg3N2vn23dTjuyX1HCouXJPoqgZz7Cn3FeC3EKK1xDPbqx2dlwN8YBIyBn0bHnWr8y2VvZ8Stb1I8SOximCITrWXCLJsMd6JGReoLBj1xVyZEmiw6ZSRN0kXGQwzpZT0ODuD0qEYreN7q8e2Za0horw3/OyxPskuktuJjvnk1TKYkYFQhJ8WmRdOckjwnPXbFb9ivnSHla5W5cQW8ssVreBdaaSdMUqvgamBLhMfet84Fx6K7jLwk7Eq6OpSSNh1R0bdW6bH1zU0WoNpyoZndmTVGdiAfI8wpGug1XueOa14faNOV1tkJGmca3Y7D6YySfQGsduO3++YlVitYT6sJGI/8AuwPXJFS7qpR4r6DJrN0voW4jxC6kaXFsFjGO8Eem2iMkhJXwM2t2GknYg7b1TbXnPiN0MHi1vAfLRGuOmdyASPfbavK8nQd1ifi4l7x2aRFvEgiJfLOxVgzEs2PwedLpJSB1FaX2fTrBwuKa5dI2nL3Ls7BBmdzJ1YjyI/hXOJdrvC4cg3aOR5RBpP4qMfxrPbPl7lwAGSYFhtiSdjnG3RRuPQ7Vzmmx4DPa91b3FtbyrujoJDk43V/CSyn8x19i7Sk1Lb7W5WRFdTlWAYH1DAEH8qXrKuTO2CxjtYre4domhRYteGkicRqFDq4XODjoQCOnvWpq2aYlXqiiihCKKKKEIooooQiiiihCKKKKELhqudoHDpbjhtzFBjvHTAywQEagWGo7Dw567VYzWcdtHHGjtI7dGIN05VyOvdouZB98qD7E0hNAkp7Gl7g0cSsVl70vhGiKDYsuoqcbEKWA1geoGDjbNPEBA3OT69K861UAdM7AeZ9sV7FYcj9XAUF32PEY9nOJdz329F2iiioVbSctuG65I9MnFWXkXnR7S5jhlmKWQVge8XKRnquhlGoEt67VXqaX0eCHVNbKQcftAH5SNsg/UHerOPIQ6uSy+0cZskRcBuN75reOb5Vl4bI8ZEiARzeA6g6RSpI+COoKK3T0qzxyhgGUgqwyCNwQdwQfMEb1V+QrG2jskazBWKb9Np1lwjMo1IC2caSMEeorn+7txbgiyujFFuRBJCtwqeemIl0ZFz0UsQM7YG1a4IC41zSd0rz9K3w8ccad5NJcQmKPONRilWZjk7KAqEljsK4/N8rppgsbrvztpmQRRRnyLyFsFf6mon77VCWxnkto5bwXvxVxKIdSAZhjyGIWNVAiR8DI+Y4+YjGb38db2aRQyzqnh0qZ5AGk0aQxLOQGbcE7+dKXJGs8V65e4ObaAIza5GZpZXxjXJIxaRgPIEnAHkABUdcJ3HF7aRNhdRyQTDycwp3sLH1YeMavQgU6uuc7GNSz3lsAPSVHP5KST+VUbiPaRB8ULtshLaGQWsRB724kmVR3rp1ihCgAFsE6sjPk0Xdpz6qgoztZ5iNzxDuAf0VqNPs0jgFz/ZGFHp4vWqPdxoV1OBgD70pGxbLMSzMSzMerMxyx+pJJpKQ6mC+Qwx/6R+e/2rVawNZS6SGBsWOGUCT9T+F4tbBQoyoz5+ePYfSnAhX9lfyH/avVFShjQOCuMgjaAAB6LgQeQxXQKCdq5K4VcmlNAWpDTRas/Z1ywL6/VXXMEAEsvoxz+ijPsWBJHmFNfQiiqn2bcr/A2Kq4xNKe9m9mYDCf2Vwv1B9ati1lvdqcSuMyZu+kL16ooopiroooooQiiiihCKKKKEIooooQuNWc9svLss9vBLbxtLJDLjQoJZlm0ocY9GCH2AJrRjUXzLctHZXDocOkErKfQrGxU/mKQixRTmvLHBzeI3XzJFaYmkYuJNJ7tWGynTszL+7qzg9SMHbNOy2KStFxGuP2R/KuTP40XOM5P1wOn51iPOt56fZd7jtEMIvia9XH+0sDXa5mu1Crg4WlrGwluJkggAMshwur5QBuzt+6Bv69Ksb8ucMilWGe+ujKz91rjTRbiTzQNoK5B2ILHG2abdn3GIrbiIedlRJIjEHY4VGLqw1HooYArk7VoNpBZcNtxcStH3mgsZC/ePIzku6w5OcMxOygZ2zWpjRs0XS5TtPIm74sBoDlyUhyhy9FZRPBFM8uJC7B2QshcAlSEA05+bB33qfr53j45OLp72NjFPIzOcbqQTkRuOjqFAH2z13rTYOdZb3hsrWw7i+WATCJhkkddcer50YA4O+DgHepmvD+CpTQPgrXz3Cu1xcrGpZ2VFG5ZiFUfUnYVVeMcyW11EyR24v0GxZgqWqnpk3E2EB8vBqPpWYG+tryOJ7s3hkHiYy5uoJfZRGUMWSN9KjYsNyc0na8wS/EsUGFQARKDMIoxgjWqzMZlY9MI0Y2G5GxeXMaLJUTYppHBjWGzw2Vxg5EgtIu9upIIYXlyI4lCvGCCe7Sd0NxKemEUIfPOBVc4/zAk7i1tbdLa0Vlmfb9NOwZtBlJznfJwST5k+Qb3t47sZZnMjYOWbyHUhQMKi/uqAKZcPhIQswwznWfv0H2XFPwZP5MpoeyFtDsYY5b3ptx3rkAPrv8OKQuOEIoLAtGAMkodtuuxyB59PWo+AhEzIdzuSff/KpHiz/Knqcn+qP88VOdm1sr8Wi1jOiOR0yMjUABn6gE4rVlIZZaOH3Ukrmwh0jBw5crPy9OqrMcqsPCc16qxdppiHFZTHgaYk77Gw14Jycfi0Yz5024dyNf3CCSO2wjDKmWRIywPQhWOfzprJ26Q52yWPOZ3YdJsTyXrkfgkV3xBIZxqjEbSFCSBIVwApxg4GdRHt5V74Ryu5uL2aFcQcPlkkjD+JZWgbWsO+5UBTk58186sPIPIl7DxBJ7iNYkiVx86sX1rpwAudvPJxVo49aBFHD7XKyXryu5Pi7mORi11L02zqKqD5t7VSlkt5o8Vi5cuqRzmnY/TwV64dfLNFHKnyyIsi/R1DDP2NOqbWVukUaRoNKoqoo9FUYUfkKcA1GsxdooooQiiiihCKKKKEIooooQiiiihC4aSmjDKVYZBGCD0IIwR+VLVwrQhfOHNXKcvDZSkgZoCSIp8ZUjOyOR8rgbYPXG1NeD8sm+M5g8U8MSSxJkASDvHWVfQnBXG/XA86+lpbdWUqyhlIwVIyCD1BB2IqI4ZybZ20zTQW8cUjKVLINOxIJAGcDcDoKriBofqC0j2lKYREeVEHyXzdbuQzowZGRyCrgqwzvgg+ecinFbfzz2dx8Q0yI3c3KDSJMagy5zokGQSuehG49+lZpP2YcUVtPw8cgz86TKFPvh8MPuKqTYrrtnBbOF2vF3emY0VWmAxv0880itmgOQqg+uP5Vo/AexeWXxX8gRcHEUJy2T0LyHbbrhevqNwarbcgXxvfhmUxsEIErRu1tJp3U94ny6hn3B2xvSDFkA2Kee1sZzzbbqqNKLhsnndIIv1kziNfqx3J9lXLH2Fb/xHk+N4IUjJikt0C28wALxaFCgHPzoQMMh2b2OCIvkXs4jsG72R++uCNOvGlYweqxrvjPmTufbpV201dgh7ptHisHtDM/lS6hsBsF84X3C57W6lhuIliJZpI9BzGyk+Luz+yGPQ7gEA9M00uFxIrgZ/A3sD0P01fzrZO1fgJnsjLGuZrbMygdWUD9Kn3Xf6qKxw8Qj05LrgjIyRn1rNy4iyTUBYK6rsbNbNjd1I6nMqiTyvb8JpxyfZIwurJywzjKqc4+5wPzr1/tuPPj1Lv8AiBx9iM5/19oybioMjuAzAeEEDbSvnnp13q0cA5Bvb1QwQW0TAESS7lg240Iu52PU4HvW3gacaEb7niqWVnxulfI1+/ACr2HD8/FV6a8BLSkgqflP7q7D7nc/etP7MuR54Zhd3AVMxERx5Jde80kl/IeEdBnrvipThPJfD+ExCadlZkwO/nxsegCLuE38hlvfqau+PtSyzl4rksiXKdK3RwH3WF9ofAZYL25kkjPczvqWTqniUAqT+FsjYHHtmo2Lma+ASCK7ujkaUjTDvgfhGELkAe+wxW6cZ4vbRBUupIkExKKspGmT1GCMY3AOdtxvVNv+XTweSW9sYFmiZP00BOGjVSW1wvhiEz8yEHYAjpsCUadJHkmfyQGBjmg1wPgpbszsLyK0b41nLO+qNZW1yIuAMO2+STk4zt7dKh+eOOSQ8ST4VlSX4Qo7ka9CvMroFGdIfwsctkYPQ4qoR9ot7dXer9DiIa448t3aE5AdgPFM4HTUdIJzjpSqI5d5JXMs0p1PIdicDAAA2VQM4A6VmZeSIgQD7SyMvJEYLRxTO/maFpJvirlJJF8bLMweZl1FSx6kgnAA2A2xitt5B4yLnh9vJ3qzP3SrKynJDhRqVvRh5g/4isedSf3NsdN85/L7YqFaSBC2h5ncEsxid85wSWJQhQcKf7vtVbDyne663H1/fVU8ec8HWV9PA1wtWD8j9pl3FObfe6R1cxrNcIGhMZ8ReU6sRkA9STsCDvvMcM4xxS74pDLFIssUT6Ze5yLIRuAHUO2DNMpB33GdOMDNbI4WtBbFRRRQhFFFFCEUUUUIRXiSUKCT0Fe68kUIVdvOJXSyK6pEYzlRbswS4k2zrRmbQGGP1Z8sksDgU+4fx4SvoMNxE2M/pYiq/wB8ZUn6Gqvzzc2kTKlxbNezzEsETHeRoh+dWLAxKpwAQRlifeovhPOkELKWm4pCgO8dxEJ128jIEdx/fphkaDpsWnBjiLo0tRBozVQ/9qNjjKvM/wDUt5m/6KbS9qkR2gtbyU+8YiX7mVl/gDSOlY0W4gJRG8mgFds01fisQmWAyKJWUuI8+IquMtjyG43NZfzBzpxF0yui1BIVI4D8Rcys3RFdlCKTvuqnAz1xUt2U8Lit+8ErO/EJFEtwZVYSAMfCoL76Qds53O/QDDYpmS2WGwNkskT46DhVrRa5pr0tdqZRryFrrV2uEUIWBdqHNc9xezWhYpbwuEManHenSGLORuRvsvTYbE1SIoEXYKPsB0x9/wDXp57X2qdnfxCtd2w/pCJ40H/HVf8A9ijofMbehGJrMCNQPhxkfl71QyA8Hjss3KDw672XLpfAw89J/lWm3vag/wAPHHYRDIiRe+nBVRhAPAg3b6tt7HrWZSXiAYZgP+3TG3+tzUjy/wAQDpo1ZKbfUDGD/HFQl74oyWhbv/HcWLImMUxI8OVpHi/xMxMt0TcNg5YvnAxvpU4Cjby9q0q2u5+HcvNOZZDPLpZTIxk7rvioRRqJ2CAH6npVNuIQ6lT0IIo4pxiaVYUuZu8WLCxRogXLBdKthd3fSMffpT4c3W2n8fABdL2h2P3bm93szmTW3x4lWeW3bjnCFlGlry1Z126S4A1J6Aumk7fiA8qR7Ou0pYbYw3YlKRHTFIsbOcAfqWwNmXYD222xSPKE95YO8ot1kjmxmBZAsiMmdMm405IyCoPp6Utb8VWAOJdppZZJu4iPeMneOW0k7YHTxHAJJpJc9ojuKnG+F+vj+FjNxHF5Y7YeNfvFRUXLpSzWSOLRKjvKsZ+YxuxPcsfM6MfcD1OU5eJqEVkzIXBZFUZZ8Lk4A8gBknypzxHmiaIhykMaA5MbPqmcZAOMYVW9AM5I61H8R5TMl3DHAUjhvXHikXGlsawpz4sHGpUGnLEis6BhmeBPzuvrV/MfFV+0+z2Ppzf/ACNxzI8VDX/FjIdBxMSQoRCe6yWZdOV8dwSCpGkrhsjBq08v9k1/eKouWNrBgeFhhiBlgFhUgDck5c7FicdQdZ5Q7O7Xh4BjXXNjBmcAyHbcL5IvlpXHvmojtb4Uk62SOF3uSo1DIGbeY7jzGVU488Y2roWMawU0UFnxsr2RsnfAuyThtsBi3WZxvrn8ZJ+mNA+gWroi4AA2A8h0FZbyLfrZXYtgnd291+rXJIiuIxiWLJ8nA1A9Djbqa1MU9SPYWOLSu1zWKG6Vlvahzs4Y2Vq5R8DvpUOGTUMiJSN1Yjdj1Axjc7Nc4NFlOhhfM8RxiyVqQNFZ52NWTjhxbUQjzyNGN8afCmRk9Cys33opQbTXN0uIu1olcNdrhpUxGahOaOaY7KIMwLyOdMUS/PK2M4HoB1LHZR9gVuYuYY7OHvJMkk6URd3lc/KiDzJ/IDJOAKyhuISS3JnnCvK8gtzh/wBSNBlMUSaclEXBeQ6clvPyq5OR3LCQLNE15KxBD3jgHbCwLSdxaXDyd9LpllkJafEjRKNK4hjVkBYQoc+EYLY67k1JxMI0VXkBKqAXYgatIALHJ6k71VuKwTmdhuzPCrTacsEQytiJBkFtgc75bxYG9JX/AHj41RCV42JRWRNRJ3iibR0CLrkZVOMaM9a5uSN2QB3jx49f35cFvMcIb0tPh0/2rsrAjIOQeh659xSdxcrGjO5CqoySegA6n/X+NRFtdTs6xEpCxTvMCI9M6e7ALEHGMnBBwyY65DuFfiJUbQJY1fRBETtdTpuS3/u8PzM3Qt0zsKp4/ZzppQy9uJ6D++Snny2xRl3P7p/wOCQOspQfGSofhopPltIT81zOPJm6aep2QY8RCNmHt5vi7WS5+E167y7ZllN3pBDOsJxiEYx3i9PwLgZM5bcJWcyRGQvFqJvrj5TdSKMG3U58ECDZgDgDCA57w1D8xcWS8XT4U4fGuy/IJ9IGHbGNMC48K7Zxk7aRXYyPiw4h4ch4rmWNkyZD4+K1GzuVdFdDlXAYH1DAEHffp60tqqpdnzXfcv8AEF+61D4fvv8AxGjG/eeo6adXjxnV5Ucd550SPb2cfxNwvz76YLf3mk6LjroHi28qna7ULULhRpW3VXC9YZxXnOSUkSXs9ywO6WBFrarg7r3xBkfqPEP86irbn25jm024d1dWEkNzdG8hKkacklFkQ/Rjn0GaVvtu0N3PgnmJ4ZrINePJWrn/ALXm1vb8P04GUe5PiGfxLEBsxGcajtnOOmayeC10DSdwPPpn642z/Onv+wZI1yjB/Mp8uN84Q5PT39KarKA2lvCw6qwwf8x9KizMfIiPtt2WTM97+HBPeBSBdUew31L7qRv+RyKemTRJ4uj/ACsdsEDdM/xqGeIHB8xuCDg9PI0PbhsatTY3AY5HpnFZTmNc6zzXU4f/ACYQ4zI3tJc3gdqI6/BSF/xsKCIxrYdSPlXz+59hV44DwSKJRKh713UHvW+YgjbH7A9h9yazkHGB0HoPrUrw6e5ktxBblg0MmoBWCMY3B07nqFfOR+8tVsiDXHpYdI5np/tLD29JmTOMrerQP3j1UvdcalmkeIa0KMVMMIJmbGN3fZUU56qR1G9O7HluTGGYW8fXRFvIc+byEdf6oP1qZa8SCJTOyqxChjsC7BQDgdW9sA9aheIc1sTohCxfvSgs/wDZhTLfd9I9fWqMZllpmOyh679PH5larnsj3e79872+ilIrG2tFL4jj8zI+7n6u3iY+w/Kori/FTcwusZhiTTqWS6lELMQNSmGP9aWzghyAM+o3qEPD1lmj71JbiSSRIle5fRGpkcKMRx5bTk5xn861Lh3ZdIqYe6EQwMraQJH0/fk1s3nuQDWpF2XJE8PlBc7juaH3PqAsubOY5pawgDoLP2H1Vs5Q4r8RY283ed6XjUs+nRqYDDkrk6TqByM4yDileZuCLd2zwsdJOGRx1jdTqjce4YA489xXnljlxLG3EEbyOoZmBkIJGs5IGkAAZycAedVHj/OBt+YrWBpCIZLbQy58IeSVu7YjOASVVc+je9byxvJUqWJ7uWaCSRobiNFaRUUYE8EhTvF8JYEjuipXTs/pWycpcSa4sLaaTBeSFHbAwMlRnby3qucw9mvxF+LyG5e2kMfdyaUVxIMYydRwDjA6HoD1q08A4SLW1hgViwiQIGbqdI6nG2aFLJJrA8VD9ovM0tjYtPCiswdVJbJWMMcF2CkE+QwPMisKtFlnfuly1xNLoOrIOuQ5Z2BAI2JY7bAYHSr72lc0iSV9wbWyOTvtNc/gTrusfn+8T6bKdkPK5djfzb51CLP4y/62b1wfkX21eoqOaHXpvzVrCyjjh7m1dUPGz4eQ3WocJ4clvBHDGMJEoRR7KAN/c9T7mina0VIqC7UZx/j0VpCZpiQo2AUZaRj8qIPxMT0H+FeuNccitYTNM2lRt6s5Pyoi9WcnYAVknMHErqeZZ2QhyriGPT3i22w0g+JV72Q/NIThQpAztmtPkNhG5FngLpTwwulO10OKftJLcT/E3O0mCI4gcrbKfwg48Ttgan88Y2AFKi3UMWCgMRgtgBiB0BOM49qhOO8SAIhcMoKhnZVfS23yIVGT6nPl9aj4HfpFJef3WYfnKnT7+XvXIyRTZFzPdRPQ1XmupiEcbQxlbdRat+Ka3PC4pMa40bDFvEoO5xk7+ew6+1VyaecbM959olP8VT6054Zayo5YCWSeZu7t4ZHLH9523wq/iYjoox54qNmG8e67flXP95pZJWgWRtzXsW0jyuJpQNCEySxqf0ELt5DzuZiAihfTbpva7Dhz6lhjHczyRqH0nI4da58EKEf8eTB8XmwZ9wi014RbJDGJB+nRZsQ5wG4jdnK996CFCMJ1ChXfcKpKvE74xRyW0cuZWJkvrlfCQzKC0aH8J04A/wCWgH4jt10bGYcNuPn+APouYke7Kkpvw/KT5h4rE8fwsGmKxgGmRhssuj/hA/8AKU/O25cjHTUTLcq8qmTRcXKFFXBhgYY04+WWVf2/NU/B1Pi+VHk7lfvjHPKmiCPBt4iMByPlmZfJR1RTv+I76QLRzXxo2lo8qrqkOEiT9uSQhI1+moj7ZqOGF0r+/mG/IeH9p8sgjb3UXDmfH+lXucuZGd3tIJe4WJdd5dA/+HQjIjQ/85x/dG+MnbKeM8dEkYhhQw2Y8MVuNnuDnPeTHqSfmwxxjc5NOeb78QlOHhg5Q9/dyFgBPO+GOtjtpGc4PqoxtvE8HPekzkfuoOukD5j9Sc/lWpBA/JmETdhxJ6BNjkhx4jM+i7g1v3PQchzQLAbd6O8Y/LENkXz+hx+0fsKOCJ+kmbCDDBMJ8o0qDgfcn8q8cVuTq7tMgtgu37Ixsox0PXOM4GTSnLkGmJh/5jem2MAdNvLy+tdLBFHHI2ONtAX9PqsmWWSW3yGyVKk460nLCrjDAMOu4BH136UoRTJuFL5NIo9FdgPt6fatF91sL/eqqtpRr8KjabREWQKCZCpyo9FAbIDZ3+lLNy8fwyt/aUN6emKlLa1WNdKKFHt/rc+9K4ql/jsd1l7BZSl9qD/3ff8A5o/+n/8A1SdnHcQXLNAys6qqnWAF0yAtkjO5DAEfarBUYk4WW4c/KqoPuisxH8R+dV5+ysSgNPH6UVJC8sdqbxHRJ8NtXl1STSM7lmUkEjOliOvzaeowCBjyqUhgVBhVCj0AwP4U34VCVhQN82nJ+rZJ/nTuruJjRwsGhoGySWV73Gza9WYzdWg9buD+EgP+FfQuqvnK6s0kXEihhnOD/lVo7NuPSW15HalybefUqKxLdy6qWUITuFYAjT0zjFZnamK9xMo4BTQSCtK167v0jXLsANSp6+J2CqPuWH51jfaJayx3PFVWXCz20MxRlD60QlW0tkGMoynGxHjO3mLxx/WBxIFW0rHDdxnB0sYVLFAemcwDYftD1qP54hSa5tJFIMd1bXFuXG+oSxLJFj8mauZyXlkRcOW/wHH5K9GLdS0JCMVWOe+ZGt4ligI+JuDoiHXRgeOYjzCA/dio86U5d5gjXhMF1M+EW2RpHP7iAP8AU6gRj1rOru6nupzKF03V4RDbxt1t4vmBb+quqR/3sCrbG2d+CjJpS/Z9y8JbkOB/R7MlIySSZbgj9JISfm0AkE4GXZvStUFRnL3Bo7W3jgh+SIacnqT+Jm9WJ3P1qUpHGzaAKRRRRTUqyfmyzvlvWnngkuYFP9HMGH7hSNyYsajIfNxnYYG1Ric1WvQzoreavlGHqCGA0n2ratNM+I8GgnGJ4Y5R/wCYivj6agcfasvL7MjyXa3Eg/vJX8fPkgbpAFLIJObrRBvcRfY5/kKjrjtEtQQsZeVj0CLgH7vir7xrsS4bOPBEbd/Jojt90bKkflVNu+zt+GM0imRY/wAU1u0nd4wf18IbWoHXKsw88rVT/DY8XtO1H99Va/ycsmwoLxFxiaXpJa24P7ffTv7kCKMLsPImpbgthG7uq3aXE0ykTzoDCLS2jwZECk6o3kY41HBwWb8Ne+G8ZCEd/PcW4YjTcw3DTW2Sdtaz6+7BPmSy+46VN8yXEkEem4ljuRIQIohH3ctyy5YRykHR3K7MzBVyNiN8NpY0WLG3vIQPNUciTIcdEnooziHFGZkaAd25j02q4GLS3Ph+IK9BLLjCKflUDb5gffKHKy3Wl2XNmhyinf4pw2TI+fniDZO/6xsk7DdHl/gbXsriRi6a9V1NkjvnwP6Oh8lAwDj5VAXqTjUoogqgKAABgADAAGwAA6DHlTI2nIf3z/dHuj7/AI8E6Rwgb3TfePE/b8r3pqjc33YbiVuj/qrSCW+kHkSP0UR+oHeH86vRrLObb3TNxpz+CygjX1GuOf8A6nH5VoKksskuX1CbvdFxKRISFLtq7wTBlA3ypA9sDFeuFX4WCFT18evPVe71F858+g+9bXyjyrFY26oijvSq97J1Z2AGrxddIPQdBWd9ovLB/wBoPJaQls22u5WPdj3ryR61QdThQxA69cdasYEpxnkk3f5tS5j2T1obpA+dCvL0VSsNTxlgMSSfpBncNl8KwPqmcY9PqKmLC07tSuSfGxBO5OfM+560z4FPqjXA+XwsD1RlGnofIgD759dpWuoxmDSH/vVZEjjZCKKKKvKJBprLxOJThnVT7nFOqQuSQCdYVQMk46fcnH8KjkJaNk5tJle8xRIhKsGPkADgny3x0qLTiMRSOMuMMe8lfBAJznR03ydvoKuvCOz3vuH3V/ctIo7hntdRwR3Y1rMQRgByukLj5SfUYg7G0wquCyagHZBuuWAJ2Py/Y1kRzPypHBtUOnL1+CslgjalbXiUcpIRtRAz0IGPypU3IBIJ+XTn+0dh/L869s3l5/6NIGQHTqAOSpxj1JKH7YrWtw2JH0/Kr7JcN5V7t303Nq46rdwH06yqp/gTTVrvOB6lQD66mP8AgM/emKcXXMesgfpo2DE4XCyxtkn+qwP0zVbLkaYnNPMFPjB1Ar6g01Su0rTGti5IRUvVySQoAaCZep2A3Aq18P4nFOgeGRJUJxqRgy7eWVJGaqHa4M2tsBoyb2EDWodPxfMp2YYztXFysEjHMPMEeq02EhwIUNY8DN/wZIrd0zb3cmkNvDOIZ5NKPpz4CCrDGdwPKvfDEFgzz3LxT8RcCCG1gfUV1YcRjPiyxId5CMBceQ3fdlzaJL63LJIUmSXMaCNB30QGgIuyYMZ8P59avKcPjEhlEaCQjSZNI1kDopbGSPbNSAkN03skc2nKHs52tvg7Vm7yWQO0jeuhC80mPJTKygDy1geVWGoTg/L/AHUrTyyvcTsujvHVV0IG1CNVQAKM7k9SfYACboSIooooQiiiihC5Xkj617ooQs75u5N7gPcWyZiIJuLYAFWH4pYh5MBksg2ceWfmrXL/AAYzyLFbSvJiNQZ2Ov4aDqkcZO2T+EHf8RyFxW0EUz4ZwiK3DCGNIg7F2CAKCzfMxx5mqcmGx79XqOR8/wB81aZlOa3Tz5HmF3hXDI7eJYoV0IgwoH8yTuSTuSepJp3XaKtqqisl7Q7Ju/4lEoJN3w+OVP3jaSMJFHqdDBsVrVV/mzl1rhI3hYR3MDd5A5yRnGGjfG5jcbNj2PlSoSPDeIJcQxzRnKSKHU+zDp9R0PuDULy2O9u765/CZEt09xbIQ5H/AMx3B/q1Tpp7m372OxK2ssgYvYXGFaJ2Pils3JCSg74AOPPA6LYOGc32tlbLC8N5AIV06Zbd2Y46trQFGJOSTnG9CFUOdOFsnErqeCMtEqxfEaPEUZo9XeY81wDnHTrTC3lDKCGDAjqOh9/51P8AAe0OMxyfDI9zf3kzy9yqnTHnCRh26BVRUyRnO/TrU9Z9ikYtIVWZoLpYwJHj8cUjdTqjY4bGcZBUnFamH2gYBocLHzUEsOvccVR65Vofsl4gDhbi0YftMkqk++kZH8afWXY3Ocd/fADzWCEKfs7sf/xrVPasAHP0VcY71Rp7hUGWIA6fU+QA6k+wqz8u8jhkN7xT9DaxjvFhk2Lgbh5/Rc4xH1O2fQ3/AIB2dWdmwdIzJKP+LMe8kH9Utsn9kCovtmtC3C2cNjupUkKkZWTxaQr7ggZYNn1UVl5PaDsj2G7D5qxHEGb81ROfO09ruI28cPc2zsuZJDh5FVhgaMAIpODgknAPTO1Xj4sM51AAkDr0yC5P9zT9NxT2FmYESxgf2g6n/H8x50keDQE57pM/T/AbVpwYjoh/1HjxuwVXfIHe8FHTcaTSTrVToz13BlbY7eaqM/evL8RZ5GMSO4GdJAwuyBUOWwMaiTj2FTSQJHuFVPfAX75FNZOMxZ0qe8frpTxdPPOcfxqSQOYLkeB+9b+iGe0dLWklMouHyFgGkSL5SFQhnxGugYz5da9f7OSIZWNdhvLOcjYeQOT+WKVW5kMDOMQHRrhj7p5ZJxuS6kARhB4tRJyuDtSnCOWZL24jSJ9T6dckkg1LGrDAbTsNWdlAwT9iRlz58EVNYC4m68Pn9qV6DEfKHPcQ0Nq/H4DxTbgXPsnD5me1lEneMveQiHTHIF8xvlTgkahv61fLvn6XiC91MnC4kfcQ3pn1HHQ6tCJn0IqZ4PyPdWsQjg4gVxvg28ZRjuSX31sT5nXmpXgXEvjIporqJBJDIYZo/niJADKyhvwMCCAd+orKe7WbqkAUmnAONNw2NY7mxhtbcsAZ7Vw8ILbBpVYd4gOw1kt5ZwK0VelZPdRpbpxGyzm2WyM8YY6u5DrIpiBO+nUqsoPTJHpWgcml/wDZ1p3mdfw0WrPXPdr1z5+tMSqZooooQiiiihCKKKKEIooooQiuYrtFCEUUUUIRXCK7RQhNb7hkUy6Jo0lXrpkUOv5MCKhF7NuHA5+Dh2OQCCVH9knT/CrLRQhMrDgsMAIhijiDde7RUzjpnSBmnmmu0UIXNNGK7RQhcxUbzHwv4m0mhwrd5EygN8uSp0k/RsH7VJ0UIXz/AGvKgSNUdOMRzKqq6JCJo9QADFHKldJO48WwNORyoo3ki43p/wDhRb/aMFq3U1l3NnM3EJ5JrKC2khZXA1xF3lePUGEqSaUhiDKMYZ85yKmE8o21H1KboaeSzTjvBLOKaJPiZl7yQLJ8ZbuksKEbyZfGemBhD13O1LcPsJJGdo2tMhu7CNcxxMiJhY1GvZ104OpSQ2c5zV2Th/ErgsbT4+ONMBheXJid2I8aqrRupUdNW6ny86fcrdmTG4SS7tbeOKKORREzLcvK0rBmd2EaoqjfSqqNOTjaqz2CQU7dWYcmSFwew0Rw2Co83LN+kZX4a6MLbmOGcSQtk5+RX0kE+g8qtPI3H7OxtsXLtb3Era5RNDJEc9FUEp4lUYx9TV0bsxsQSYo5Lcnr8PNLD/BGx/Ck5ORZ0H9H4lcrv8s6x3KfTDBWP96hsYbunS5T5hTqG97AC00btD4cOt7B9mz9egquco892Sxyyy3C99dTNM0SKzsmfAkeFXchFXOPMmp//driKNnRwu4A/E0bwSN+SsoNLCfia+FeHQ4/dvQF+uO5zT1WVIkunu7ljNbzxWt1eRRyyyKU1Rx4W3gCnxaXfdmwMa8e9bkvSqL/ALr3t08fxr28UEciS9zBqdpDGwdFeRwAqhgPlG9XoUIXaKKKEIooooQv/9k="/>
          <p:cNvSpPr>
            <a:spLocks noChangeAspect="1" noChangeArrowheads="1"/>
          </p:cNvSpPr>
          <p:nvPr/>
        </p:nvSpPr>
        <p:spPr bwMode="auto">
          <a:xfrm>
            <a:off x="63500" y="-889000"/>
            <a:ext cx="23241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1" name="Picture 3" descr="C:\Users\elle\Desktop\untitled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28800"/>
            <a:ext cx="241176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51520" y="1719481"/>
            <a:ext cx="2034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 piace meno: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259632" y="2420889"/>
          <a:ext cx="71287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524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3528" y="692696"/>
            <a:ext cx="344677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COME IMPARO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1.Capisco meglio quando: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259632" y="2204864"/>
          <a:ext cx="712879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Immagine 4" descr="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92696"/>
            <a:ext cx="2376264" cy="19569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1520" y="1287433"/>
            <a:ext cx="3231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2.Imparo meglio quando: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2276872"/>
          <a:ext cx="6979521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51520" y="1287433"/>
            <a:ext cx="3902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Quando l’insegnante spiega: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907704" y="1988840"/>
          <a:ext cx="691276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686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Immagine 5" descr="magi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708920"/>
            <a:ext cx="2036312" cy="22381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528" y="999401"/>
            <a:ext cx="41184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4.Quando non capisco qualcosa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259633" y="1844824"/>
          <a:ext cx="69847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 descr="mas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04664"/>
            <a:ext cx="2161748" cy="19590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1052736"/>
          <a:ext cx="5832648" cy="1051560"/>
        </p:xfrm>
        <a:graphic>
          <a:graphicData uri="http://schemas.openxmlformats.org/drawingml/2006/table">
            <a:tbl>
              <a:tblPr/>
              <a:tblGrid>
                <a:gridCol w="5832648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CASA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1.Per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prepararmi ad una prova di verifica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331640" y="2420888"/>
          <a:ext cx="69847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980728"/>
            <a:ext cx="21404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2.A casa studio: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1" y="1916832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47664" y="260648"/>
            <a:ext cx="61206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 ALUNNI   SECONDARIA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67544" y="1484784"/>
          <a:ext cx="4359498" cy="701040"/>
        </p:xfrm>
        <a:graphic>
          <a:graphicData uri="http://schemas.openxmlformats.org/drawingml/2006/table">
            <a:tbl>
              <a:tblPr/>
              <a:tblGrid>
                <a:gridCol w="4359498"/>
              </a:tblGrid>
              <a:tr h="266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IO E LA SCUOLA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I1.n classe sto volentieri perché: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1403648" y="2852936"/>
          <a:ext cx="72008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Immagine 6" descr="scuol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2634" y="980728"/>
            <a:ext cx="3291366" cy="222514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7544" y="1575465"/>
            <a:ext cx="49984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2.Quando devo dire qualcosa in classe: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2492896"/>
          <a:ext cx="70567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Immagine 4" descr="stud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437112"/>
            <a:ext cx="2016224" cy="118676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1520" y="783377"/>
            <a:ext cx="18902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3.Con gli altri: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87624" y="1700808"/>
          <a:ext cx="7560840" cy="4410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4317369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908721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Questa </a:t>
            </a:r>
            <a:r>
              <a:rPr lang="en-US" sz="2400" dirty="0" err="1"/>
              <a:t>autovalutazione</a:t>
            </a:r>
            <a:r>
              <a:rPr lang="en-US" sz="2400" dirty="0"/>
              <a:t> </a:t>
            </a:r>
            <a:r>
              <a:rPr lang="en-US" sz="2400" dirty="0" err="1"/>
              <a:t>interna</a:t>
            </a:r>
            <a:r>
              <a:rPr lang="en-US" sz="2400" dirty="0"/>
              <a:t> ha </a:t>
            </a:r>
            <a:r>
              <a:rPr lang="en-US" sz="2400" dirty="0" err="1"/>
              <a:t>avuto</a:t>
            </a:r>
            <a:r>
              <a:rPr lang="en-US" sz="2400" dirty="0"/>
              <a:t> lo </a:t>
            </a:r>
            <a:r>
              <a:rPr lang="en-US" sz="2400" dirty="0" err="1"/>
              <a:t>scopo</a:t>
            </a:r>
            <a:r>
              <a:rPr lang="en-US" sz="2400" dirty="0"/>
              <a:t> </a:t>
            </a:r>
            <a:r>
              <a:rPr lang="en-US" sz="2400" dirty="0" err="1"/>
              <a:t>specifico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procedere</a:t>
            </a:r>
            <a:r>
              <a:rPr lang="en-US" sz="2400" dirty="0"/>
              <a:t> ad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rilevazione</a:t>
            </a:r>
            <a:r>
              <a:rPr lang="en-US" sz="2400" dirty="0"/>
              <a:t> del </a:t>
            </a:r>
            <a:r>
              <a:rPr lang="en-US" sz="2400" dirty="0" err="1"/>
              <a:t>clima</a:t>
            </a:r>
            <a:r>
              <a:rPr lang="en-US" sz="2400" dirty="0"/>
              <a:t> </a:t>
            </a:r>
            <a:r>
              <a:rPr lang="en-US" sz="2400" dirty="0" err="1"/>
              <a:t>organizzativo</a:t>
            </a:r>
            <a:r>
              <a:rPr lang="en-US" sz="2400" dirty="0"/>
              <a:t> e </a:t>
            </a:r>
            <a:r>
              <a:rPr lang="en-US" sz="2400" dirty="0" err="1"/>
              <a:t>relazionale</a:t>
            </a:r>
            <a:r>
              <a:rPr lang="en-US" sz="2400" dirty="0"/>
              <a:t> </a:t>
            </a:r>
            <a:r>
              <a:rPr lang="en-US" sz="2400" dirty="0" err="1"/>
              <a:t>interno</a:t>
            </a:r>
            <a:r>
              <a:rPr lang="en-US" sz="2400" dirty="0"/>
              <a:t> </a:t>
            </a:r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scuola</a:t>
            </a:r>
            <a:r>
              <a:rPr lang="en-US" sz="2400" dirty="0"/>
              <a:t> </a:t>
            </a:r>
            <a:r>
              <a:rPr lang="en-US" sz="2400" dirty="0" err="1"/>
              <a:t>allo</a:t>
            </a:r>
            <a:r>
              <a:rPr lang="en-US" sz="2400" dirty="0"/>
              <a:t> </a:t>
            </a:r>
            <a:r>
              <a:rPr lang="en-US" sz="2400" dirty="0" err="1"/>
              <a:t>scopo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individuare</a:t>
            </a:r>
            <a:r>
              <a:rPr lang="en-US" sz="2400" dirty="0"/>
              <a:t> </a:t>
            </a:r>
            <a:r>
              <a:rPr lang="en-US" sz="2400" dirty="0" err="1"/>
              <a:t>eventuali</a:t>
            </a:r>
            <a:r>
              <a:rPr lang="en-US" sz="2400" dirty="0"/>
              <a:t> </a:t>
            </a:r>
            <a:r>
              <a:rPr lang="en-US" sz="2400" dirty="0" err="1"/>
              <a:t>problemi</a:t>
            </a:r>
            <a:r>
              <a:rPr lang="en-US" sz="2400" dirty="0"/>
              <a:t>, </a:t>
            </a:r>
            <a:r>
              <a:rPr lang="en-US" sz="2400" dirty="0" err="1"/>
              <a:t>bisogni</a:t>
            </a:r>
            <a:r>
              <a:rPr lang="en-US" sz="2400" dirty="0"/>
              <a:t>, </a:t>
            </a:r>
            <a:r>
              <a:rPr lang="en-US" sz="2400" dirty="0" err="1"/>
              <a:t>aspettative</a:t>
            </a:r>
            <a:r>
              <a:rPr lang="en-US" sz="2400" dirty="0"/>
              <a:t> </a:t>
            </a:r>
            <a:r>
              <a:rPr lang="en-US" sz="2400" dirty="0" err="1"/>
              <a:t>nei</a:t>
            </a:r>
            <a:r>
              <a:rPr lang="en-US" sz="2400" dirty="0"/>
              <a:t> </a:t>
            </a:r>
            <a:r>
              <a:rPr lang="en-US" sz="2400" dirty="0" err="1"/>
              <a:t>confronti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scuola</a:t>
            </a:r>
            <a:r>
              <a:rPr lang="en-US" sz="2400" dirty="0"/>
              <a:t> e </a:t>
            </a:r>
            <a:r>
              <a:rPr lang="en-US" sz="2400" dirty="0" err="1"/>
              <a:t>dell’attività</a:t>
            </a:r>
            <a:r>
              <a:rPr lang="en-US" sz="2400" dirty="0"/>
              <a:t> </a:t>
            </a:r>
            <a:r>
              <a:rPr lang="en-US" sz="2400" dirty="0" err="1"/>
              <a:t>didattica</a:t>
            </a:r>
            <a:r>
              <a:rPr lang="en-US" sz="2400" dirty="0"/>
              <a:t> in </a:t>
            </a:r>
            <a:r>
              <a:rPr lang="en-US" sz="2400" dirty="0" err="1"/>
              <a:t>generale</a:t>
            </a:r>
            <a:r>
              <a:rPr lang="en-US" sz="2400" dirty="0"/>
              <a:t>.</a:t>
            </a:r>
            <a:endParaRPr lang="it-IT" sz="2400" dirty="0"/>
          </a:p>
          <a:p>
            <a:r>
              <a:rPr lang="en-US" sz="2400" dirty="0"/>
              <a:t>E’ </a:t>
            </a:r>
            <a:r>
              <a:rPr lang="en-US" sz="2400" dirty="0" err="1"/>
              <a:t>stato</a:t>
            </a:r>
            <a:r>
              <a:rPr lang="en-US" sz="2400" dirty="0"/>
              <a:t> </a:t>
            </a:r>
            <a:r>
              <a:rPr lang="en-US" sz="2400" dirty="0" err="1"/>
              <a:t>distribuito</a:t>
            </a:r>
            <a:r>
              <a:rPr lang="en-US" sz="2400" dirty="0"/>
              <a:t> un </a:t>
            </a:r>
            <a:r>
              <a:rPr lang="en-US" sz="2400" dirty="0" err="1"/>
              <a:t>questionario</a:t>
            </a:r>
            <a:r>
              <a:rPr lang="en-US" sz="2400" dirty="0"/>
              <a:t> in forma </a:t>
            </a:r>
            <a:r>
              <a:rPr lang="en-US" sz="2400" dirty="0" err="1"/>
              <a:t>anonima</a:t>
            </a:r>
            <a:r>
              <a:rPr lang="en-US" sz="2400" dirty="0"/>
              <a:t> </a:t>
            </a:r>
            <a:r>
              <a:rPr lang="en-US" sz="2400" dirty="0" err="1"/>
              <a:t>diviso</a:t>
            </a:r>
            <a:r>
              <a:rPr lang="en-US" sz="2400" dirty="0"/>
              <a:t> in </a:t>
            </a:r>
            <a:r>
              <a:rPr lang="en-US" sz="2400" dirty="0" err="1"/>
              <a:t>aree</a:t>
            </a:r>
            <a:r>
              <a:rPr lang="en-US" sz="2400" dirty="0"/>
              <a:t> </a:t>
            </a:r>
            <a:r>
              <a:rPr lang="en-US" sz="2400" dirty="0" err="1"/>
              <a:t>tematiche</a:t>
            </a:r>
            <a:r>
              <a:rPr lang="en-US" sz="2400" dirty="0"/>
              <a:t>:</a:t>
            </a:r>
            <a:endParaRPr lang="it-IT" sz="2400" dirty="0"/>
          </a:p>
          <a:p>
            <a:pPr lvl="0">
              <a:buBlip>
                <a:blip r:embed="rId2"/>
              </a:buBlip>
            </a:pPr>
            <a:r>
              <a:rPr lang="en-US" sz="2400" dirty="0" smtClean="0"/>
              <a:t> AREA </a:t>
            </a:r>
            <a:r>
              <a:rPr lang="en-US" sz="2400" dirty="0"/>
              <a:t>RELAZIONALE</a:t>
            </a:r>
            <a:endParaRPr lang="it-IT" sz="2400" dirty="0"/>
          </a:p>
          <a:p>
            <a:pPr lvl="0">
              <a:buBlip>
                <a:blip r:embed="rId2"/>
              </a:buBlip>
            </a:pPr>
            <a:r>
              <a:rPr lang="en-US" sz="2400" dirty="0" smtClean="0"/>
              <a:t> QUALITA</a:t>
            </a:r>
            <a:r>
              <a:rPr lang="en-US" sz="2400" dirty="0"/>
              <a:t>’ DEL SERVIZIO</a:t>
            </a:r>
            <a:endParaRPr lang="it-IT" sz="2400" dirty="0"/>
          </a:p>
          <a:p>
            <a:pPr lvl="0">
              <a:buBlip>
                <a:blip r:embed="rId2"/>
              </a:buBlip>
            </a:pPr>
            <a:r>
              <a:rPr lang="en-US" sz="2400" dirty="0" smtClean="0"/>
              <a:t> ORGANIZZAZIONE DIDATTICA</a:t>
            </a:r>
            <a:endParaRPr lang="it-IT" sz="2400" dirty="0"/>
          </a:p>
        </p:txBody>
      </p:sp>
      <p:sp>
        <p:nvSpPr>
          <p:cNvPr id="3" name="Elaborazione 2"/>
          <p:cNvSpPr/>
          <p:nvPr/>
        </p:nvSpPr>
        <p:spPr>
          <a:xfrm flipV="1">
            <a:off x="395536" y="548680"/>
            <a:ext cx="7992888" cy="457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Angolo ripiegato 3"/>
          <p:cNvSpPr/>
          <p:nvPr/>
        </p:nvSpPr>
        <p:spPr>
          <a:xfrm>
            <a:off x="1547664" y="5229200"/>
            <a:ext cx="7344816" cy="100811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>IL QUESTIONARIO E’ RIVOLTO AGLI ALUNNI DELLE CLASSI PRIME E TERZE DELLA SCUOLA SECONDARIA E QUINTE DELLA SCUOLA PRIMARIA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3528" y="1143417"/>
            <a:ext cx="42017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4.Consapevolezza degli impegni: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03648" y="2276872"/>
          <a:ext cx="70567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23528" y="1071409"/>
            <a:ext cx="50369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5.Mentre parlo in classe mi sembra che: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204864"/>
          <a:ext cx="69847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343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95536" y="1287433"/>
            <a:ext cx="246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6.Comportamento: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03648" y="2276872"/>
          <a:ext cx="7128792" cy="390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1520" y="999401"/>
            <a:ext cx="22461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7.Mi piace di più: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420888"/>
          <a:ext cx="71287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23528" y="1071409"/>
            <a:ext cx="2247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8.Mi piace meno: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1988840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3419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908720"/>
          <a:ext cx="4254500" cy="1051560"/>
        </p:xfrm>
        <a:graphic>
          <a:graphicData uri="http://schemas.openxmlformats.org/drawingml/2006/table">
            <a:tbl>
              <a:tblPr/>
              <a:tblGrid>
                <a:gridCol w="42545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COME IMPARO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1.Capisco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meglio quando: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2195736" y="2492896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23528" y="1215425"/>
            <a:ext cx="3231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2.Imparo meglio quando: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835696" y="2132856"/>
          <a:ext cx="66247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23528" y="1071409"/>
            <a:ext cx="39020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3.Quando l’insegnante spiega: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763688" y="2204864"/>
          <a:ext cx="6408712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23528" y="1143417"/>
            <a:ext cx="41184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4.Quando non capisco qualcosa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132856"/>
          <a:ext cx="69847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1196752"/>
          <a:ext cx="4254500" cy="1402080"/>
        </p:xfrm>
        <a:graphic>
          <a:graphicData uri="http://schemas.openxmlformats.org/drawingml/2006/table">
            <a:tbl>
              <a:tblPr/>
              <a:tblGrid>
                <a:gridCol w="42545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CASA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1.Per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prepararmi ad una prova di verifica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2195736" y="2708920"/>
          <a:ext cx="62646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Immagine 5" descr="recuper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933056"/>
            <a:ext cx="1882124" cy="16939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220942"/>
            <a:ext cx="414087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IO E LA SCUOLA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1.In classe sto volentieri perché: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2928926" y="2357430"/>
          <a:ext cx="5963554" cy="416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260648"/>
            <a:ext cx="61206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 ALUNNI   PRIMARIA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3528" y="999401"/>
            <a:ext cx="21404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2.A casa studio:</a:t>
            </a:r>
            <a:endParaRPr kumimoji="0" lang="it-IT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835696" y="1916833"/>
          <a:ext cx="65527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3943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Immagine 4" descr="alunnomor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5445224"/>
            <a:ext cx="2880320" cy="116532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1.gstatic.com/images?q=tbn:ANd9GcSROW4p52q6q9tWCY9mH_8agOy06V3-Mzo2md06VvFoK7l9X3aN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352160" cy="2664296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2627784" y="3933056"/>
            <a:ext cx="48965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FINE </a:t>
            </a:r>
            <a:endParaRPr lang="it-IT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79512" y="1412776"/>
            <a:ext cx="84969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2.Quando devo dire qualcosa in classe: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132856"/>
          <a:ext cx="71287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5536" y="1503457"/>
            <a:ext cx="18902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3.Con gli altri: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87624" y="2348880"/>
          <a:ext cx="6984776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67544" y="980728"/>
            <a:ext cx="42017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4.Consapevolezza degli impegni: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15616" y="1772816"/>
          <a:ext cx="7416824" cy="4232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4257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700808"/>
            <a:ext cx="531908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5.Mentre parlo in classe mi sembra che: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03648" y="2852936"/>
          <a:ext cx="676875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9512" y="1287433"/>
            <a:ext cx="246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6.Comportamento: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1916832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705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11560" y="1484784"/>
            <a:ext cx="20329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 piace di più: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979712" y="2420888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357</Words>
  <Application>Microsoft Office PowerPoint</Application>
  <PresentationFormat>Presentazione su schermo (4:3)</PresentationFormat>
  <Paragraphs>76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Viale</vt:lpstr>
      <vt:lpstr>   AUTOVALUTAZIONE D’ISTITUTO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AUTOVALUTAZIONE D’ISTITUTO</dc:title>
  <dc:creator>elle</dc:creator>
  <cp:lastModifiedBy>Gianfranca Loddo</cp:lastModifiedBy>
  <cp:revision>23</cp:revision>
  <dcterms:created xsi:type="dcterms:W3CDTF">2012-09-30T19:08:50Z</dcterms:created>
  <dcterms:modified xsi:type="dcterms:W3CDTF">2015-03-30T14:17:44Z</dcterms:modified>
</cp:coreProperties>
</file>