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charts/chart19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20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charts/chart18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charts/chart16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60" r:id="rId4"/>
    <p:sldId id="264" r:id="rId5"/>
    <p:sldId id="265" r:id="rId6"/>
    <p:sldId id="266" r:id="rId7"/>
    <p:sldId id="268" r:id="rId8"/>
    <p:sldId id="267" r:id="rId9"/>
    <p:sldId id="269" r:id="rId10"/>
    <p:sldId id="270" r:id="rId11"/>
    <p:sldId id="271" r:id="rId12"/>
    <p:sldId id="272" r:id="rId13"/>
    <p:sldId id="274" r:id="rId14"/>
    <p:sldId id="275" r:id="rId15"/>
    <p:sldId id="276" r:id="rId16"/>
    <p:sldId id="273" r:id="rId17"/>
    <p:sldId id="277" r:id="rId18"/>
    <p:sldId id="278" r:id="rId19"/>
    <p:sldId id="279" r:id="rId20"/>
    <p:sldId id="280" r:id="rId21"/>
    <p:sldId id="281" r:id="rId22"/>
    <p:sldId id="282" r:id="rId2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autoTitleDeleted val="1"/>
    <c:view3D>
      <c:rotX val="27"/>
      <c:perspective val="30"/>
    </c:view3D>
    <c:floor>
      <c:spPr>
        <a:noFill/>
        <a:ln w="9528">
          <a:solidFill>
            <a:srgbClr val="868686"/>
          </a:solidFill>
          <a:prstDash val="solid"/>
          <a:round/>
        </a:ln>
      </c:spPr>
    </c:floor>
    <c:sideWall>
      <c:spPr>
        <a:noFill/>
        <a:ln>
          <a:noFill/>
        </a:ln>
      </c:spPr>
    </c:sideWall>
    <c:backWall>
      <c:spPr>
        <a:noFill/>
        <a:ln>
          <a:noFill/>
        </a:ln>
      </c:spPr>
    </c:backWall>
    <c:plotArea>
      <c:layout/>
      <c:pie3DChart>
        <c:varyColors val="1"/>
        <c:ser>
          <c:idx val="0"/>
          <c:order val="0"/>
          <c:tx>
            <c:v>Serie1</c:v>
          </c:tx>
          <c:dPt>
            <c:idx val="0"/>
            <c:spPr>
              <a:solidFill>
                <a:srgbClr val="4F81BD"/>
              </a:solidFill>
              <a:ln>
                <a:noFill/>
              </a:ln>
            </c:spPr>
          </c:dPt>
          <c:dPt>
            <c:idx val="1"/>
            <c:spPr>
              <a:solidFill>
                <a:srgbClr val="C0504D"/>
              </a:solidFill>
              <a:ln>
                <a:noFill/>
              </a:ln>
            </c:spPr>
          </c:dPt>
          <c:dPt>
            <c:idx val="2"/>
            <c:spPr>
              <a:solidFill>
                <a:srgbClr val="9BBB59"/>
              </a:solidFill>
              <a:ln>
                <a:noFill/>
              </a:ln>
            </c:spPr>
          </c:dPt>
          <c:dLbls>
            <c:txPr>
              <a:bodyPr lIns="0" tIns="0" rIns="0" bIns="0"/>
              <a:lstStyle/>
              <a:p>
                <a:pPr marL="0" marR="0" indent="0" algn="ctr" defTabSz="91440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tabLst/>
                  <a:defRPr lang="it-IT" sz="1600" b="1" i="0" u="none" strike="noStrike" kern="1200" baseline="0">
                    <a:solidFill>
                      <a:srgbClr val="000000"/>
                    </a:solidFill>
                    <a:latin typeface="Calibri"/>
                    <a:ea typeface=""/>
                    <a:cs typeface=""/>
                  </a:defRPr>
                </a:pPr>
                <a:endParaRPr lang="it-IT"/>
              </a:p>
            </c:txPr>
            <c:showCatName val="1"/>
            <c:showPercent val="1"/>
            <c:showLeaderLines val="1"/>
          </c:dLbls>
          <c:cat>
            <c:strLit>
              <c:ptCount val="3"/>
              <c:pt idx="0">
                <c:v>POCO</c:v>
              </c:pt>
              <c:pt idx="1">
                <c:v>ABBASTANZA</c:v>
              </c:pt>
              <c:pt idx="2">
                <c:v>MOLTO</c:v>
              </c:pt>
            </c:strLit>
          </c:cat>
          <c:val>
            <c:numLit>
              <c:formatCode>General</c:formatCode>
              <c:ptCount val="3"/>
              <c:pt idx="0">
                <c:v>1</c:v>
              </c:pt>
              <c:pt idx="1">
                <c:v>2</c:v>
              </c:pt>
              <c:pt idx="2">
                <c:v>1</c:v>
              </c:pt>
            </c:numLit>
          </c:val>
        </c:ser>
      </c:pie3DChart>
      <c:spPr>
        <a:noFill/>
        <a:ln>
          <a:noFill/>
        </a:ln>
      </c:spPr>
    </c:plotArea>
    <c:plotVisOnly val="1"/>
  </c:chart>
  <c:spPr>
    <a:solidFill>
      <a:srgbClr val="FFFFFF"/>
    </a:solidFill>
    <a:ln>
      <a:noFill/>
    </a:ln>
  </c:spPr>
  <c:txPr>
    <a:bodyPr lIns="0" tIns="0" rIns="0" bIns="0"/>
    <a:lstStyle/>
    <a:p>
      <a:pPr marL="0" marR="0" indent="0" defTabSz="914400" fontAlgn="auto" hangingPunct="1">
        <a:lnSpc>
          <a:spcPct val="100000"/>
        </a:lnSpc>
        <a:spcBef>
          <a:spcPts val="0"/>
        </a:spcBef>
        <a:spcAft>
          <a:spcPts val="0"/>
        </a:spcAft>
        <a:tabLst/>
        <a:defRPr lang="it-IT" sz="1000" b="0" i="0" u="none" strike="noStrike" kern="1200" baseline="0">
          <a:solidFill>
            <a:srgbClr val="000000"/>
          </a:solidFill>
          <a:latin typeface="Calibri"/>
          <a:ea typeface=""/>
          <a:cs typeface=""/>
        </a:defRPr>
      </a:pPr>
      <a:endParaRPr lang="it-IT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autoTitleDeleted val="1"/>
    <c:view3D>
      <c:rotX val="27"/>
      <c:perspective val="30"/>
    </c:view3D>
    <c:floor>
      <c:spPr>
        <a:noFill/>
        <a:ln w="9528">
          <a:solidFill>
            <a:srgbClr val="868686"/>
          </a:solidFill>
          <a:prstDash val="solid"/>
          <a:round/>
        </a:ln>
      </c:spPr>
    </c:floor>
    <c:sideWall>
      <c:spPr>
        <a:noFill/>
        <a:ln>
          <a:noFill/>
        </a:ln>
      </c:spPr>
    </c:sideWall>
    <c:backWall>
      <c:spPr>
        <a:noFill/>
        <a:ln>
          <a:noFill/>
        </a:ln>
      </c:spPr>
    </c:backWall>
    <c:plotArea>
      <c:layout/>
      <c:pie3DChart>
        <c:varyColors val="1"/>
        <c:ser>
          <c:idx val="0"/>
          <c:order val="0"/>
          <c:tx>
            <c:v>Serie1</c:v>
          </c:tx>
          <c:dPt>
            <c:idx val="0"/>
            <c:spPr>
              <a:solidFill>
                <a:srgbClr val="4F81BD"/>
              </a:solidFill>
              <a:ln>
                <a:noFill/>
              </a:ln>
            </c:spPr>
          </c:dPt>
          <c:dPt>
            <c:idx val="1"/>
            <c:spPr>
              <a:solidFill>
                <a:srgbClr val="C0504D"/>
              </a:solidFill>
              <a:ln>
                <a:noFill/>
              </a:ln>
            </c:spPr>
          </c:dPt>
          <c:dPt>
            <c:idx val="2"/>
            <c:spPr>
              <a:solidFill>
                <a:srgbClr val="9BBB59"/>
              </a:solidFill>
              <a:ln>
                <a:noFill/>
              </a:ln>
            </c:spPr>
          </c:dPt>
          <c:dLbls>
            <c:txPr>
              <a:bodyPr lIns="0" tIns="0" rIns="0" bIns="0"/>
              <a:lstStyle/>
              <a:p>
                <a:pPr marL="0" marR="0" indent="0" algn="ctr" defTabSz="91440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tabLst/>
                  <a:defRPr lang="it-IT" sz="1600" b="1" i="0" u="none" strike="noStrike" kern="1200" baseline="0">
                    <a:solidFill>
                      <a:srgbClr val="000000"/>
                    </a:solidFill>
                    <a:latin typeface="Calibri"/>
                    <a:ea typeface=""/>
                    <a:cs typeface=""/>
                  </a:defRPr>
                </a:pPr>
                <a:endParaRPr lang="it-IT"/>
              </a:p>
            </c:txPr>
            <c:showCatName val="1"/>
            <c:showPercent val="1"/>
            <c:showLeaderLines val="1"/>
          </c:dLbls>
          <c:cat>
            <c:strLit>
              <c:ptCount val="3"/>
              <c:pt idx="0">
                <c:v>POCO</c:v>
              </c:pt>
              <c:pt idx="1">
                <c:v>ABBASTANZA</c:v>
              </c:pt>
              <c:pt idx="2">
                <c:v>MOLTO</c:v>
              </c:pt>
            </c:strLit>
          </c:cat>
          <c:val>
            <c:numLit>
              <c:formatCode>General</c:formatCode>
              <c:ptCount val="3"/>
              <c:pt idx="0">
                <c:v>2</c:v>
              </c:pt>
              <c:pt idx="1">
                <c:v>2</c:v>
              </c:pt>
              <c:pt idx="2">
                <c:v>0</c:v>
              </c:pt>
            </c:numLit>
          </c:val>
        </c:ser>
      </c:pie3DChart>
      <c:spPr>
        <a:noFill/>
        <a:ln>
          <a:noFill/>
        </a:ln>
      </c:spPr>
    </c:plotArea>
    <c:plotVisOnly val="1"/>
  </c:chart>
  <c:spPr>
    <a:solidFill>
      <a:srgbClr val="FFFFFF"/>
    </a:solidFill>
    <a:ln>
      <a:noFill/>
    </a:ln>
  </c:spPr>
  <c:txPr>
    <a:bodyPr lIns="0" tIns="0" rIns="0" bIns="0"/>
    <a:lstStyle/>
    <a:p>
      <a:pPr marL="0" marR="0" indent="0" defTabSz="914400" fontAlgn="auto" hangingPunct="1">
        <a:lnSpc>
          <a:spcPct val="100000"/>
        </a:lnSpc>
        <a:spcBef>
          <a:spcPts val="0"/>
        </a:spcBef>
        <a:spcAft>
          <a:spcPts val="0"/>
        </a:spcAft>
        <a:tabLst/>
        <a:defRPr lang="it-IT" sz="1000" b="0" i="0" u="none" strike="noStrike" kern="1200" baseline="0">
          <a:solidFill>
            <a:srgbClr val="000000"/>
          </a:solidFill>
          <a:latin typeface="Calibri"/>
          <a:ea typeface=""/>
          <a:cs typeface=""/>
        </a:defRPr>
      </a:pPr>
      <a:endParaRPr lang="it-IT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autoTitleDeleted val="1"/>
    <c:view3D>
      <c:rotX val="27"/>
      <c:perspective val="30"/>
    </c:view3D>
    <c:floor>
      <c:spPr>
        <a:noFill/>
        <a:ln w="9528">
          <a:solidFill>
            <a:srgbClr val="868686"/>
          </a:solidFill>
          <a:prstDash val="solid"/>
          <a:round/>
        </a:ln>
      </c:spPr>
    </c:floor>
    <c:sideWall>
      <c:spPr>
        <a:noFill/>
        <a:ln>
          <a:noFill/>
        </a:ln>
      </c:spPr>
    </c:sideWall>
    <c:backWall>
      <c:spPr>
        <a:noFill/>
        <a:ln>
          <a:noFill/>
        </a:ln>
      </c:spPr>
    </c:backWall>
    <c:plotArea>
      <c:layout/>
      <c:pie3DChart>
        <c:varyColors val="1"/>
        <c:ser>
          <c:idx val="0"/>
          <c:order val="0"/>
          <c:tx>
            <c:v>Serie1</c:v>
          </c:tx>
          <c:dPt>
            <c:idx val="0"/>
            <c:spPr>
              <a:solidFill>
                <a:srgbClr val="4F81BD"/>
              </a:solidFill>
              <a:ln>
                <a:noFill/>
              </a:ln>
            </c:spPr>
          </c:dPt>
          <c:dPt>
            <c:idx val="1"/>
            <c:spPr>
              <a:solidFill>
                <a:srgbClr val="C0504D"/>
              </a:solidFill>
              <a:ln>
                <a:noFill/>
              </a:ln>
            </c:spPr>
          </c:dPt>
          <c:dPt>
            <c:idx val="2"/>
            <c:spPr>
              <a:solidFill>
                <a:srgbClr val="9BBB59"/>
              </a:solidFill>
              <a:ln>
                <a:noFill/>
              </a:ln>
            </c:spPr>
          </c:dPt>
          <c:dLbls>
            <c:txPr>
              <a:bodyPr lIns="0" tIns="0" rIns="0" bIns="0"/>
              <a:lstStyle/>
              <a:p>
                <a:pPr marL="0" marR="0" indent="0" algn="ctr" defTabSz="91440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tabLst/>
                  <a:defRPr lang="it-IT" sz="1600" b="1" i="0" u="none" strike="noStrike" kern="1200" baseline="0">
                    <a:solidFill>
                      <a:srgbClr val="000000"/>
                    </a:solidFill>
                    <a:latin typeface="Calibri"/>
                    <a:ea typeface=""/>
                    <a:cs typeface=""/>
                  </a:defRPr>
                </a:pPr>
                <a:endParaRPr lang="it-IT"/>
              </a:p>
            </c:txPr>
            <c:showCatName val="1"/>
            <c:showPercent val="1"/>
            <c:showLeaderLines val="1"/>
          </c:dLbls>
          <c:cat>
            <c:strLit>
              <c:ptCount val="3"/>
              <c:pt idx="0">
                <c:v>POCO</c:v>
              </c:pt>
              <c:pt idx="1">
                <c:v>ABBASTANZA</c:v>
              </c:pt>
              <c:pt idx="2">
                <c:v>MOLTO</c:v>
              </c:pt>
            </c:strLit>
          </c:cat>
          <c:val>
            <c:numLit>
              <c:formatCode>General</c:formatCode>
              <c:ptCount val="3"/>
              <c:pt idx="0">
                <c:v>0</c:v>
              </c:pt>
              <c:pt idx="1">
                <c:v>2</c:v>
              </c:pt>
              <c:pt idx="2">
                <c:v>2</c:v>
              </c:pt>
            </c:numLit>
          </c:val>
        </c:ser>
      </c:pie3DChart>
      <c:spPr>
        <a:noFill/>
        <a:ln>
          <a:noFill/>
        </a:ln>
      </c:spPr>
    </c:plotArea>
    <c:plotVisOnly val="1"/>
  </c:chart>
  <c:spPr>
    <a:solidFill>
      <a:srgbClr val="FFFFFF"/>
    </a:solidFill>
    <a:ln>
      <a:noFill/>
    </a:ln>
  </c:spPr>
  <c:txPr>
    <a:bodyPr lIns="0" tIns="0" rIns="0" bIns="0"/>
    <a:lstStyle/>
    <a:p>
      <a:pPr marL="0" marR="0" indent="0" defTabSz="914400" fontAlgn="auto" hangingPunct="1">
        <a:lnSpc>
          <a:spcPct val="100000"/>
        </a:lnSpc>
        <a:spcBef>
          <a:spcPts val="0"/>
        </a:spcBef>
        <a:spcAft>
          <a:spcPts val="0"/>
        </a:spcAft>
        <a:tabLst/>
        <a:defRPr lang="it-IT" sz="1000" b="0" i="0" u="none" strike="noStrike" kern="1200" baseline="0">
          <a:solidFill>
            <a:srgbClr val="000000"/>
          </a:solidFill>
          <a:latin typeface="Calibri"/>
          <a:ea typeface=""/>
          <a:cs typeface=""/>
        </a:defRPr>
      </a:pPr>
      <a:endParaRPr lang="it-IT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autoTitleDeleted val="1"/>
    <c:view3D>
      <c:rotX val="27"/>
      <c:perspective val="30"/>
    </c:view3D>
    <c:floor>
      <c:spPr>
        <a:noFill/>
        <a:ln w="9528">
          <a:solidFill>
            <a:srgbClr val="868686"/>
          </a:solidFill>
          <a:prstDash val="solid"/>
          <a:round/>
        </a:ln>
      </c:spPr>
    </c:floor>
    <c:sideWall>
      <c:spPr>
        <a:noFill/>
        <a:ln>
          <a:noFill/>
        </a:ln>
      </c:spPr>
    </c:sideWall>
    <c:backWall>
      <c:spPr>
        <a:noFill/>
        <a:ln>
          <a:noFill/>
        </a:ln>
      </c:spPr>
    </c:backWall>
    <c:plotArea>
      <c:layout/>
      <c:pie3DChart>
        <c:varyColors val="1"/>
        <c:ser>
          <c:idx val="0"/>
          <c:order val="0"/>
          <c:tx>
            <c:v>Serie1</c:v>
          </c:tx>
          <c:dPt>
            <c:idx val="0"/>
            <c:spPr>
              <a:solidFill>
                <a:srgbClr val="4F81BD"/>
              </a:solidFill>
              <a:ln>
                <a:noFill/>
              </a:ln>
            </c:spPr>
          </c:dPt>
          <c:dPt>
            <c:idx val="1"/>
            <c:spPr>
              <a:solidFill>
                <a:srgbClr val="C0504D"/>
              </a:solidFill>
              <a:ln>
                <a:noFill/>
              </a:ln>
            </c:spPr>
          </c:dPt>
          <c:dPt>
            <c:idx val="2"/>
            <c:spPr>
              <a:solidFill>
                <a:srgbClr val="9BBB59"/>
              </a:solidFill>
              <a:ln>
                <a:noFill/>
              </a:ln>
            </c:spPr>
          </c:dPt>
          <c:dLbls>
            <c:txPr>
              <a:bodyPr lIns="0" tIns="0" rIns="0" bIns="0"/>
              <a:lstStyle/>
              <a:p>
                <a:pPr marL="0" marR="0" indent="0" algn="ctr" defTabSz="91440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tabLst/>
                  <a:defRPr lang="it-IT" sz="1600" b="1" i="0" u="none" strike="noStrike" kern="1200" baseline="0">
                    <a:solidFill>
                      <a:srgbClr val="000000"/>
                    </a:solidFill>
                    <a:latin typeface="Calibri"/>
                    <a:ea typeface=""/>
                    <a:cs typeface=""/>
                  </a:defRPr>
                </a:pPr>
                <a:endParaRPr lang="it-IT"/>
              </a:p>
            </c:txPr>
            <c:showCatName val="1"/>
            <c:showPercent val="1"/>
            <c:showLeaderLines val="1"/>
          </c:dLbls>
          <c:cat>
            <c:strLit>
              <c:ptCount val="3"/>
              <c:pt idx="0">
                <c:v>POCO</c:v>
              </c:pt>
              <c:pt idx="1">
                <c:v>ABBASTANZA</c:v>
              </c:pt>
              <c:pt idx="2">
                <c:v>MOLTO</c:v>
              </c:pt>
            </c:strLit>
          </c:cat>
          <c:val>
            <c:numLit>
              <c:formatCode>General</c:formatCode>
              <c:ptCount val="3"/>
              <c:pt idx="0">
                <c:v>1</c:v>
              </c:pt>
              <c:pt idx="1">
                <c:v>2</c:v>
              </c:pt>
              <c:pt idx="2">
                <c:v>1</c:v>
              </c:pt>
            </c:numLit>
          </c:val>
        </c:ser>
      </c:pie3DChart>
      <c:spPr>
        <a:noFill/>
        <a:ln>
          <a:noFill/>
        </a:ln>
      </c:spPr>
    </c:plotArea>
    <c:plotVisOnly val="1"/>
  </c:chart>
  <c:spPr>
    <a:solidFill>
      <a:srgbClr val="FFFFFF"/>
    </a:solidFill>
    <a:ln>
      <a:noFill/>
    </a:ln>
  </c:spPr>
  <c:txPr>
    <a:bodyPr lIns="0" tIns="0" rIns="0" bIns="0"/>
    <a:lstStyle/>
    <a:p>
      <a:pPr marL="0" marR="0" indent="0" defTabSz="914400" fontAlgn="auto" hangingPunct="1">
        <a:lnSpc>
          <a:spcPct val="100000"/>
        </a:lnSpc>
        <a:spcBef>
          <a:spcPts val="0"/>
        </a:spcBef>
        <a:spcAft>
          <a:spcPts val="0"/>
        </a:spcAft>
        <a:tabLst/>
        <a:defRPr lang="it-IT" sz="1000" b="0" i="0" u="none" strike="noStrike" kern="1200" baseline="0">
          <a:solidFill>
            <a:srgbClr val="000000"/>
          </a:solidFill>
          <a:latin typeface="Calibri"/>
          <a:ea typeface=""/>
          <a:cs typeface=""/>
        </a:defRPr>
      </a:pPr>
      <a:endParaRPr lang="it-IT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autoTitleDeleted val="1"/>
    <c:view3D>
      <c:rotX val="27"/>
      <c:perspective val="30"/>
    </c:view3D>
    <c:floor>
      <c:spPr>
        <a:noFill/>
        <a:ln w="9528">
          <a:solidFill>
            <a:srgbClr val="868686"/>
          </a:solidFill>
          <a:prstDash val="solid"/>
          <a:round/>
        </a:ln>
      </c:spPr>
    </c:floor>
    <c:sideWall>
      <c:spPr>
        <a:noFill/>
        <a:ln>
          <a:noFill/>
        </a:ln>
      </c:spPr>
    </c:sideWall>
    <c:backWall>
      <c:spPr>
        <a:noFill/>
        <a:ln>
          <a:noFill/>
        </a:ln>
      </c:spPr>
    </c:backWall>
    <c:plotArea>
      <c:layout/>
      <c:pie3DChart>
        <c:varyColors val="1"/>
        <c:ser>
          <c:idx val="0"/>
          <c:order val="0"/>
          <c:tx>
            <c:v>Serie1</c:v>
          </c:tx>
          <c:dPt>
            <c:idx val="0"/>
            <c:spPr>
              <a:solidFill>
                <a:srgbClr val="4F81BD"/>
              </a:solidFill>
              <a:ln>
                <a:noFill/>
              </a:ln>
            </c:spPr>
          </c:dPt>
          <c:dPt>
            <c:idx val="1"/>
            <c:spPr>
              <a:solidFill>
                <a:srgbClr val="C0504D"/>
              </a:solidFill>
              <a:ln>
                <a:noFill/>
              </a:ln>
            </c:spPr>
          </c:dPt>
          <c:dPt>
            <c:idx val="2"/>
            <c:spPr>
              <a:solidFill>
                <a:srgbClr val="9BBB59"/>
              </a:solidFill>
              <a:ln>
                <a:noFill/>
              </a:ln>
            </c:spPr>
          </c:dPt>
          <c:dLbls>
            <c:dLbl>
              <c:idx val="1"/>
              <c:layout>
                <c:manualLayout>
                  <c:x val="0.31458234908136495"/>
                  <c:y val="1.8518518518518524E-2"/>
                </c:manualLayout>
              </c:layout>
              <c:showCatName val="1"/>
              <c:showPercent val="1"/>
            </c:dLbl>
            <c:txPr>
              <a:bodyPr lIns="0" tIns="0" rIns="0" bIns="0"/>
              <a:lstStyle/>
              <a:p>
                <a:pPr marL="0" marR="0" indent="0" algn="ctr" defTabSz="91440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tabLst/>
                  <a:defRPr lang="it-IT" sz="1600" b="1" i="0" u="none" strike="noStrike" kern="1200" baseline="0">
                    <a:solidFill>
                      <a:srgbClr val="000000"/>
                    </a:solidFill>
                    <a:latin typeface="Calibri"/>
                    <a:ea typeface=""/>
                    <a:cs typeface=""/>
                  </a:defRPr>
                </a:pPr>
                <a:endParaRPr lang="it-IT"/>
              </a:p>
            </c:txPr>
            <c:showCatName val="1"/>
            <c:showPercent val="1"/>
            <c:showLeaderLines val="1"/>
          </c:dLbls>
          <c:cat>
            <c:strLit>
              <c:ptCount val="3"/>
              <c:pt idx="0">
                <c:v>POCO</c:v>
              </c:pt>
              <c:pt idx="1">
                <c:v>ABBASTANZA</c:v>
              </c:pt>
              <c:pt idx="2">
                <c:v>MOLTO</c:v>
              </c:pt>
            </c:strLit>
          </c:cat>
          <c:val>
            <c:numLit>
              <c:formatCode>General</c:formatCode>
              <c:ptCount val="3"/>
              <c:pt idx="0">
                <c:v>0</c:v>
              </c:pt>
              <c:pt idx="1">
                <c:v>0</c:v>
              </c:pt>
              <c:pt idx="2">
                <c:v>4</c:v>
              </c:pt>
            </c:numLit>
          </c:val>
        </c:ser>
      </c:pie3DChart>
      <c:spPr>
        <a:noFill/>
        <a:ln>
          <a:noFill/>
        </a:ln>
      </c:spPr>
    </c:plotArea>
    <c:plotVisOnly val="1"/>
  </c:chart>
  <c:spPr>
    <a:solidFill>
      <a:srgbClr val="FFFFFF"/>
    </a:solidFill>
    <a:ln>
      <a:noFill/>
    </a:ln>
  </c:spPr>
  <c:txPr>
    <a:bodyPr lIns="0" tIns="0" rIns="0" bIns="0"/>
    <a:lstStyle/>
    <a:p>
      <a:pPr marL="0" marR="0" indent="0" defTabSz="914400" fontAlgn="auto" hangingPunct="1">
        <a:lnSpc>
          <a:spcPct val="100000"/>
        </a:lnSpc>
        <a:spcBef>
          <a:spcPts val="0"/>
        </a:spcBef>
        <a:spcAft>
          <a:spcPts val="0"/>
        </a:spcAft>
        <a:tabLst/>
        <a:defRPr lang="it-IT" sz="1000" b="0" i="0" u="none" strike="noStrike" kern="1200" baseline="0">
          <a:solidFill>
            <a:srgbClr val="000000"/>
          </a:solidFill>
          <a:latin typeface="Calibri"/>
          <a:ea typeface=""/>
          <a:cs typeface=""/>
        </a:defRPr>
      </a:pPr>
      <a:endParaRPr lang="it-IT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autoTitleDeleted val="1"/>
    <c:view3D>
      <c:rotX val="27"/>
      <c:perspective val="30"/>
    </c:view3D>
    <c:floor>
      <c:spPr>
        <a:noFill/>
        <a:ln w="9528">
          <a:solidFill>
            <a:srgbClr val="868686"/>
          </a:solidFill>
          <a:prstDash val="solid"/>
          <a:round/>
        </a:ln>
      </c:spPr>
    </c:floor>
    <c:sideWall>
      <c:spPr>
        <a:noFill/>
        <a:ln>
          <a:noFill/>
        </a:ln>
      </c:spPr>
    </c:sideWall>
    <c:backWall>
      <c:spPr>
        <a:noFill/>
        <a:ln>
          <a:noFill/>
        </a:ln>
      </c:spPr>
    </c:backWall>
    <c:plotArea>
      <c:layout/>
      <c:pie3DChart>
        <c:varyColors val="1"/>
        <c:ser>
          <c:idx val="0"/>
          <c:order val="0"/>
          <c:tx>
            <c:v>Serie1</c:v>
          </c:tx>
          <c:dPt>
            <c:idx val="0"/>
            <c:spPr>
              <a:solidFill>
                <a:srgbClr val="4F81BD"/>
              </a:solidFill>
              <a:ln>
                <a:noFill/>
              </a:ln>
            </c:spPr>
          </c:dPt>
          <c:dPt>
            <c:idx val="1"/>
            <c:spPr>
              <a:solidFill>
                <a:srgbClr val="C0504D"/>
              </a:solidFill>
              <a:ln>
                <a:noFill/>
              </a:ln>
            </c:spPr>
          </c:dPt>
          <c:dPt>
            <c:idx val="2"/>
            <c:spPr>
              <a:solidFill>
                <a:srgbClr val="9BBB59"/>
              </a:solidFill>
              <a:ln>
                <a:noFill/>
              </a:ln>
            </c:spPr>
          </c:dPt>
          <c:dLbls>
            <c:dLbl>
              <c:idx val="1"/>
              <c:layout>
                <c:manualLayout>
                  <c:x val="-0.29021529173526173"/>
                  <c:y val="-0.29006430979435799"/>
                </c:manualLayout>
              </c:layout>
              <c:showCatName val="1"/>
              <c:showPercent val="1"/>
            </c:dLbl>
            <c:dLbl>
              <c:idx val="2"/>
              <c:layout>
                <c:manualLayout>
                  <c:x val="5.116918827201021E-2"/>
                  <c:y val="4.4792609564328921E-2"/>
                </c:manualLayout>
              </c:layout>
              <c:showCatName val="1"/>
              <c:showPercent val="1"/>
            </c:dLbl>
            <c:txPr>
              <a:bodyPr lIns="0" tIns="0" rIns="0" bIns="0"/>
              <a:lstStyle/>
              <a:p>
                <a:pPr marL="0" marR="0" indent="0" algn="ctr" defTabSz="91440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tabLst/>
                  <a:defRPr lang="it-IT" sz="1600" b="1" i="0" u="none" strike="noStrike" kern="1200" baseline="0">
                    <a:solidFill>
                      <a:srgbClr val="000000"/>
                    </a:solidFill>
                    <a:latin typeface="Calibri"/>
                    <a:ea typeface=""/>
                    <a:cs typeface=""/>
                  </a:defRPr>
                </a:pPr>
                <a:endParaRPr lang="it-IT"/>
              </a:p>
            </c:txPr>
            <c:showCatName val="1"/>
            <c:showPercent val="1"/>
            <c:showLeaderLines val="1"/>
          </c:dLbls>
          <c:cat>
            <c:strLit>
              <c:ptCount val="3"/>
              <c:pt idx="0">
                <c:v>POCO</c:v>
              </c:pt>
              <c:pt idx="1">
                <c:v>ABBASTANZA</c:v>
              </c:pt>
              <c:pt idx="2">
                <c:v>MOLTO</c:v>
              </c:pt>
            </c:strLit>
          </c:cat>
          <c:val>
            <c:numLit>
              <c:formatCode>General</c:formatCode>
              <c:ptCount val="3"/>
              <c:pt idx="0">
                <c:v>0</c:v>
              </c:pt>
              <c:pt idx="1">
                <c:v>3</c:v>
              </c:pt>
              <c:pt idx="2">
                <c:v>1</c:v>
              </c:pt>
            </c:numLit>
          </c:val>
        </c:ser>
      </c:pie3DChart>
      <c:spPr>
        <a:noFill/>
        <a:ln>
          <a:noFill/>
        </a:ln>
      </c:spPr>
    </c:plotArea>
    <c:plotVisOnly val="1"/>
  </c:chart>
  <c:spPr>
    <a:solidFill>
      <a:srgbClr val="FFFFFF"/>
    </a:solidFill>
    <a:ln>
      <a:noFill/>
    </a:ln>
  </c:spPr>
  <c:txPr>
    <a:bodyPr lIns="0" tIns="0" rIns="0" bIns="0"/>
    <a:lstStyle/>
    <a:p>
      <a:pPr marL="0" marR="0" indent="0" defTabSz="914400" fontAlgn="auto" hangingPunct="1">
        <a:lnSpc>
          <a:spcPct val="100000"/>
        </a:lnSpc>
        <a:spcBef>
          <a:spcPts val="0"/>
        </a:spcBef>
        <a:spcAft>
          <a:spcPts val="0"/>
        </a:spcAft>
        <a:tabLst/>
        <a:defRPr lang="it-IT" sz="1000" b="0" i="0" u="none" strike="noStrike" kern="1200" baseline="0">
          <a:solidFill>
            <a:srgbClr val="000000"/>
          </a:solidFill>
          <a:latin typeface="Calibri"/>
          <a:ea typeface=""/>
          <a:cs typeface=""/>
        </a:defRPr>
      </a:pPr>
      <a:endParaRPr lang="it-IT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autoTitleDeleted val="1"/>
    <c:view3D>
      <c:rotX val="27"/>
      <c:perspective val="30"/>
    </c:view3D>
    <c:floor>
      <c:spPr>
        <a:noFill/>
        <a:ln w="9528">
          <a:solidFill>
            <a:srgbClr val="868686"/>
          </a:solidFill>
          <a:prstDash val="solid"/>
          <a:round/>
        </a:ln>
      </c:spPr>
    </c:floor>
    <c:sideWall>
      <c:spPr>
        <a:noFill/>
        <a:ln>
          <a:noFill/>
        </a:ln>
      </c:spPr>
    </c:sideWall>
    <c:backWall>
      <c:spPr>
        <a:noFill/>
        <a:ln>
          <a:noFill/>
        </a:ln>
      </c:spPr>
    </c:backWall>
    <c:plotArea>
      <c:layout/>
      <c:pie3DChart>
        <c:varyColors val="1"/>
        <c:ser>
          <c:idx val="0"/>
          <c:order val="0"/>
          <c:tx>
            <c:v>Serie1</c:v>
          </c:tx>
          <c:dPt>
            <c:idx val="0"/>
            <c:spPr>
              <a:solidFill>
                <a:srgbClr val="4F81BD"/>
              </a:solidFill>
              <a:ln>
                <a:noFill/>
              </a:ln>
            </c:spPr>
          </c:dPt>
          <c:dPt>
            <c:idx val="1"/>
            <c:spPr>
              <a:solidFill>
                <a:srgbClr val="C0504D"/>
              </a:solidFill>
              <a:ln>
                <a:noFill/>
              </a:ln>
            </c:spPr>
          </c:dPt>
          <c:dPt>
            <c:idx val="2"/>
            <c:spPr>
              <a:solidFill>
                <a:srgbClr val="9BBB59"/>
              </a:solidFill>
              <a:ln>
                <a:noFill/>
              </a:ln>
            </c:spPr>
          </c:dPt>
          <c:dLbls>
            <c:dLbl>
              <c:idx val="0"/>
              <c:layout>
                <c:manualLayout>
                  <c:x val="-2.8676930633438388E-2"/>
                  <c:y val="-0.47115535187229801"/>
                </c:manualLayout>
              </c:layout>
              <c:showCatName val="1"/>
              <c:showPercent val="1"/>
            </c:dLbl>
            <c:dLbl>
              <c:idx val="1"/>
              <c:layout>
                <c:manualLayout>
                  <c:x val="-0.34823024049959361"/>
                  <c:y val="1.652049507717741E-2"/>
                </c:manualLayout>
              </c:layout>
              <c:showCatName val="1"/>
              <c:showPercent val="1"/>
            </c:dLbl>
            <c:dLbl>
              <c:idx val="2"/>
              <c:layout>
                <c:manualLayout>
                  <c:x val="0.28623508206690484"/>
                  <c:y val="3.9334512088517641E-3"/>
                </c:manualLayout>
              </c:layout>
              <c:showCatName val="1"/>
              <c:showPercent val="1"/>
            </c:dLbl>
            <c:txPr>
              <a:bodyPr lIns="0" tIns="0" rIns="0" bIns="0"/>
              <a:lstStyle/>
              <a:p>
                <a:pPr marL="0" marR="0" indent="0" algn="ctr" defTabSz="91440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tabLst/>
                  <a:defRPr lang="it-IT" sz="1600" b="1" i="0" u="none" strike="noStrike" kern="1200" baseline="0">
                    <a:solidFill>
                      <a:srgbClr val="000000"/>
                    </a:solidFill>
                    <a:latin typeface="Calibri"/>
                    <a:ea typeface=""/>
                    <a:cs typeface=""/>
                  </a:defRPr>
                </a:pPr>
                <a:endParaRPr lang="it-IT"/>
              </a:p>
            </c:txPr>
            <c:showCatName val="1"/>
            <c:showPercent val="1"/>
            <c:showLeaderLines val="1"/>
          </c:dLbls>
          <c:cat>
            <c:strLit>
              <c:ptCount val="3"/>
              <c:pt idx="0">
                <c:v>POCO</c:v>
              </c:pt>
              <c:pt idx="1">
                <c:v>ABBASTANZA</c:v>
              </c:pt>
              <c:pt idx="2">
                <c:v>MOLTO</c:v>
              </c:pt>
            </c:strLit>
          </c:cat>
          <c:val>
            <c:numLit>
              <c:formatCode>General</c:formatCode>
              <c:ptCount val="3"/>
              <c:pt idx="0">
                <c:v>4</c:v>
              </c:pt>
              <c:pt idx="1">
                <c:v>0</c:v>
              </c:pt>
              <c:pt idx="2">
                <c:v>0</c:v>
              </c:pt>
            </c:numLit>
          </c:val>
        </c:ser>
      </c:pie3DChart>
      <c:spPr>
        <a:noFill/>
        <a:ln>
          <a:noFill/>
        </a:ln>
      </c:spPr>
    </c:plotArea>
    <c:plotVisOnly val="1"/>
  </c:chart>
  <c:spPr>
    <a:solidFill>
      <a:srgbClr val="FFFFFF"/>
    </a:solidFill>
    <a:ln>
      <a:noFill/>
    </a:ln>
  </c:spPr>
  <c:txPr>
    <a:bodyPr lIns="0" tIns="0" rIns="0" bIns="0"/>
    <a:lstStyle/>
    <a:p>
      <a:pPr marL="0" marR="0" indent="0" defTabSz="914400" fontAlgn="auto" hangingPunct="1">
        <a:lnSpc>
          <a:spcPct val="100000"/>
        </a:lnSpc>
        <a:spcBef>
          <a:spcPts val="0"/>
        </a:spcBef>
        <a:spcAft>
          <a:spcPts val="0"/>
        </a:spcAft>
        <a:tabLst/>
        <a:defRPr lang="it-IT" sz="1000" b="0" i="0" u="none" strike="noStrike" kern="1200" baseline="0">
          <a:solidFill>
            <a:srgbClr val="000000"/>
          </a:solidFill>
          <a:latin typeface="Calibri"/>
          <a:ea typeface=""/>
          <a:cs typeface=""/>
        </a:defRPr>
      </a:pPr>
      <a:endParaRPr lang="it-IT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autoTitleDeleted val="1"/>
    <c:view3D>
      <c:rotX val="27"/>
      <c:perspective val="30"/>
    </c:view3D>
    <c:floor>
      <c:spPr>
        <a:noFill/>
        <a:ln w="9528">
          <a:solidFill>
            <a:srgbClr val="868686"/>
          </a:solidFill>
          <a:prstDash val="solid"/>
          <a:round/>
        </a:ln>
      </c:spPr>
    </c:floor>
    <c:sideWall>
      <c:spPr>
        <a:noFill/>
        <a:ln>
          <a:noFill/>
        </a:ln>
      </c:spPr>
    </c:sideWall>
    <c:backWall>
      <c:spPr>
        <a:noFill/>
        <a:ln>
          <a:noFill/>
        </a:ln>
      </c:spPr>
    </c:backWall>
    <c:plotArea>
      <c:layout/>
      <c:pie3DChart>
        <c:varyColors val="1"/>
        <c:ser>
          <c:idx val="0"/>
          <c:order val="0"/>
          <c:tx>
            <c:v>Serie1</c:v>
          </c:tx>
          <c:dPt>
            <c:idx val="0"/>
            <c:spPr>
              <a:solidFill>
                <a:srgbClr val="4F81BD"/>
              </a:solidFill>
              <a:ln>
                <a:noFill/>
              </a:ln>
            </c:spPr>
          </c:dPt>
          <c:dPt>
            <c:idx val="1"/>
            <c:spPr>
              <a:solidFill>
                <a:srgbClr val="C0504D"/>
              </a:solidFill>
              <a:ln>
                <a:noFill/>
              </a:ln>
            </c:spPr>
          </c:dPt>
          <c:dPt>
            <c:idx val="2"/>
            <c:spPr>
              <a:solidFill>
                <a:srgbClr val="9BBB59"/>
              </a:solidFill>
              <a:ln>
                <a:noFill/>
              </a:ln>
            </c:spPr>
          </c:dPt>
          <c:dLbls>
            <c:dLbl>
              <c:idx val="0"/>
              <c:layout>
                <c:manualLayout>
                  <c:x val="-0.3270384098736504"/>
                  <c:y val="3.3069242306410396E-2"/>
                </c:manualLayout>
              </c:layout>
              <c:showCatName val="1"/>
              <c:showPercent val="1"/>
            </c:dLbl>
            <c:dLbl>
              <c:idx val="1"/>
              <c:layout>
                <c:manualLayout>
                  <c:x val="0.37503162527395945"/>
                  <c:y val="1.5432313076324852E-2"/>
                </c:manualLayout>
              </c:layout>
              <c:showCatName val="1"/>
              <c:showPercent val="1"/>
            </c:dLbl>
            <c:dLbl>
              <c:idx val="2"/>
              <c:layout>
                <c:manualLayout>
                  <c:x val="6.0590489945561606E-3"/>
                  <c:y val="-0.49202704329148611"/>
                </c:manualLayout>
              </c:layout>
              <c:showCatName val="1"/>
              <c:showPercent val="1"/>
            </c:dLbl>
            <c:txPr>
              <a:bodyPr lIns="0" tIns="0" rIns="0" bIns="0"/>
              <a:lstStyle/>
              <a:p>
                <a:pPr marL="0" marR="0" indent="0" algn="ctr" defTabSz="91440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tabLst/>
                  <a:defRPr lang="it-IT" sz="1600" b="1" i="0" u="none" strike="noStrike" kern="1200" baseline="0">
                    <a:solidFill>
                      <a:srgbClr val="000000"/>
                    </a:solidFill>
                    <a:latin typeface="Calibri"/>
                    <a:ea typeface=""/>
                    <a:cs typeface=""/>
                  </a:defRPr>
                </a:pPr>
                <a:endParaRPr lang="it-IT"/>
              </a:p>
            </c:txPr>
            <c:showCatName val="1"/>
            <c:showPercent val="1"/>
            <c:showLeaderLines val="1"/>
          </c:dLbls>
          <c:cat>
            <c:strLit>
              <c:ptCount val="3"/>
              <c:pt idx="0">
                <c:v>POCO</c:v>
              </c:pt>
              <c:pt idx="1">
                <c:v>ABBASTANZA</c:v>
              </c:pt>
              <c:pt idx="2">
                <c:v>MOLTO</c:v>
              </c:pt>
            </c:strLit>
          </c:cat>
          <c:val>
            <c:numLit>
              <c:formatCode>General</c:formatCode>
              <c:ptCount val="3"/>
              <c:pt idx="0">
                <c:v>0</c:v>
              </c:pt>
              <c:pt idx="1">
                <c:v>0</c:v>
              </c:pt>
              <c:pt idx="2">
                <c:v>4</c:v>
              </c:pt>
            </c:numLit>
          </c:val>
        </c:ser>
      </c:pie3DChart>
      <c:spPr>
        <a:noFill/>
        <a:ln>
          <a:noFill/>
        </a:ln>
      </c:spPr>
    </c:plotArea>
    <c:plotVisOnly val="1"/>
  </c:chart>
  <c:spPr>
    <a:solidFill>
      <a:srgbClr val="FFFFFF"/>
    </a:solidFill>
    <a:ln>
      <a:noFill/>
    </a:ln>
  </c:spPr>
  <c:txPr>
    <a:bodyPr lIns="0" tIns="0" rIns="0" bIns="0"/>
    <a:lstStyle/>
    <a:p>
      <a:pPr marL="0" marR="0" indent="0" defTabSz="914400" fontAlgn="auto" hangingPunct="1">
        <a:lnSpc>
          <a:spcPct val="100000"/>
        </a:lnSpc>
        <a:spcBef>
          <a:spcPts val="0"/>
        </a:spcBef>
        <a:spcAft>
          <a:spcPts val="0"/>
        </a:spcAft>
        <a:tabLst/>
        <a:defRPr lang="it-IT" sz="1000" b="0" i="0" u="none" strike="noStrike" kern="1200" baseline="0">
          <a:solidFill>
            <a:srgbClr val="000000"/>
          </a:solidFill>
          <a:latin typeface="Calibri"/>
          <a:ea typeface=""/>
          <a:cs typeface=""/>
        </a:defRPr>
      </a:pPr>
      <a:endParaRPr lang="it-IT"/>
    </a:p>
  </c:txPr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autoTitleDeleted val="1"/>
    <c:view3D>
      <c:rotX val="27"/>
      <c:perspective val="30"/>
    </c:view3D>
    <c:floor>
      <c:spPr>
        <a:noFill/>
        <a:ln w="9528">
          <a:solidFill>
            <a:srgbClr val="868686"/>
          </a:solidFill>
          <a:prstDash val="solid"/>
          <a:round/>
        </a:ln>
      </c:spPr>
    </c:floor>
    <c:sideWall>
      <c:spPr>
        <a:noFill/>
        <a:ln>
          <a:noFill/>
        </a:ln>
      </c:spPr>
    </c:sideWall>
    <c:backWall>
      <c:spPr>
        <a:noFill/>
        <a:ln>
          <a:noFill/>
        </a:ln>
      </c:spPr>
    </c:backWall>
    <c:plotArea>
      <c:layout/>
      <c:pie3DChart>
        <c:varyColors val="1"/>
        <c:ser>
          <c:idx val="0"/>
          <c:order val="0"/>
          <c:tx>
            <c:v>Serie1</c:v>
          </c:tx>
          <c:dPt>
            <c:idx val="0"/>
            <c:spPr>
              <a:solidFill>
                <a:srgbClr val="4F81BD"/>
              </a:solidFill>
              <a:ln>
                <a:noFill/>
              </a:ln>
            </c:spPr>
          </c:dPt>
          <c:dPt>
            <c:idx val="1"/>
            <c:spPr>
              <a:solidFill>
                <a:srgbClr val="C0504D"/>
              </a:solidFill>
              <a:ln>
                <a:noFill/>
              </a:ln>
            </c:spPr>
          </c:dPt>
          <c:dPt>
            <c:idx val="2"/>
            <c:spPr>
              <a:solidFill>
                <a:srgbClr val="9BBB59"/>
              </a:solidFill>
              <a:ln>
                <a:noFill/>
              </a:ln>
            </c:spPr>
          </c:dPt>
          <c:dLbls>
            <c:dLbl>
              <c:idx val="0"/>
              <c:layout>
                <c:manualLayout>
                  <c:x val="-3.5437981638403816E-4"/>
                  <c:y val="-0.48267000465108395"/>
                </c:manualLayout>
              </c:layout>
              <c:showCatName val="1"/>
              <c:showPercent val="1"/>
            </c:dLbl>
            <c:dLbl>
              <c:idx val="1"/>
              <c:layout>
                <c:manualLayout>
                  <c:x val="0.33815440961105331"/>
                  <c:y val="3.5871720467970603E-2"/>
                </c:manualLayout>
              </c:layout>
              <c:showCatName val="1"/>
              <c:showPercent val="1"/>
            </c:dLbl>
            <c:dLbl>
              <c:idx val="2"/>
              <c:layout>
                <c:manualLayout>
                  <c:x val="-0.32884218672672733"/>
                  <c:y val="3.5871720467970603E-2"/>
                </c:manualLayout>
              </c:layout>
              <c:showCatName val="1"/>
              <c:showPercent val="1"/>
            </c:dLbl>
            <c:txPr>
              <a:bodyPr lIns="0" tIns="0" rIns="0" bIns="0"/>
              <a:lstStyle/>
              <a:p>
                <a:pPr marL="0" marR="0" indent="0" algn="ctr" defTabSz="91440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tabLst/>
                  <a:defRPr lang="it-IT" sz="1600" b="1" i="0" u="none" strike="noStrike" kern="1200" baseline="0">
                    <a:solidFill>
                      <a:srgbClr val="000000"/>
                    </a:solidFill>
                    <a:latin typeface="Calibri"/>
                    <a:ea typeface=""/>
                    <a:cs typeface=""/>
                  </a:defRPr>
                </a:pPr>
                <a:endParaRPr lang="it-IT"/>
              </a:p>
            </c:txPr>
            <c:showCatName val="1"/>
            <c:showPercent val="1"/>
            <c:showLeaderLines val="1"/>
          </c:dLbls>
          <c:cat>
            <c:strLit>
              <c:ptCount val="3"/>
              <c:pt idx="0">
                <c:v>POCO</c:v>
              </c:pt>
              <c:pt idx="1">
                <c:v>ABBASTANZA</c:v>
              </c:pt>
              <c:pt idx="2">
                <c:v>MOLTO</c:v>
              </c:pt>
            </c:strLit>
          </c:cat>
          <c:val>
            <c:numLit>
              <c:formatCode>General</c:formatCode>
              <c:ptCount val="3"/>
              <c:pt idx="0">
                <c:v>4</c:v>
              </c:pt>
              <c:pt idx="1">
                <c:v>0</c:v>
              </c:pt>
              <c:pt idx="2">
                <c:v>0</c:v>
              </c:pt>
            </c:numLit>
          </c:val>
        </c:ser>
      </c:pie3DChart>
      <c:spPr>
        <a:noFill/>
        <a:ln>
          <a:noFill/>
        </a:ln>
      </c:spPr>
    </c:plotArea>
    <c:plotVisOnly val="1"/>
  </c:chart>
  <c:spPr>
    <a:solidFill>
      <a:srgbClr val="FFFFFF"/>
    </a:solidFill>
    <a:ln>
      <a:noFill/>
    </a:ln>
  </c:spPr>
  <c:txPr>
    <a:bodyPr lIns="0" tIns="0" rIns="0" bIns="0"/>
    <a:lstStyle/>
    <a:p>
      <a:pPr marL="0" marR="0" indent="0" defTabSz="914400" fontAlgn="auto" hangingPunct="1">
        <a:lnSpc>
          <a:spcPct val="100000"/>
        </a:lnSpc>
        <a:spcBef>
          <a:spcPts val="0"/>
        </a:spcBef>
        <a:spcAft>
          <a:spcPts val="0"/>
        </a:spcAft>
        <a:tabLst/>
        <a:defRPr lang="it-IT" sz="1000" b="0" i="0" u="none" strike="noStrike" kern="1200" baseline="0">
          <a:solidFill>
            <a:srgbClr val="000000"/>
          </a:solidFill>
          <a:latin typeface="Calibri"/>
          <a:ea typeface=""/>
          <a:cs typeface=""/>
        </a:defRPr>
      </a:pPr>
      <a:endParaRPr lang="it-IT"/>
    </a:p>
  </c:txPr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autoTitleDeleted val="1"/>
    <c:view3D>
      <c:rotX val="27"/>
      <c:perspective val="30"/>
    </c:view3D>
    <c:floor>
      <c:spPr>
        <a:noFill/>
        <a:ln w="9528">
          <a:solidFill>
            <a:srgbClr val="868686"/>
          </a:solidFill>
          <a:prstDash val="solid"/>
          <a:round/>
        </a:ln>
      </c:spPr>
    </c:floor>
    <c:sideWall>
      <c:spPr>
        <a:noFill/>
        <a:ln>
          <a:noFill/>
        </a:ln>
      </c:spPr>
    </c:sideWall>
    <c:backWall>
      <c:spPr>
        <a:noFill/>
        <a:ln>
          <a:noFill/>
        </a:ln>
      </c:spPr>
    </c:backWall>
    <c:plotArea>
      <c:layout/>
      <c:pie3DChart>
        <c:varyColors val="1"/>
        <c:ser>
          <c:idx val="0"/>
          <c:order val="0"/>
          <c:tx>
            <c:v>Serie1</c:v>
          </c:tx>
          <c:dPt>
            <c:idx val="0"/>
            <c:spPr>
              <a:solidFill>
                <a:srgbClr val="4F81BD"/>
              </a:solidFill>
              <a:ln>
                <a:noFill/>
              </a:ln>
            </c:spPr>
          </c:dPt>
          <c:dPt>
            <c:idx val="1"/>
            <c:spPr>
              <a:solidFill>
                <a:srgbClr val="C0504D"/>
              </a:solidFill>
              <a:ln>
                <a:noFill/>
              </a:ln>
            </c:spPr>
          </c:dPt>
          <c:dPt>
            <c:idx val="2"/>
            <c:spPr>
              <a:solidFill>
                <a:srgbClr val="9BBB59"/>
              </a:solidFill>
              <a:ln>
                <a:noFill/>
              </a:ln>
            </c:spPr>
          </c:dPt>
          <c:dLbls>
            <c:dLbl>
              <c:idx val="0"/>
              <c:layout>
                <c:manualLayout>
                  <c:x val="-0.18700313434775592"/>
                  <c:y val="-0.11354176277965349"/>
                </c:manualLayout>
              </c:layout>
              <c:showCatName val="1"/>
              <c:showPercent val="1"/>
            </c:dLbl>
            <c:dLbl>
              <c:idx val="1"/>
              <c:layout>
                <c:manualLayout>
                  <c:x val="0.24440870563648065"/>
                  <c:y val="-0.13147762301363877"/>
                </c:manualLayout>
              </c:layout>
              <c:showCatName val="1"/>
              <c:showPercent val="1"/>
            </c:dLbl>
            <c:txPr>
              <a:bodyPr lIns="0" tIns="0" rIns="0" bIns="0"/>
              <a:lstStyle/>
              <a:p>
                <a:pPr marL="0" marR="0" indent="0" algn="ctr" defTabSz="91440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tabLst/>
                  <a:defRPr lang="it-IT" sz="1600" b="1" i="0" u="none" strike="noStrike" kern="1200" baseline="0">
                    <a:solidFill>
                      <a:srgbClr val="000000"/>
                    </a:solidFill>
                    <a:latin typeface="Calibri"/>
                    <a:ea typeface=""/>
                    <a:cs typeface=""/>
                  </a:defRPr>
                </a:pPr>
                <a:endParaRPr lang="it-IT"/>
              </a:p>
            </c:txPr>
            <c:showCatName val="1"/>
            <c:showPercent val="1"/>
            <c:showLeaderLines val="1"/>
          </c:dLbls>
          <c:cat>
            <c:strLit>
              <c:ptCount val="3"/>
              <c:pt idx="0">
                <c:v>POCO</c:v>
              </c:pt>
              <c:pt idx="1">
                <c:v>ABBASTANZA</c:v>
              </c:pt>
              <c:pt idx="2">
                <c:v>MOLTO</c:v>
              </c:pt>
            </c:strLit>
          </c:cat>
          <c:val>
            <c:numLit>
              <c:formatCode>General</c:formatCode>
              <c:ptCount val="3"/>
              <c:pt idx="0">
                <c:v>2</c:v>
              </c:pt>
              <c:pt idx="1">
                <c:v>2</c:v>
              </c:pt>
              <c:pt idx="2">
                <c:v>0</c:v>
              </c:pt>
            </c:numLit>
          </c:val>
        </c:ser>
      </c:pie3DChart>
      <c:spPr>
        <a:noFill/>
        <a:ln>
          <a:noFill/>
        </a:ln>
      </c:spPr>
    </c:plotArea>
    <c:plotVisOnly val="1"/>
  </c:chart>
  <c:spPr>
    <a:solidFill>
      <a:srgbClr val="FFFFFF"/>
    </a:solidFill>
    <a:ln>
      <a:noFill/>
    </a:ln>
  </c:spPr>
  <c:txPr>
    <a:bodyPr lIns="0" tIns="0" rIns="0" bIns="0"/>
    <a:lstStyle/>
    <a:p>
      <a:pPr marL="0" marR="0" indent="0" defTabSz="914400" fontAlgn="auto" hangingPunct="1">
        <a:lnSpc>
          <a:spcPct val="100000"/>
        </a:lnSpc>
        <a:spcBef>
          <a:spcPts val="0"/>
        </a:spcBef>
        <a:spcAft>
          <a:spcPts val="0"/>
        </a:spcAft>
        <a:tabLst/>
        <a:defRPr lang="it-IT" sz="1000" b="0" i="0" u="none" strike="noStrike" kern="1200" baseline="0">
          <a:solidFill>
            <a:srgbClr val="000000"/>
          </a:solidFill>
          <a:latin typeface="Calibri"/>
          <a:ea typeface=""/>
          <a:cs typeface=""/>
        </a:defRPr>
      </a:pPr>
      <a:endParaRPr lang="it-IT"/>
    </a:p>
  </c:txPr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autoTitleDeleted val="1"/>
    <c:view3D>
      <c:rotX val="27"/>
      <c:perspective val="30"/>
    </c:view3D>
    <c:floor>
      <c:spPr>
        <a:noFill/>
        <a:ln w="9528">
          <a:solidFill>
            <a:srgbClr val="868686"/>
          </a:solidFill>
          <a:prstDash val="solid"/>
          <a:round/>
        </a:ln>
      </c:spPr>
    </c:floor>
    <c:sideWall>
      <c:spPr>
        <a:noFill/>
        <a:ln>
          <a:noFill/>
        </a:ln>
      </c:spPr>
    </c:sideWall>
    <c:backWall>
      <c:spPr>
        <a:noFill/>
        <a:ln>
          <a:noFill/>
        </a:ln>
      </c:spPr>
    </c:backWall>
    <c:plotArea>
      <c:layout/>
      <c:pie3DChart>
        <c:varyColors val="1"/>
        <c:ser>
          <c:idx val="0"/>
          <c:order val="0"/>
          <c:tx>
            <c:v>Serie1</c:v>
          </c:tx>
          <c:dPt>
            <c:idx val="0"/>
            <c:spPr>
              <a:solidFill>
                <a:srgbClr val="4F81BD"/>
              </a:solidFill>
              <a:ln>
                <a:noFill/>
              </a:ln>
            </c:spPr>
          </c:dPt>
          <c:dPt>
            <c:idx val="1"/>
            <c:spPr>
              <a:solidFill>
                <a:srgbClr val="C0504D"/>
              </a:solidFill>
              <a:ln>
                <a:noFill/>
              </a:ln>
            </c:spPr>
          </c:dPt>
          <c:dPt>
            <c:idx val="2"/>
            <c:spPr>
              <a:solidFill>
                <a:srgbClr val="9BBB59"/>
              </a:solidFill>
              <a:ln>
                <a:noFill/>
              </a:ln>
            </c:spPr>
          </c:dPt>
          <c:dLbls>
            <c:txPr>
              <a:bodyPr lIns="0" tIns="0" rIns="0" bIns="0"/>
              <a:lstStyle/>
              <a:p>
                <a:pPr marL="0" marR="0" indent="0" algn="ctr" defTabSz="91440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tabLst/>
                  <a:defRPr lang="it-IT" sz="1600" b="1" i="0" u="none" strike="noStrike" kern="1200" baseline="0">
                    <a:solidFill>
                      <a:srgbClr val="000000"/>
                    </a:solidFill>
                    <a:latin typeface="Calibri"/>
                    <a:ea typeface=""/>
                    <a:cs typeface=""/>
                  </a:defRPr>
                </a:pPr>
                <a:endParaRPr lang="it-IT"/>
              </a:p>
            </c:txPr>
            <c:showCatName val="1"/>
            <c:showPercent val="1"/>
            <c:showLeaderLines val="1"/>
          </c:dLbls>
          <c:cat>
            <c:strLit>
              <c:ptCount val="3"/>
              <c:pt idx="0">
                <c:v>POCO</c:v>
              </c:pt>
              <c:pt idx="1">
                <c:v>ABBASTANZA</c:v>
              </c:pt>
              <c:pt idx="2">
                <c:v>MOLTO</c:v>
              </c:pt>
            </c:strLit>
          </c:cat>
          <c:val>
            <c:numLit>
              <c:formatCode>General</c:formatCode>
              <c:ptCount val="3"/>
              <c:pt idx="0">
                <c:v>2</c:v>
              </c:pt>
              <c:pt idx="1">
                <c:v>1</c:v>
              </c:pt>
              <c:pt idx="2">
                <c:v>1</c:v>
              </c:pt>
            </c:numLit>
          </c:val>
        </c:ser>
      </c:pie3DChart>
      <c:spPr>
        <a:noFill/>
        <a:ln>
          <a:noFill/>
        </a:ln>
      </c:spPr>
    </c:plotArea>
    <c:plotVisOnly val="1"/>
  </c:chart>
  <c:spPr>
    <a:solidFill>
      <a:srgbClr val="FFFFFF"/>
    </a:solidFill>
    <a:ln>
      <a:noFill/>
    </a:ln>
  </c:spPr>
  <c:txPr>
    <a:bodyPr lIns="0" tIns="0" rIns="0" bIns="0"/>
    <a:lstStyle/>
    <a:p>
      <a:pPr marL="0" marR="0" indent="0" defTabSz="914400" fontAlgn="auto" hangingPunct="1">
        <a:lnSpc>
          <a:spcPct val="100000"/>
        </a:lnSpc>
        <a:spcBef>
          <a:spcPts val="0"/>
        </a:spcBef>
        <a:spcAft>
          <a:spcPts val="0"/>
        </a:spcAft>
        <a:tabLst/>
        <a:defRPr lang="it-IT" sz="1000" b="0" i="0" u="none" strike="noStrike" kern="1200" baseline="0">
          <a:solidFill>
            <a:srgbClr val="000000"/>
          </a:solidFill>
          <a:latin typeface="Calibri"/>
          <a:ea typeface=""/>
          <a:cs typeface=""/>
        </a:defRPr>
      </a:pPr>
      <a:endParaRPr lang="it-IT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autoTitleDeleted val="1"/>
    <c:view3D>
      <c:rotX val="27"/>
      <c:perspective val="30"/>
    </c:view3D>
    <c:floor>
      <c:spPr>
        <a:noFill/>
        <a:ln w="9528">
          <a:solidFill>
            <a:srgbClr val="868686"/>
          </a:solidFill>
          <a:prstDash val="solid"/>
          <a:round/>
        </a:ln>
      </c:spPr>
    </c:floor>
    <c:sideWall>
      <c:spPr>
        <a:noFill/>
        <a:ln>
          <a:noFill/>
        </a:ln>
      </c:spPr>
    </c:sideWall>
    <c:backWall>
      <c:spPr>
        <a:noFill/>
        <a:ln>
          <a:noFill/>
        </a:ln>
      </c:spPr>
    </c:backWall>
    <c:plotArea>
      <c:layout/>
      <c:pie3DChart>
        <c:varyColors val="1"/>
        <c:ser>
          <c:idx val="0"/>
          <c:order val="0"/>
          <c:tx>
            <c:v>Serie1</c:v>
          </c:tx>
          <c:dPt>
            <c:idx val="0"/>
            <c:spPr>
              <a:solidFill>
                <a:srgbClr val="4F81BD"/>
              </a:solidFill>
              <a:ln>
                <a:noFill/>
              </a:ln>
            </c:spPr>
          </c:dPt>
          <c:dPt>
            <c:idx val="1"/>
            <c:spPr>
              <a:solidFill>
                <a:srgbClr val="C0504D"/>
              </a:solidFill>
              <a:ln>
                <a:noFill/>
              </a:ln>
            </c:spPr>
          </c:dPt>
          <c:dPt>
            <c:idx val="2"/>
            <c:spPr>
              <a:solidFill>
                <a:srgbClr val="9BBB59"/>
              </a:solidFill>
              <a:ln>
                <a:noFill/>
              </a:ln>
            </c:spPr>
          </c:dPt>
          <c:dLbls>
            <c:txPr>
              <a:bodyPr lIns="0" tIns="0" rIns="0" bIns="0"/>
              <a:lstStyle/>
              <a:p>
                <a:pPr marL="0" marR="0" indent="0" algn="ctr" defTabSz="91440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tabLst/>
                  <a:defRPr lang="it-IT" sz="1600" b="1" i="0" u="none" strike="noStrike" kern="1200" baseline="0">
                    <a:solidFill>
                      <a:srgbClr val="000000"/>
                    </a:solidFill>
                    <a:latin typeface="Calibri"/>
                    <a:ea typeface=""/>
                    <a:cs typeface=""/>
                  </a:defRPr>
                </a:pPr>
                <a:endParaRPr lang="it-IT"/>
              </a:p>
            </c:txPr>
            <c:showCatName val="1"/>
            <c:showPercent val="1"/>
            <c:showLeaderLines val="1"/>
          </c:dLbls>
          <c:cat>
            <c:strLit>
              <c:ptCount val="3"/>
              <c:pt idx="0">
                <c:v>POCO</c:v>
              </c:pt>
              <c:pt idx="1">
                <c:v>ABBASTANZA</c:v>
              </c:pt>
              <c:pt idx="2">
                <c:v>MOLTO</c:v>
              </c:pt>
            </c:strLit>
          </c:cat>
          <c:val>
            <c:numLit>
              <c:formatCode>General</c:formatCode>
              <c:ptCount val="3"/>
              <c:pt idx="0">
                <c:v>3</c:v>
              </c:pt>
              <c:pt idx="1">
                <c:v>1</c:v>
              </c:pt>
              <c:pt idx="2">
                <c:v>0</c:v>
              </c:pt>
            </c:numLit>
          </c:val>
        </c:ser>
      </c:pie3DChart>
      <c:spPr>
        <a:noFill/>
        <a:ln>
          <a:noFill/>
        </a:ln>
      </c:spPr>
    </c:plotArea>
    <c:plotVisOnly val="1"/>
  </c:chart>
  <c:spPr>
    <a:solidFill>
      <a:srgbClr val="FFFFFF"/>
    </a:solidFill>
    <a:ln>
      <a:noFill/>
    </a:ln>
  </c:spPr>
  <c:txPr>
    <a:bodyPr lIns="0" tIns="0" rIns="0" bIns="0"/>
    <a:lstStyle/>
    <a:p>
      <a:pPr marL="0" marR="0" indent="0" defTabSz="914400" fontAlgn="auto" hangingPunct="1">
        <a:lnSpc>
          <a:spcPct val="100000"/>
        </a:lnSpc>
        <a:spcBef>
          <a:spcPts val="0"/>
        </a:spcBef>
        <a:spcAft>
          <a:spcPts val="0"/>
        </a:spcAft>
        <a:tabLst/>
        <a:defRPr lang="it-IT" sz="1000" b="0" i="0" u="none" strike="noStrike" kern="1200" baseline="0">
          <a:solidFill>
            <a:srgbClr val="000000"/>
          </a:solidFill>
          <a:latin typeface="Calibri"/>
          <a:ea typeface=""/>
          <a:cs typeface=""/>
        </a:defRPr>
      </a:pPr>
      <a:endParaRPr lang="it-IT"/>
    </a:p>
  </c:txPr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autoTitleDeleted val="1"/>
    <c:view3D>
      <c:rotX val="27"/>
      <c:perspective val="30"/>
    </c:view3D>
    <c:floor>
      <c:spPr>
        <a:noFill/>
        <a:ln w="9528">
          <a:solidFill>
            <a:srgbClr val="868686"/>
          </a:solidFill>
          <a:prstDash val="solid"/>
          <a:round/>
        </a:ln>
      </c:spPr>
    </c:floor>
    <c:sideWall>
      <c:spPr>
        <a:noFill/>
        <a:ln>
          <a:noFill/>
        </a:ln>
      </c:spPr>
    </c:sideWall>
    <c:backWall>
      <c:spPr>
        <a:noFill/>
        <a:ln>
          <a:noFill/>
        </a:ln>
      </c:spPr>
    </c:backWall>
    <c:plotArea>
      <c:layout/>
      <c:pie3DChart>
        <c:varyColors val="1"/>
        <c:ser>
          <c:idx val="0"/>
          <c:order val="0"/>
          <c:tx>
            <c:v>Serie1</c:v>
          </c:tx>
          <c:dPt>
            <c:idx val="0"/>
            <c:spPr>
              <a:solidFill>
                <a:srgbClr val="4F81BD"/>
              </a:solidFill>
              <a:ln>
                <a:noFill/>
              </a:ln>
            </c:spPr>
          </c:dPt>
          <c:dPt>
            <c:idx val="1"/>
            <c:spPr>
              <a:solidFill>
                <a:srgbClr val="C0504D"/>
              </a:solidFill>
              <a:ln>
                <a:noFill/>
              </a:ln>
            </c:spPr>
          </c:dPt>
          <c:dPt>
            <c:idx val="2"/>
            <c:spPr>
              <a:solidFill>
                <a:srgbClr val="9BBB59"/>
              </a:solidFill>
              <a:ln>
                <a:noFill/>
              </a:ln>
            </c:spPr>
          </c:dPt>
          <c:dLbls>
            <c:dLbl>
              <c:idx val="0"/>
              <c:layout>
                <c:manualLayout>
                  <c:x val="-9.0652221769597623E-3"/>
                  <c:y val="-0.50812979323550456"/>
                </c:manualLayout>
              </c:layout>
              <c:showCatName val="1"/>
              <c:showPercent val="1"/>
            </c:dLbl>
            <c:dLbl>
              <c:idx val="1"/>
              <c:layout>
                <c:manualLayout>
                  <c:x val="-0.25626795068037705"/>
                  <c:y val="-8.3465976328428674E-3"/>
                </c:manualLayout>
              </c:layout>
              <c:showCatName val="1"/>
              <c:showPercent val="1"/>
            </c:dLbl>
            <c:dLbl>
              <c:idx val="2"/>
              <c:layout>
                <c:manualLayout>
                  <c:x val="0.25222261826875203"/>
                  <c:y val="-9.1332878746132207E-3"/>
                </c:manualLayout>
              </c:layout>
              <c:showCatName val="1"/>
              <c:showPercent val="1"/>
            </c:dLbl>
            <c:txPr>
              <a:bodyPr lIns="0" tIns="0" rIns="0" bIns="0"/>
              <a:lstStyle/>
              <a:p>
                <a:pPr marL="0" marR="0" indent="0" algn="ctr" defTabSz="91440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tabLst/>
                  <a:defRPr lang="it-IT" sz="1600" b="1" i="0" u="none" strike="noStrike" kern="1200" baseline="0">
                    <a:solidFill>
                      <a:srgbClr val="000000"/>
                    </a:solidFill>
                    <a:latin typeface="Calibri"/>
                    <a:ea typeface=""/>
                    <a:cs typeface=""/>
                  </a:defRPr>
                </a:pPr>
                <a:endParaRPr lang="it-IT"/>
              </a:p>
            </c:txPr>
            <c:showCatName val="1"/>
            <c:showPercent val="1"/>
            <c:showLeaderLines val="1"/>
          </c:dLbls>
          <c:cat>
            <c:strLit>
              <c:ptCount val="3"/>
              <c:pt idx="0">
                <c:v>POCO</c:v>
              </c:pt>
              <c:pt idx="1">
                <c:v>ABBASTANZA</c:v>
              </c:pt>
              <c:pt idx="2">
                <c:v>MOLTO</c:v>
              </c:pt>
            </c:strLit>
          </c:cat>
          <c:val>
            <c:numLit>
              <c:formatCode>General</c:formatCode>
              <c:ptCount val="3"/>
              <c:pt idx="0">
                <c:v>4</c:v>
              </c:pt>
              <c:pt idx="1">
                <c:v>0</c:v>
              </c:pt>
              <c:pt idx="2">
                <c:v>0</c:v>
              </c:pt>
            </c:numLit>
          </c:val>
        </c:ser>
      </c:pie3DChart>
      <c:spPr>
        <a:noFill/>
        <a:ln>
          <a:noFill/>
        </a:ln>
      </c:spPr>
    </c:plotArea>
    <c:plotVisOnly val="1"/>
  </c:chart>
  <c:spPr>
    <a:solidFill>
      <a:srgbClr val="FFFFFF"/>
    </a:solidFill>
    <a:ln>
      <a:noFill/>
    </a:ln>
  </c:spPr>
  <c:txPr>
    <a:bodyPr lIns="0" tIns="0" rIns="0" bIns="0"/>
    <a:lstStyle/>
    <a:p>
      <a:pPr marL="0" marR="0" indent="0" defTabSz="914400" fontAlgn="auto" hangingPunct="1">
        <a:lnSpc>
          <a:spcPct val="100000"/>
        </a:lnSpc>
        <a:spcBef>
          <a:spcPts val="0"/>
        </a:spcBef>
        <a:spcAft>
          <a:spcPts val="0"/>
        </a:spcAft>
        <a:tabLst/>
        <a:defRPr lang="it-IT" sz="1000" b="0" i="0" u="none" strike="noStrike" kern="1200" baseline="0">
          <a:solidFill>
            <a:srgbClr val="000000"/>
          </a:solidFill>
          <a:latin typeface="Calibri"/>
          <a:ea typeface=""/>
          <a:cs typeface=""/>
        </a:defRPr>
      </a:pPr>
      <a:endParaRPr lang="it-IT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autoTitleDeleted val="1"/>
    <c:view3D>
      <c:rotX val="27"/>
      <c:perspective val="30"/>
    </c:view3D>
    <c:floor>
      <c:spPr>
        <a:noFill/>
        <a:ln w="9528">
          <a:solidFill>
            <a:srgbClr val="868686"/>
          </a:solidFill>
          <a:prstDash val="solid"/>
          <a:round/>
        </a:ln>
      </c:spPr>
    </c:floor>
    <c:sideWall>
      <c:spPr>
        <a:noFill/>
        <a:ln>
          <a:noFill/>
        </a:ln>
      </c:spPr>
    </c:sideWall>
    <c:backWall>
      <c:spPr>
        <a:noFill/>
        <a:ln>
          <a:noFill/>
        </a:ln>
      </c:spPr>
    </c:backWall>
    <c:plotArea>
      <c:layout/>
      <c:pie3DChart>
        <c:varyColors val="1"/>
        <c:ser>
          <c:idx val="0"/>
          <c:order val="0"/>
          <c:tx>
            <c:v>Serie1</c:v>
          </c:tx>
          <c:explosion val="2"/>
          <c:dPt>
            <c:idx val="0"/>
            <c:spPr>
              <a:solidFill>
                <a:srgbClr val="4F81BD"/>
              </a:solidFill>
              <a:ln>
                <a:noFill/>
              </a:ln>
            </c:spPr>
          </c:dPt>
          <c:dPt>
            <c:idx val="1"/>
            <c:spPr>
              <a:solidFill>
                <a:srgbClr val="C0504D"/>
              </a:solidFill>
              <a:ln>
                <a:noFill/>
              </a:ln>
            </c:spPr>
          </c:dPt>
          <c:dPt>
            <c:idx val="2"/>
            <c:spPr>
              <a:solidFill>
                <a:srgbClr val="9BBB59"/>
              </a:solidFill>
              <a:ln>
                <a:noFill/>
              </a:ln>
            </c:spPr>
          </c:dPt>
          <c:dLbls>
            <c:txPr>
              <a:bodyPr lIns="0" tIns="0" rIns="0" bIns="0"/>
              <a:lstStyle/>
              <a:p>
                <a:pPr marL="0" marR="0" indent="0" algn="ctr" defTabSz="91440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tabLst/>
                  <a:defRPr lang="it-IT" sz="1600" b="1" i="0" u="none" strike="noStrike" kern="1200" baseline="0">
                    <a:solidFill>
                      <a:srgbClr val="000000"/>
                    </a:solidFill>
                    <a:latin typeface="Calibri"/>
                    <a:ea typeface=""/>
                    <a:cs typeface=""/>
                  </a:defRPr>
                </a:pPr>
                <a:endParaRPr lang="it-IT"/>
              </a:p>
            </c:txPr>
            <c:showCatName val="1"/>
            <c:showPercent val="1"/>
            <c:showLeaderLines val="1"/>
          </c:dLbls>
          <c:cat>
            <c:strLit>
              <c:ptCount val="3"/>
              <c:pt idx="0">
                <c:v>POCO</c:v>
              </c:pt>
              <c:pt idx="1">
                <c:v>ABBASTANZA</c:v>
              </c:pt>
              <c:pt idx="2">
                <c:v>MOLTO</c:v>
              </c:pt>
            </c:strLit>
          </c:cat>
          <c:val>
            <c:numLit>
              <c:formatCode>General</c:formatCode>
              <c:ptCount val="3"/>
              <c:pt idx="0">
                <c:v>1</c:v>
              </c:pt>
              <c:pt idx="1">
                <c:v>0</c:v>
              </c:pt>
              <c:pt idx="2">
                <c:v>1</c:v>
              </c:pt>
            </c:numLit>
          </c:val>
        </c:ser>
      </c:pie3DChart>
      <c:spPr>
        <a:noFill/>
        <a:ln>
          <a:noFill/>
        </a:ln>
      </c:spPr>
    </c:plotArea>
    <c:plotVisOnly val="1"/>
  </c:chart>
  <c:spPr>
    <a:solidFill>
      <a:srgbClr val="FFFFFF"/>
    </a:solidFill>
    <a:ln>
      <a:noFill/>
    </a:ln>
  </c:spPr>
  <c:txPr>
    <a:bodyPr lIns="0" tIns="0" rIns="0" bIns="0"/>
    <a:lstStyle/>
    <a:p>
      <a:pPr marL="0" marR="0" indent="0" defTabSz="914400" fontAlgn="auto" hangingPunct="1">
        <a:lnSpc>
          <a:spcPct val="100000"/>
        </a:lnSpc>
        <a:spcBef>
          <a:spcPts val="0"/>
        </a:spcBef>
        <a:spcAft>
          <a:spcPts val="0"/>
        </a:spcAft>
        <a:tabLst/>
        <a:defRPr lang="it-IT" sz="1000" b="0" i="0" u="none" strike="noStrike" kern="1200" baseline="0">
          <a:solidFill>
            <a:srgbClr val="000000"/>
          </a:solidFill>
          <a:latin typeface="Calibri"/>
          <a:ea typeface=""/>
          <a:cs typeface=""/>
        </a:defRPr>
      </a:pPr>
      <a:endParaRPr lang="it-IT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autoTitleDeleted val="1"/>
    <c:view3D>
      <c:rotX val="27"/>
      <c:perspective val="30"/>
    </c:view3D>
    <c:floor>
      <c:spPr>
        <a:noFill/>
        <a:ln w="9528">
          <a:solidFill>
            <a:srgbClr val="868686"/>
          </a:solidFill>
          <a:prstDash val="solid"/>
          <a:round/>
        </a:ln>
      </c:spPr>
    </c:floor>
    <c:sideWall>
      <c:spPr>
        <a:noFill/>
        <a:ln>
          <a:noFill/>
        </a:ln>
      </c:spPr>
    </c:sideWall>
    <c:backWall>
      <c:spPr>
        <a:noFill/>
        <a:ln>
          <a:noFill/>
        </a:ln>
      </c:spPr>
    </c:backWall>
    <c:plotArea>
      <c:layout/>
      <c:pie3DChart>
        <c:varyColors val="1"/>
        <c:ser>
          <c:idx val="0"/>
          <c:order val="0"/>
          <c:tx>
            <c:v>Serie1</c:v>
          </c:tx>
          <c:dPt>
            <c:idx val="0"/>
            <c:spPr>
              <a:solidFill>
                <a:srgbClr val="4F81BD"/>
              </a:solidFill>
              <a:ln>
                <a:noFill/>
              </a:ln>
            </c:spPr>
          </c:dPt>
          <c:dPt>
            <c:idx val="1"/>
            <c:spPr>
              <a:solidFill>
                <a:srgbClr val="C0504D"/>
              </a:solidFill>
              <a:ln>
                <a:noFill/>
              </a:ln>
            </c:spPr>
          </c:dPt>
          <c:dPt>
            <c:idx val="2"/>
            <c:spPr>
              <a:solidFill>
                <a:srgbClr val="9BBB59"/>
              </a:solidFill>
              <a:ln>
                <a:noFill/>
              </a:ln>
            </c:spPr>
          </c:dPt>
          <c:dLbls>
            <c:txPr>
              <a:bodyPr lIns="0" tIns="0" rIns="0" bIns="0"/>
              <a:lstStyle/>
              <a:p>
                <a:pPr marL="0" marR="0" indent="0" algn="ctr" defTabSz="91440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tabLst/>
                  <a:defRPr lang="it-IT" sz="1600" b="1" i="0" u="none" strike="noStrike" kern="1200" baseline="0">
                    <a:solidFill>
                      <a:srgbClr val="000000"/>
                    </a:solidFill>
                    <a:latin typeface="Calibri"/>
                    <a:ea typeface=""/>
                    <a:cs typeface=""/>
                  </a:defRPr>
                </a:pPr>
                <a:endParaRPr lang="it-IT"/>
              </a:p>
            </c:txPr>
            <c:showCatName val="1"/>
            <c:showPercent val="1"/>
            <c:showLeaderLines val="1"/>
          </c:dLbls>
          <c:cat>
            <c:strLit>
              <c:ptCount val="3"/>
              <c:pt idx="0">
                <c:v>POCO</c:v>
              </c:pt>
              <c:pt idx="1">
                <c:v>ABBASTANZA</c:v>
              </c:pt>
              <c:pt idx="2">
                <c:v>MOLTO</c:v>
              </c:pt>
            </c:strLit>
          </c:cat>
          <c:val>
            <c:numLit>
              <c:formatCode>General</c:formatCode>
              <c:ptCount val="3"/>
              <c:pt idx="0">
                <c:v>2</c:v>
              </c:pt>
              <c:pt idx="1">
                <c:v>1</c:v>
              </c:pt>
              <c:pt idx="2">
                <c:v>1</c:v>
              </c:pt>
            </c:numLit>
          </c:val>
        </c:ser>
      </c:pie3DChart>
      <c:spPr>
        <a:noFill/>
        <a:ln>
          <a:noFill/>
        </a:ln>
      </c:spPr>
    </c:plotArea>
    <c:plotVisOnly val="1"/>
  </c:chart>
  <c:spPr>
    <a:solidFill>
      <a:srgbClr val="FFFFFF"/>
    </a:solidFill>
    <a:ln>
      <a:noFill/>
    </a:ln>
  </c:spPr>
  <c:txPr>
    <a:bodyPr lIns="0" tIns="0" rIns="0" bIns="0"/>
    <a:lstStyle/>
    <a:p>
      <a:pPr marL="0" marR="0" indent="0" defTabSz="914400" fontAlgn="auto" hangingPunct="1">
        <a:lnSpc>
          <a:spcPct val="100000"/>
        </a:lnSpc>
        <a:spcBef>
          <a:spcPts val="0"/>
        </a:spcBef>
        <a:spcAft>
          <a:spcPts val="0"/>
        </a:spcAft>
        <a:tabLst/>
        <a:defRPr lang="it-IT" sz="1000" b="0" i="0" u="none" strike="noStrike" kern="1200" baseline="0">
          <a:solidFill>
            <a:srgbClr val="000000"/>
          </a:solidFill>
          <a:latin typeface="Calibri"/>
          <a:ea typeface=""/>
          <a:cs typeface=""/>
        </a:defRPr>
      </a:pPr>
      <a:endParaRPr lang="it-IT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autoTitleDeleted val="1"/>
    <c:view3D>
      <c:rotX val="27"/>
      <c:perspective val="30"/>
    </c:view3D>
    <c:floor>
      <c:spPr>
        <a:noFill/>
        <a:ln w="9528">
          <a:solidFill>
            <a:srgbClr val="868686"/>
          </a:solidFill>
          <a:prstDash val="solid"/>
          <a:round/>
        </a:ln>
      </c:spPr>
    </c:floor>
    <c:sideWall>
      <c:spPr>
        <a:noFill/>
        <a:ln>
          <a:noFill/>
        </a:ln>
      </c:spPr>
    </c:sideWall>
    <c:backWall>
      <c:spPr>
        <a:noFill/>
        <a:ln>
          <a:noFill/>
        </a:ln>
      </c:spPr>
    </c:backWall>
    <c:plotArea>
      <c:layout/>
      <c:pie3DChart>
        <c:varyColors val="1"/>
        <c:ser>
          <c:idx val="0"/>
          <c:order val="0"/>
          <c:tx>
            <c:v>Serie1</c:v>
          </c:tx>
          <c:explosion val="6"/>
          <c:dPt>
            <c:idx val="0"/>
            <c:spPr>
              <a:solidFill>
                <a:srgbClr val="4F81BD"/>
              </a:solidFill>
              <a:ln>
                <a:noFill/>
              </a:ln>
            </c:spPr>
          </c:dPt>
          <c:dPt>
            <c:idx val="1"/>
            <c:spPr>
              <a:solidFill>
                <a:srgbClr val="C0504D"/>
              </a:solidFill>
              <a:ln>
                <a:noFill/>
              </a:ln>
            </c:spPr>
          </c:dPt>
          <c:dPt>
            <c:idx val="2"/>
            <c:spPr>
              <a:solidFill>
                <a:srgbClr val="9BBB59"/>
              </a:solidFill>
              <a:ln>
                <a:noFill/>
              </a:ln>
            </c:spPr>
          </c:dPt>
          <c:dLbls>
            <c:dLbl>
              <c:idx val="0"/>
              <c:layout>
                <c:manualLayout>
                  <c:x val="-0.31204973988866391"/>
                  <c:y val="-0.23211475221363484"/>
                </c:manualLayout>
              </c:layout>
              <c:showCatName val="1"/>
              <c:showPercent val="1"/>
            </c:dLbl>
            <c:dLbl>
              <c:idx val="1"/>
              <c:layout>
                <c:manualLayout>
                  <c:x val="-7.196341722548627E-3"/>
                  <c:y val="-5.5039574855248997E-2"/>
                </c:manualLayout>
              </c:layout>
              <c:showCatName val="1"/>
              <c:showPercent val="1"/>
            </c:dLbl>
            <c:txPr>
              <a:bodyPr lIns="0" tIns="0" rIns="0" bIns="0"/>
              <a:lstStyle/>
              <a:p>
                <a:pPr marL="0" marR="0" indent="0" algn="ctr" defTabSz="91440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tabLst/>
                  <a:defRPr lang="it-IT" sz="1600" b="1" i="0" u="none" strike="noStrike" kern="1200" baseline="0">
                    <a:solidFill>
                      <a:srgbClr val="000000"/>
                    </a:solidFill>
                    <a:latin typeface="Calibri"/>
                    <a:ea typeface=""/>
                    <a:cs typeface=""/>
                  </a:defRPr>
                </a:pPr>
                <a:endParaRPr lang="it-IT"/>
              </a:p>
            </c:txPr>
            <c:showCatName val="1"/>
            <c:showPercent val="1"/>
            <c:showLeaderLines val="1"/>
          </c:dLbls>
          <c:cat>
            <c:strLit>
              <c:ptCount val="3"/>
              <c:pt idx="0">
                <c:v>POCO</c:v>
              </c:pt>
              <c:pt idx="1">
                <c:v>ABBASTANZA</c:v>
              </c:pt>
              <c:pt idx="2">
                <c:v>MOLTO</c:v>
              </c:pt>
            </c:strLit>
          </c:cat>
          <c:val>
            <c:numLit>
              <c:formatCode>General</c:formatCode>
              <c:ptCount val="3"/>
              <c:pt idx="0">
                <c:v>2</c:v>
              </c:pt>
              <c:pt idx="1">
                <c:v>1</c:v>
              </c:pt>
              <c:pt idx="2">
                <c:v>0</c:v>
              </c:pt>
            </c:numLit>
          </c:val>
        </c:ser>
      </c:pie3DChart>
      <c:spPr>
        <a:noFill/>
        <a:ln>
          <a:noFill/>
        </a:ln>
      </c:spPr>
    </c:plotArea>
    <c:plotVisOnly val="1"/>
  </c:chart>
  <c:spPr>
    <a:solidFill>
      <a:srgbClr val="FFFFFF"/>
    </a:solidFill>
    <a:ln>
      <a:noFill/>
    </a:ln>
  </c:spPr>
  <c:txPr>
    <a:bodyPr lIns="0" tIns="0" rIns="0" bIns="0"/>
    <a:lstStyle/>
    <a:p>
      <a:pPr marL="0" marR="0" indent="0" defTabSz="914400" fontAlgn="auto" hangingPunct="1">
        <a:lnSpc>
          <a:spcPct val="100000"/>
        </a:lnSpc>
        <a:spcBef>
          <a:spcPts val="0"/>
        </a:spcBef>
        <a:spcAft>
          <a:spcPts val="0"/>
        </a:spcAft>
        <a:tabLst/>
        <a:defRPr lang="it-IT" sz="1000" b="0" i="0" u="none" strike="noStrike" kern="1200" baseline="0">
          <a:solidFill>
            <a:srgbClr val="000000"/>
          </a:solidFill>
          <a:latin typeface="Calibri"/>
          <a:ea typeface=""/>
          <a:cs typeface=""/>
        </a:defRPr>
      </a:pPr>
      <a:endParaRPr lang="it-IT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autoTitleDeleted val="1"/>
    <c:view3D>
      <c:rotX val="27"/>
      <c:perspective val="30"/>
    </c:view3D>
    <c:floor>
      <c:spPr>
        <a:noFill/>
        <a:ln w="9528">
          <a:solidFill>
            <a:srgbClr val="868686"/>
          </a:solidFill>
          <a:prstDash val="solid"/>
          <a:round/>
        </a:ln>
      </c:spPr>
    </c:floor>
    <c:sideWall>
      <c:spPr>
        <a:noFill/>
        <a:ln>
          <a:noFill/>
        </a:ln>
      </c:spPr>
    </c:sideWall>
    <c:backWall>
      <c:spPr>
        <a:noFill/>
        <a:ln>
          <a:noFill/>
        </a:ln>
      </c:spPr>
    </c:backWall>
    <c:plotArea>
      <c:layout/>
      <c:pie3DChart>
        <c:varyColors val="1"/>
        <c:ser>
          <c:idx val="0"/>
          <c:order val="0"/>
          <c:tx>
            <c:v>Serie1</c:v>
          </c:tx>
          <c:dPt>
            <c:idx val="0"/>
            <c:spPr>
              <a:solidFill>
                <a:srgbClr val="4F81BD"/>
              </a:solidFill>
              <a:ln>
                <a:noFill/>
              </a:ln>
            </c:spPr>
          </c:dPt>
          <c:dPt>
            <c:idx val="1"/>
            <c:spPr>
              <a:solidFill>
                <a:srgbClr val="C0504D"/>
              </a:solidFill>
              <a:ln>
                <a:noFill/>
              </a:ln>
            </c:spPr>
          </c:dPt>
          <c:dPt>
            <c:idx val="2"/>
            <c:spPr>
              <a:solidFill>
                <a:srgbClr val="9BBB59"/>
              </a:solidFill>
              <a:ln>
                <a:noFill/>
              </a:ln>
            </c:spPr>
          </c:dPt>
          <c:dLbls>
            <c:dLbl>
              <c:idx val="0"/>
              <c:layout>
                <c:manualLayout>
                  <c:x val="-0.30051976062488783"/>
                  <c:y val="-0.21881113884004941"/>
                </c:manualLayout>
              </c:layout>
              <c:showCatName val="1"/>
              <c:showPercent val="1"/>
            </c:dLbl>
            <c:dLbl>
              <c:idx val="1"/>
              <c:layout>
                <c:manualLayout>
                  <c:x val="-2.2792072248382658E-2"/>
                  <c:y val="-3.4932515604961079E-2"/>
                </c:manualLayout>
              </c:layout>
              <c:showCatName val="1"/>
              <c:showPercent val="1"/>
            </c:dLbl>
            <c:txPr>
              <a:bodyPr lIns="0" tIns="0" rIns="0" bIns="0"/>
              <a:lstStyle/>
              <a:p>
                <a:pPr marL="0" marR="0" indent="0" algn="ctr" defTabSz="91440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tabLst/>
                  <a:defRPr lang="it-IT" sz="1600" b="1" i="0" u="none" strike="noStrike" kern="1200" baseline="0">
                    <a:solidFill>
                      <a:srgbClr val="000000"/>
                    </a:solidFill>
                    <a:latin typeface="Calibri"/>
                    <a:ea typeface=""/>
                    <a:cs typeface=""/>
                  </a:defRPr>
                </a:pPr>
                <a:endParaRPr lang="it-IT"/>
              </a:p>
            </c:txPr>
            <c:showCatName val="1"/>
            <c:showPercent val="1"/>
            <c:showLeaderLines val="1"/>
          </c:dLbls>
          <c:cat>
            <c:strLit>
              <c:ptCount val="3"/>
              <c:pt idx="0">
                <c:v>POCO</c:v>
              </c:pt>
              <c:pt idx="1">
                <c:v>ABBASTANZA</c:v>
              </c:pt>
              <c:pt idx="2">
                <c:v>MOLTO</c:v>
              </c:pt>
            </c:strLit>
          </c:cat>
          <c:val>
            <c:numLit>
              <c:formatCode>General</c:formatCode>
              <c:ptCount val="3"/>
              <c:pt idx="0">
                <c:v>2</c:v>
              </c:pt>
              <c:pt idx="1">
                <c:v>1</c:v>
              </c:pt>
              <c:pt idx="2">
                <c:v>0</c:v>
              </c:pt>
            </c:numLit>
          </c:val>
        </c:ser>
      </c:pie3DChart>
      <c:spPr>
        <a:noFill/>
        <a:ln>
          <a:noFill/>
        </a:ln>
      </c:spPr>
    </c:plotArea>
    <c:plotVisOnly val="1"/>
  </c:chart>
  <c:spPr>
    <a:solidFill>
      <a:srgbClr val="FFFFFF"/>
    </a:solidFill>
    <a:ln>
      <a:noFill/>
    </a:ln>
  </c:spPr>
  <c:txPr>
    <a:bodyPr lIns="0" tIns="0" rIns="0" bIns="0"/>
    <a:lstStyle/>
    <a:p>
      <a:pPr marL="0" marR="0" indent="0" defTabSz="914400" fontAlgn="auto" hangingPunct="1">
        <a:lnSpc>
          <a:spcPct val="100000"/>
        </a:lnSpc>
        <a:spcBef>
          <a:spcPts val="0"/>
        </a:spcBef>
        <a:spcAft>
          <a:spcPts val="0"/>
        </a:spcAft>
        <a:tabLst/>
        <a:defRPr lang="it-IT" sz="1000" b="0" i="0" u="none" strike="noStrike" kern="1200" baseline="0">
          <a:solidFill>
            <a:srgbClr val="000000"/>
          </a:solidFill>
          <a:latin typeface="Calibri"/>
          <a:ea typeface=""/>
          <a:cs typeface=""/>
        </a:defRPr>
      </a:pPr>
      <a:endParaRPr lang="it-IT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autoTitleDeleted val="1"/>
    <c:view3D>
      <c:rotX val="27"/>
      <c:perspective val="30"/>
    </c:view3D>
    <c:floor>
      <c:spPr>
        <a:noFill/>
        <a:ln w="9528">
          <a:solidFill>
            <a:srgbClr val="868686"/>
          </a:solidFill>
          <a:prstDash val="solid"/>
          <a:round/>
        </a:ln>
      </c:spPr>
    </c:floor>
    <c:sideWall>
      <c:spPr>
        <a:noFill/>
        <a:ln>
          <a:noFill/>
        </a:ln>
      </c:spPr>
    </c:sideWall>
    <c:backWall>
      <c:spPr>
        <a:noFill/>
        <a:ln>
          <a:noFill/>
        </a:ln>
      </c:spPr>
    </c:backWall>
    <c:plotArea>
      <c:layout/>
      <c:pie3DChart>
        <c:varyColors val="1"/>
        <c:ser>
          <c:idx val="0"/>
          <c:order val="0"/>
          <c:tx>
            <c:v>Serie1</c:v>
          </c:tx>
          <c:dPt>
            <c:idx val="0"/>
            <c:spPr>
              <a:solidFill>
                <a:srgbClr val="4F81BD"/>
              </a:solidFill>
              <a:ln>
                <a:noFill/>
              </a:ln>
            </c:spPr>
          </c:dPt>
          <c:dPt>
            <c:idx val="1"/>
            <c:spPr>
              <a:solidFill>
                <a:srgbClr val="C0504D"/>
              </a:solidFill>
              <a:ln>
                <a:noFill/>
              </a:ln>
            </c:spPr>
          </c:dPt>
          <c:dPt>
            <c:idx val="2"/>
            <c:spPr>
              <a:solidFill>
                <a:srgbClr val="9BBB59"/>
              </a:solidFill>
              <a:ln>
                <a:noFill/>
              </a:ln>
            </c:spPr>
          </c:dPt>
          <c:dLbls>
            <c:dLbl>
              <c:idx val="0"/>
              <c:layout>
                <c:manualLayout>
                  <c:x val="-0.28728838330132633"/>
                  <c:y val="-0.22072982723002765"/>
                </c:manualLayout>
              </c:layout>
              <c:showCatName val="1"/>
              <c:showPercent val="1"/>
            </c:dLbl>
            <c:dLbl>
              <c:idx val="1"/>
              <c:layout>
                <c:manualLayout>
                  <c:x val="-2.9725731532475229E-2"/>
                  <c:y val="-1.1504722653319218E-2"/>
                </c:manualLayout>
              </c:layout>
              <c:showCatName val="1"/>
              <c:showPercent val="1"/>
            </c:dLbl>
            <c:txPr>
              <a:bodyPr lIns="0" tIns="0" rIns="0" bIns="0"/>
              <a:lstStyle/>
              <a:p>
                <a:pPr marL="0" marR="0" indent="0" algn="ctr" defTabSz="91440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tabLst/>
                  <a:defRPr lang="it-IT" sz="1600" b="1" i="0" u="none" strike="noStrike" kern="1200" baseline="0">
                    <a:solidFill>
                      <a:srgbClr val="000000"/>
                    </a:solidFill>
                    <a:latin typeface="Calibri"/>
                    <a:ea typeface=""/>
                    <a:cs typeface=""/>
                  </a:defRPr>
                </a:pPr>
                <a:endParaRPr lang="it-IT"/>
              </a:p>
            </c:txPr>
            <c:showCatName val="1"/>
            <c:showPercent val="1"/>
            <c:showLeaderLines val="1"/>
          </c:dLbls>
          <c:cat>
            <c:strLit>
              <c:ptCount val="3"/>
              <c:pt idx="0">
                <c:v>POCO</c:v>
              </c:pt>
              <c:pt idx="1">
                <c:v>ABBASTANZA</c:v>
              </c:pt>
              <c:pt idx="2">
                <c:v>MOLTO</c:v>
              </c:pt>
            </c:strLit>
          </c:cat>
          <c:val>
            <c:numLit>
              <c:formatCode>General</c:formatCode>
              <c:ptCount val="3"/>
              <c:pt idx="0">
                <c:v>2</c:v>
              </c:pt>
              <c:pt idx="1">
                <c:v>1</c:v>
              </c:pt>
              <c:pt idx="2">
                <c:v>0</c:v>
              </c:pt>
            </c:numLit>
          </c:val>
        </c:ser>
      </c:pie3DChart>
      <c:spPr>
        <a:noFill/>
        <a:ln>
          <a:noFill/>
        </a:ln>
      </c:spPr>
    </c:plotArea>
    <c:plotVisOnly val="1"/>
  </c:chart>
  <c:spPr>
    <a:solidFill>
      <a:srgbClr val="FFFFFF"/>
    </a:solidFill>
    <a:ln>
      <a:noFill/>
    </a:ln>
  </c:spPr>
  <c:txPr>
    <a:bodyPr lIns="0" tIns="0" rIns="0" bIns="0"/>
    <a:lstStyle/>
    <a:p>
      <a:pPr marL="0" marR="0" indent="0" defTabSz="914400" fontAlgn="auto" hangingPunct="1">
        <a:lnSpc>
          <a:spcPct val="100000"/>
        </a:lnSpc>
        <a:spcBef>
          <a:spcPts val="0"/>
        </a:spcBef>
        <a:spcAft>
          <a:spcPts val="0"/>
        </a:spcAft>
        <a:tabLst/>
        <a:defRPr lang="it-IT" sz="1000" b="0" i="0" u="none" strike="noStrike" kern="1200" baseline="0">
          <a:solidFill>
            <a:srgbClr val="000000"/>
          </a:solidFill>
          <a:latin typeface="Calibri"/>
          <a:ea typeface=""/>
          <a:cs typeface=""/>
        </a:defRPr>
      </a:pPr>
      <a:endParaRPr lang="it-IT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autoTitleDeleted val="1"/>
    <c:view3D>
      <c:rotX val="27"/>
      <c:perspective val="30"/>
    </c:view3D>
    <c:floor>
      <c:spPr>
        <a:noFill/>
        <a:ln w="9528">
          <a:solidFill>
            <a:srgbClr val="868686"/>
          </a:solidFill>
          <a:prstDash val="solid"/>
          <a:round/>
        </a:ln>
      </c:spPr>
    </c:floor>
    <c:sideWall>
      <c:spPr>
        <a:noFill/>
        <a:ln>
          <a:noFill/>
        </a:ln>
      </c:spPr>
    </c:sideWall>
    <c:backWall>
      <c:spPr>
        <a:noFill/>
        <a:ln>
          <a:noFill/>
        </a:ln>
      </c:spPr>
    </c:backWall>
    <c:plotArea>
      <c:layout/>
      <c:pie3DChart>
        <c:varyColors val="1"/>
        <c:ser>
          <c:idx val="0"/>
          <c:order val="0"/>
          <c:tx>
            <c:v>Serie1</c:v>
          </c:tx>
          <c:dPt>
            <c:idx val="0"/>
            <c:spPr>
              <a:solidFill>
                <a:srgbClr val="4F81BD"/>
              </a:solidFill>
              <a:ln>
                <a:noFill/>
              </a:ln>
            </c:spPr>
          </c:dPt>
          <c:dPt>
            <c:idx val="1"/>
            <c:spPr>
              <a:solidFill>
                <a:srgbClr val="C0504D"/>
              </a:solidFill>
              <a:ln>
                <a:noFill/>
              </a:ln>
            </c:spPr>
          </c:dPt>
          <c:dPt>
            <c:idx val="2"/>
            <c:spPr>
              <a:solidFill>
                <a:srgbClr val="9BBB59"/>
              </a:solidFill>
              <a:ln>
                <a:noFill/>
              </a:ln>
            </c:spPr>
          </c:dPt>
          <c:dLbls>
            <c:dLbl>
              <c:idx val="0"/>
              <c:layout>
                <c:manualLayout>
                  <c:x val="-0.30065454404243153"/>
                  <c:y val="-0.26540886119890372"/>
                </c:manualLayout>
              </c:layout>
              <c:showCatName val="1"/>
              <c:showPercent val="1"/>
            </c:dLbl>
            <c:dLbl>
              <c:idx val="1"/>
              <c:layout>
                <c:manualLayout>
                  <c:x val="-1.7540296448542755E-2"/>
                  <c:y val="0.12875515150781253"/>
                </c:manualLayout>
              </c:layout>
              <c:showCatName val="1"/>
              <c:showPercent val="1"/>
            </c:dLbl>
            <c:txPr>
              <a:bodyPr lIns="0" tIns="0" rIns="0" bIns="0"/>
              <a:lstStyle/>
              <a:p>
                <a:pPr marL="0" marR="0" indent="0" algn="ctr" defTabSz="91440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tabLst/>
                  <a:defRPr lang="it-IT" sz="1600" b="1" i="0" u="none" strike="noStrike" kern="1200" baseline="0">
                    <a:solidFill>
                      <a:srgbClr val="000000"/>
                    </a:solidFill>
                    <a:latin typeface="Calibri"/>
                    <a:ea typeface=""/>
                    <a:cs typeface=""/>
                  </a:defRPr>
                </a:pPr>
                <a:endParaRPr lang="it-IT"/>
              </a:p>
            </c:txPr>
            <c:showCatName val="1"/>
            <c:showPercent val="1"/>
            <c:showLeaderLines val="1"/>
          </c:dLbls>
          <c:cat>
            <c:strLit>
              <c:ptCount val="3"/>
              <c:pt idx="0">
                <c:v>POCO</c:v>
              </c:pt>
              <c:pt idx="1">
                <c:v>ABBASTANZA</c:v>
              </c:pt>
              <c:pt idx="2">
                <c:v>MOLTO</c:v>
              </c:pt>
            </c:strLit>
          </c:cat>
          <c:val>
            <c:numLit>
              <c:formatCode>General</c:formatCode>
              <c:ptCount val="3"/>
              <c:pt idx="0">
                <c:v>2</c:v>
              </c:pt>
              <c:pt idx="1">
                <c:v>1</c:v>
              </c:pt>
              <c:pt idx="2">
                <c:v>0</c:v>
              </c:pt>
            </c:numLit>
          </c:val>
        </c:ser>
      </c:pie3DChart>
      <c:spPr>
        <a:noFill/>
        <a:ln>
          <a:noFill/>
        </a:ln>
      </c:spPr>
    </c:plotArea>
    <c:plotVisOnly val="1"/>
  </c:chart>
  <c:spPr>
    <a:solidFill>
      <a:srgbClr val="FFFFFF"/>
    </a:solidFill>
    <a:ln>
      <a:noFill/>
    </a:ln>
  </c:spPr>
  <c:txPr>
    <a:bodyPr lIns="0" tIns="0" rIns="0" bIns="0"/>
    <a:lstStyle/>
    <a:p>
      <a:pPr marL="0" marR="0" indent="0" defTabSz="914400" fontAlgn="auto" hangingPunct="1">
        <a:lnSpc>
          <a:spcPct val="100000"/>
        </a:lnSpc>
        <a:spcBef>
          <a:spcPts val="0"/>
        </a:spcBef>
        <a:spcAft>
          <a:spcPts val="0"/>
        </a:spcAft>
        <a:tabLst/>
        <a:defRPr lang="it-IT" sz="1000" b="0" i="0" u="none" strike="noStrike" kern="1200" baseline="0">
          <a:solidFill>
            <a:srgbClr val="000000"/>
          </a:solidFill>
          <a:latin typeface="Calibri"/>
          <a:ea typeface=""/>
          <a:cs typeface=""/>
        </a:defRPr>
      </a:pPr>
      <a:endParaRPr lang="it-IT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autoTitleDeleted val="1"/>
    <c:view3D>
      <c:rotX val="27"/>
      <c:perspective val="30"/>
    </c:view3D>
    <c:floor>
      <c:spPr>
        <a:noFill/>
        <a:ln w="9528">
          <a:solidFill>
            <a:srgbClr val="868686"/>
          </a:solidFill>
          <a:prstDash val="solid"/>
          <a:round/>
        </a:ln>
      </c:spPr>
    </c:floor>
    <c:sideWall>
      <c:spPr>
        <a:noFill/>
        <a:ln>
          <a:noFill/>
        </a:ln>
      </c:spPr>
    </c:sideWall>
    <c:backWall>
      <c:spPr>
        <a:noFill/>
        <a:ln>
          <a:noFill/>
        </a:ln>
      </c:spPr>
    </c:backWall>
    <c:plotArea>
      <c:layout/>
      <c:pie3DChart>
        <c:varyColors val="1"/>
        <c:ser>
          <c:idx val="0"/>
          <c:order val="0"/>
          <c:tx>
            <c:v>Serie1</c:v>
          </c:tx>
          <c:dPt>
            <c:idx val="0"/>
            <c:spPr>
              <a:solidFill>
                <a:srgbClr val="4F81BD"/>
              </a:solidFill>
              <a:ln>
                <a:noFill/>
              </a:ln>
            </c:spPr>
          </c:dPt>
          <c:dPt>
            <c:idx val="1"/>
            <c:spPr>
              <a:solidFill>
                <a:srgbClr val="C0504D"/>
              </a:solidFill>
              <a:ln>
                <a:noFill/>
              </a:ln>
            </c:spPr>
          </c:dPt>
          <c:dPt>
            <c:idx val="2"/>
            <c:spPr>
              <a:solidFill>
                <a:srgbClr val="9BBB59"/>
              </a:solidFill>
              <a:ln>
                <a:noFill/>
              </a:ln>
            </c:spPr>
          </c:dPt>
          <c:dLbls>
            <c:txPr>
              <a:bodyPr lIns="0" tIns="0" rIns="0" bIns="0"/>
              <a:lstStyle/>
              <a:p>
                <a:pPr marL="0" marR="0" indent="0" algn="ctr" defTabSz="91440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tabLst/>
                  <a:defRPr lang="it-IT" sz="1600" b="1" i="0" u="none" strike="noStrike" kern="1200" baseline="0">
                    <a:solidFill>
                      <a:srgbClr val="000000"/>
                    </a:solidFill>
                    <a:latin typeface="Calibri"/>
                    <a:ea typeface=""/>
                    <a:cs typeface=""/>
                  </a:defRPr>
                </a:pPr>
                <a:endParaRPr lang="it-IT"/>
              </a:p>
            </c:txPr>
            <c:showCatName val="1"/>
            <c:showPercent val="1"/>
            <c:showLeaderLines val="1"/>
          </c:dLbls>
          <c:cat>
            <c:strLit>
              <c:ptCount val="3"/>
              <c:pt idx="0">
                <c:v>POCO</c:v>
              </c:pt>
              <c:pt idx="1">
                <c:v>ABBASTANZA</c:v>
              </c:pt>
              <c:pt idx="2">
                <c:v>MOLTO</c:v>
              </c:pt>
            </c:strLit>
          </c:cat>
          <c:val>
            <c:numLit>
              <c:formatCode>General</c:formatCode>
              <c:ptCount val="3"/>
              <c:pt idx="0">
                <c:v>2</c:v>
              </c:pt>
              <c:pt idx="1">
                <c:v>2</c:v>
              </c:pt>
              <c:pt idx="2">
                <c:v>0</c:v>
              </c:pt>
            </c:numLit>
          </c:val>
        </c:ser>
      </c:pie3DChart>
      <c:spPr>
        <a:noFill/>
        <a:ln>
          <a:noFill/>
        </a:ln>
      </c:spPr>
    </c:plotArea>
    <c:plotVisOnly val="1"/>
  </c:chart>
  <c:spPr>
    <a:solidFill>
      <a:srgbClr val="FFFFFF"/>
    </a:solidFill>
    <a:ln>
      <a:noFill/>
    </a:ln>
  </c:spPr>
  <c:txPr>
    <a:bodyPr lIns="0" tIns="0" rIns="0" bIns="0"/>
    <a:lstStyle/>
    <a:p>
      <a:pPr marL="0" marR="0" indent="0" defTabSz="914400" fontAlgn="auto" hangingPunct="1">
        <a:lnSpc>
          <a:spcPct val="100000"/>
        </a:lnSpc>
        <a:spcBef>
          <a:spcPts val="0"/>
        </a:spcBef>
        <a:spcAft>
          <a:spcPts val="0"/>
        </a:spcAft>
        <a:tabLst/>
        <a:defRPr lang="it-IT" sz="1000" b="0" i="0" u="none" strike="noStrike" kern="1200" baseline="0">
          <a:solidFill>
            <a:srgbClr val="000000"/>
          </a:solidFill>
          <a:latin typeface="Calibri"/>
          <a:ea typeface=""/>
          <a:cs typeface=""/>
        </a:defRPr>
      </a:pPr>
      <a:endParaRPr lang="it-IT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angolo rettango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grpSp>
        <p:nvGrpSpPr>
          <p:cNvPr id="2" name="Grup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igura a mano libera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igura a mano libera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igura a mano libera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nettore 1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D1AE630-C537-43B7-B040-5AC487B350D7}" type="datetimeFigureOut">
              <a:rPr lang="it-IT" smtClean="0"/>
              <a:pPr/>
              <a:t>26/06/2014</a:t>
            </a:fld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C26D8AC-D29B-4A53-9CFC-C345468673F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1AE630-C537-43B7-B040-5AC487B350D7}" type="datetimeFigureOut">
              <a:rPr lang="it-IT" smtClean="0"/>
              <a:pPr/>
              <a:t>26/06/2014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26D8AC-D29B-4A53-9CFC-C345468673F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1AE630-C537-43B7-B040-5AC487B350D7}" type="datetimeFigureOut">
              <a:rPr lang="it-IT" smtClean="0"/>
              <a:pPr/>
              <a:t>26/06/2014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26D8AC-D29B-4A53-9CFC-C345468673F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1AE630-C537-43B7-B040-5AC487B350D7}" type="datetimeFigureOut">
              <a:rPr lang="it-IT" smtClean="0"/>
              <a:pPr/>
              <a:t>26/06/2014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26D8AC-D29B-4A53-9CFC-C345468673FD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7" name="Tito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1AE630-C537-43B7-B040-5AC487B350D7}" type="datetimeFigureOut">
              <a:rPr lang="it-IT" smtClean="0"/>
              <a:pPr/>
              <a:t>26/06/2014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26D8AC-D29B-4A53-9CFC-C345468673FD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7" name="Gallone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Gallone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1AE630-C537-43B7-B040-5AC487B350D7}" type="datetimeFigureOut">
              <a:rPr lang="it-IT" smtClean="0"/>
              <a:pPr/>
              <a:t>26/06/2014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26D8AC-D29B-4A53-9CFC-C345468673FD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Tito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1AE630-C537-43B7-B040-5AC487B350D7}" type="datetimeFigureOut">
              <a:rPr lang="it-IT" smtClean="0"/>
              <a:pPr/>
              <a:t>26/06/2014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26D8AC-D29B-4A53-9CFC-C345468673F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1AE630-C537-43B7-B040-5AC487B350D7}" type="datetimeFigureOut">
              <a:rPr lang="it-IT" smtClean="0"/>
              <a:pPr/>
              <a:t>26/06/2014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26D8AC-D29B-4A53-9CFC-C345468673FD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1AE630-C537-43B7-B040-5AC487B350D7}" type="datetimeFigureOut">
              <a:rPr lang="it-IT" smtClean="0"/>
              <a:pPr/>
              <a:t>26/06/2014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26D8AC-D29B-4A53-9CFC-C345468673F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D1AE630-C537-43B7-B040-5AC487B350D7}" type="datetimeFigureOut">
              <a:rPr lang="it-IT" smtClean="0"/>
              <a:pPr/>
              <a:t>26/06/2014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26D8AC-D29B-4A53-9CFC-C345468673F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D1AE630-C537-43B7-B040-5AC487B350D7}" type="datetimeFigureOut">
              <a:rPr lang="it-IT" smtClean="0"/>
              <a:pPr/>
              <a:t>26/06/2014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C26D8AC-D29B-4A53-9CFC-C345468673FD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igura a mano libera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angolo rettango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nettore 1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Gallone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Gallone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igura a mano libera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igura a mano libera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angolo rettango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nettore 1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D1AE630-C537-43B7-B040-5AC487B350D7}" type="datetimeFigureOut">
              <a:rPr lang="it-IT" smtClean="0"/>
              <a:pPr/>
              <a:t>26/06/2014</a:t>
            </a:fld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C26D8AC-D29B-4A53-9CFC-C345468673FD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827584" y="260648"/>
            <a:ext cx="7772400" cy="1829761"/>
          </a:xfrm>
        </p:spPr>
        <p:txBody>
          <a:bodyPr>
            <a:normAutofit/>
          </a:bodyPr>
          <a:lstStyle/>
          <a:p>
            <a:r>
              <a:rPr lang="it-IT" sz="4000" smtClean="0"/>
              <a:t>AUTOVALUTAZIONE </a:t>
            </a:r>
            <a:br>
              <a:rPr lang="it-IT" sz="4000" smtClean="0"/>
            </a:br>
            <a:r>
              <a:rPr lang="it-IT" sz="4000" smtClean="0"/>
              <a:t>DI ISTITUTO</a:t>
            </a:r>
            <a:endParaRPr lang="it-IT" sz="4000" dirty="0"/>
          </a:p>
        </p:txBody>
      </p:sp>
      <p:pic>
        <p:nvPicPr>
          <p:cNvPr id="4" name="Picture 6" descr="http://adestra.ilcannocchiale.it/mediamanager/sys.user/36847/Bidello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2132856"/>
            <a:ext cx="2105025" cy="2733676"/>
          </a:xfrm>
          <a:prstGeom prst="rect">
            <a:avLst/>
          </a:prstGeom>
          <a:noFill/>
        </p:spPr>
      </p:pic>
      <p:pic>
        <p:nvPicPr>
          <p:cNvPr id="74754" name="Picture 2" descr="http://www.agetoscana.it/CS/2011/Dirpul/Sprechi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2195736" y="2708920"/>
            <a:ext cx="2304256" cy="2362200"/>
          </a:xfrm>
          <a:prstGeom prst="rect">
            <a:avLst/>
          </a:prstGeom>
          <a:noFill/>
        </p:spPr>
      </p:pic>
      <p:sp>
        <p:nvSpPr>
          <p:cNvPr id="5" name="CasellaDiTesto 4"/>
          <p:cNvSpPr txBox="1"/>
          <p:nvPr/>
        </p:nvSpPr>
        <p:spPr>
          <a:xfrm>
            <a:off x="3131840" y="2204864"/>
            <a:ext cx="5652120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t-IT" dirty="0" smtClean="0"/>
              <a:t>QUESTIONARIO  COLLABORATORI SCOLASTICI</a:t>
            </a:r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4283968" y="4797152"/>
            <a:ext cx="48600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>
                <a:solidFill>
                  <a:schemeClr val="accent2"/>
                </a:solidFill>
              </a:rPr>
              <a:t>ISTITUTO COMPRENSIVO 2 SINISCOLA</a:t>
            </a:r>
            <a:endParaRPr lang="it-IT" sz="2000" dirty="0">
              <a:solidFill>
                <a:schemeClr val="accent2"/>
              </a:solidFill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4355976" y="6211669"/>
            <a:ext cx="4788024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it-IT" dirty="0" smtClean="0"/>
          </a:p>
          <a:p>
            <a:pPr algn="ctr"/>
            <a:r>
              <a:rPr lang="it-IT" dirty="0" smtClean="0"/>
              <a:t>ANNO SCOLASTICO 2013/2014</a:t>
            </a:r>
            <a:endParaRPr lang="it-IT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539552" y="404664"/>
            <a:ext cx="84249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solidFill>
                  <a:schemeClr val="accent1"/>
                </a:solidFill>
              </a:rPr>
              <a:t>I docenti sono cortesi e collaborativi.</a:t>
            </a:r>
            <a:endParaRPr lang="it-IT" sz="2800" dirty="0" smtClean="0">
              <a:solidFill>
                <a:schemeClr val="accent1"/>
              </a:solidFill>
            </a:endParaRPr>
          </a:p>
          <a:p>
            <a:endParaRPr lang="it-IT" sz="2800" b="1" dirty="0">
              <a:solidFill>
                <a:schemeClr val="accent1"/>
              </a:solidFill>
            </a:endParaRPr>
          </a:p>
        </p:txBody>
      </p:sp>
      <p:graphicFrame>
        <p:nvGraphicFramePr>
          <p:cNvPr id="4" name="Grafico 3"/>
          <p:cNvGraphicFramePr/>
          <p:nvPr/>
        </p:nvGraphicFramePr>
        <p:xfrm>
          <a:off x="1187624" y="2057400"/>
          <a:ext cx="7200800" cy="3963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251520" y="332656"/>
            <a:ext cx="86409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 smtClean="0">
                <a:solidFill>
                  <a:schemeClr val="accent1"/>
                </a:solidFill>
              </a:rPr>
              <a:t>I docenti aiutano i collaboratori scolastici a rispettare le disposizioni r</a:t>
            </a:r>
            <a:r>
              <a:rPr lang="it-IT" sz="2800" b="1" dirty="0" smtClean="0">
                <a:solidFill>
                  <a:schemeClr val="accent1"/>
                </a:solidFill>
              </a:rPr>
              <a:t>icevute</a:t>
            </a:r>
            <a:r>
              <a:rPr lang="it-IT" sz="2800" b="1" dirty="0" smtClean="0">
                <a:solidFill>
                  <a:schemeClr val="accent1"/>
                </a:solidFill>
              </a:rPr>
              <a:t>.</a:t>
            </a:r>
            <a:endParaRPr lang="it-IT" sz="2800" dirty="0">
              <a:solidFill>
                <a:schemeClr val="accent1"/>
              </a:solidFill>
            </a:endParaRPr>
          </a:p>
        </p:txBody>
      </p:sp>
      <p:graphicFrame>
        <p:nvGraphicFramePr>
          <p:cNvPr id="4" name="Grafico 3"/>
          <p:cNvGraphicFramePr/>
          <p:nvPr/>
        </p:nvGraphicFramePr>
        <p:xfrm>
          <a:off x="755576" y="2057400"/>
          <a:ext cx="7776864" cy="3891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539552" y="404664"/>
            <a:ext cx="78488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solidFill>
                  <a:schemeClr val="accent1"/>
                </a:solidFill>
              </a:rPr>
              <a:t>I colleghi sono disponibili e cortesi.</a:t>
            </a:r>
            <a:endParaRPr lang="it-IT" sz="2800" dirty="0">
              <a:solidFill>
                <a:schemeClr val="accent1"/>
              </a:solidFill>
            </a:endParaRPr>
          </a:p>
        </p:txBody>
      </p:sp>
      <p:graphicFrame>
        <p:nvGraphicFramePr>
          <p:cNvPr id="4" name="Grafico 3"/>
          <p:cNvGraphicFramePr/>
          <p:nvPr/>
        </p:nvGraphicFramePr>
        <p:xfrm>
          <a:off x="971600" y="1484784"/>
          <a:ext cx="7344816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215008" y="548680"/>
            <a:ext cx="89289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 smtClean="0">
                <a:solidFill>
                  <a:schemeClr val="accent1"/>
                </a:solidFill>
              </a:rPr>
              <a:t>Il personale della segreteria si impegna per trovare la soluzione </a:t>
            </a:r>
            <a:r>
              <a:rPr lang="it-IT" sz="2800" b="1" dirty="0" smtClean="0">
                <a:solidFill>
                  <a:schemeClr val="accent1"/>
                </a:solidFill>
              </a:rPr>
              <a:t>ai problemi</a:t>
            </a:r>
            <a:r>
              <a:rPr lang="it-IT" sz="2800" b="1" dirty="0" smtClean="0">
                <a:solidFill>
                  <a:schemeClr val="accent1"/>
                </a:solidFill>
              </a:rPr>
              <a:t>.</a:t>
            </a:r>
            <a:endParaRPr lang="it-IT" sz="2800" dirty="0">
              <a:solidFill>
                <a:schemeClr val="accent1"/>
              </a:solidFill>
            </a:endParaRPr>
          </a:p>
        </p:txBody>
      </p:sp>
      <p:graphicFrame>
        <p:nvGraphicFramePr>
          <p:cNvPr id="4" name="Grafico 3"/>
          <p:cNvGraphicFramePr/>
          <p:nvPr/>
        </p:nvGraphicFramePr>
        <p:xfrm>
          <a:off x="1187624" y="1844824"/>
          <a:ext cx="7272808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0" y="260648"/>
            <a:ext cx="83884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solidFill>
                  <a:schemeClr val="accent1"/>
                </a:solidFill>
              </a:rPr>
              <a:t>Svolgo volentieri il mio lavoro.</a:t>
            </a:r>
            <a:endParaRPr lang="it-IT" sz="2800" dirty="0">
              <a:solidFill>
                <a:schemeClr val="accent1"/>
              </a:solidFill>
            </a:endParaRPr>
          </a:p>
        </p:txBody>
      </p:sp>
      <p:graphicFrame>
        <p:nvGraphicFramePr>
          <p:cNvPr id="4" name="Grafico 3"/>
          <p:cNvGraphicFramePr/>
          <p:nvPr/>
        </p:nvGraphicFramePr>
        <p:xfrm>
          <a:off x="1331640" y="2057400"/>
          <a:ext cx="7200800" cy="41079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539552" y="332657"/>
            <a:ext cx="81369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solidFill>
                  <a:schemeClr val="accent1"/>
                </a:solidFill>
              </a:rPr>
              <a:t>Si usa un linguaggio adatto all’ambiente di lavoro.</a:t>
            </a:r>
            <a:endParaRPr lang="it-IT" sz="2800" dirty="0">
              <a:solidFill>
                <a:schemeClr val="accent1"/>
              </a:solidFill>
            </a:endParaRPr>
          </a:p>
        </p:txBody>
      </p:sp>
      <p:graphicFrame>
        <p:nvGraphicFramePr>
          <p:cNvPr id="5" name="Grafico 4"/>
          <p:cNvGraphicFramePr/>
          <p:nvPr/>
        </p:nvGraphicFramePr>
        <p:xfrm>
          <a:off x="683568" y="1556792"/>
          <a:ext cx="7920880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179512" y="332656"/>
            <a:ext cx="864096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solidFill>
                  <a:schemeClr val="accent1"/>
                </a:solidFill>
              </a:rPr>
              <a:t>Il </a:t>
            </a:r>
            <a:r>
              <a:rPr lang="it-IT" sz="2800" b="1" dirty="0" err="1" smtClean="0">
                <a:solidFill>
                  <a:schemeClr val="accent1"/>
                </a:solidFill>
              </a:rPr>
              <a:t>D.S.G.A.</a:t>
            </a:r>
            <a:r>
              <a:rPr lang="it-IT" sz="2800" b="1" dirty="0" smtClean="0">
                <a:solidFill>
                  <a:schemeClr val="accent1"/>
                </a:solidFill>
              </a:rPr>
              <a:t> comunica, all’inizio dell’anno, le regole fondamentali, i criteri di distribuzione e retribuzione degli impegni di </a:t>
            </a:r>
            <a:r>
              <a:rPr lang="it-IT" sz="2800" b="1" dirty="0" smtClean="0">
                <a:solidFill>
                  <a:schemeClr val="accent1"/>
                </a:solidFill>
              </a:rPr>
              <a:t>servizio.</a:t>
            </a:r>
            <a:endParaRPr lang="it-IT" sz="2800" dirty="0" smtClean="0">
              <a:solidFill>
                <a:schemeClr val="accent1"/>
              </a:solidFill>
            </a:endParaRPr>
          </a:p>
          <a:p>
            <a:endParaRPr lang="it-IT" sz="2800" dirty="0" smtClean="0"/>
          </a:p>
        </p:txBody>
      </p:sp>
      <p:graphicFrame>
        <p:nvGraphicFramePr>
          <p:cNvPr id="6" name="Grafico 5"/>
          <p:cNvGraphicFramePr/>
          <p:nvPr/>
        </p:nvGraphicFramePr>
        <p:xfrm>
          <a:off x="1691680" y="2057400"/>
          <a:ext cx="6840760" cy="40358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467544" y="332656"/>
            <a:ext cx="80648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solidFill>
                  <a:schemeClr val="accent1"/>
                </a:solidFill>
              </a:rPr>
              <a:t>Cerco di migliorare il mio lavoro.</a:t>
            </a:r>
            <a:endParaRPr lang="it-IT" sz="2800" dirty="0">
              <a:solidFill>
                <a:schemeClr val="accent1"/>
              </a:solidFill>
            </a:endParaRPr>
          </a:p>
        </p:txBody>
      </p:sp>
      <p:graphicFrame>
        <p:nvGraphicFramePr>
          <p:cNvPr id="4" name="Grafico 3"/>
          <p:cNvGraphicFramePr/>
          <p:nvPr/>
        </p:nvGraphicFramePr>
        <p:xfrm>
          <a:off x="683568" y="1628800"/>
          <a:ext cx="7920880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79512" y="332656"/>
            <a:ext cx="89644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solidFill>
                  <a:schemeClr val="accent1"/>
                </a:solidFill>
              </a:rPr>
              <a:t>Giudico adeguata la quantità di attrezzi e prodotti per la </a:t>
            </a:r>
            <a:r>
              <a:rPr lang="it-IT" sz="2800" b="1" dirty="0" smtClean="0">
                <a:solidFill>
                  <a:schemeClr val="accent1"/>
                </a:solidFill>
              </a:rPr>
              <a:t>pulizia.</a:t>
            </a:r>
            <a:r>
              <a:rPr lang="it-IT" sz="2800" b="1" dirty="0" smtClean="0">
                <a:solidFill>
                  <a:schemeClr val="accent1"/>
                </a:solidFill>
              </a:rPr>
              <a:t> </a:t>
            </a:r>
            <a:endParaRPr lang="it-IT" sz="2800" b="1" dirty="0">
              <a:solidFill>
                <a:schemeClr val="accent1"/>
              </a:solidFill>
            </a:endParaRPr>
          </a:p>
        </p:txBody>
      </p:sp>
      <p:graphicFrame>
        <p:nvGraphicFramePr>
          <p:cNvPr id="5" name="Grafico 4"/>
          <p:cNvGraphicFramePr/>
          <p:nvPr/>
        </p:nvGraphicFramePr>
        <p:xfrm>
          <a:off x="611560" y="1772816"/>
          <a:ext cx="7920880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251520" y="260648"/>
            <a:ext cx="48965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 smtClean="0">
                <a:solidFill>
                  <a:schemeClr val="accent1"/>
                </a:solidFill>
              </a:rPr>
              <a:t>Considero accoglienti i locali scolastici.</a:t>
            </a:r>
            <a:endParaRPr lang="it-IT" sz="2800" dirty="0">
              <a:solidFill>
                <a:schemeClr val="accent1"/>
              </a:solidFill>
            </a:endParaRPr>
          </a:p>
        </p:txBody>
      </p:sp>
      <p:graphicFrame>
        <p:nvGraphicFramePr>
          <p:cNvPr id="5" name="Grafico 4"/>
          <p:cNvGraphicFramePr/>
          <p:nvPr/>
        </p:nvGraphicFramePr>
        <p:xfrm>
          <a:off x="755576" y="1628800"/>
          <a:ext cx="7632848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1520" y="764704"/>
            <a:ext cx="8229600" cy="1143000"/>
          </a:xfrm>
        </p:spPr>
        <p:txBody>
          <a:bodyPr>
            <a:noAutofit/>
          </a:bodyPr>
          <a:lstStyle/>
          <a:p>
            <a:r>
              <a:rPr lang="it-IT" sz="2800" dirty="0" smtClean="0">
                <a:solidFill>
                  <a:schemeClr val="accent1"/>
                </a:solidFill>
                <a:effectLst/>
                <a:latin typeface="+mn-lt"/>
                <a:cs typeface="Arial"/>
              </a:rPr>
              <a:t>Sono soddisfatto del mio </a:t>
            </a:r>
            <a:r>
              <a:rPr lang="it-IT" sz="2800" dirty="0" smtClean="0">
                <a:solidFill>
                  <a:schemeClr val="accent1"/>
                </a:solidFill>
                <a:effectLst/>
                <a:latin typeface="+mn-lt"/>
                <a:cs typeface="Arial"/>
              </a:rPr>
              <a:t>lavoro?</a:t>
            </a:r>
            <a:r>
              <a:rPr lang="it-IT" sz="2800" dirty="0" smtClean="0">
                <a:solidFill>
                  <a:schemeClr val="accent1"/>
                </a:solidFill>
                <a:effectLst/>
                <a:latin typeface="+mn-lt"/>
                <a:cs typeface="Arial"/>
              </a:rPr>
              <a:t/>
            </a:r>
            <a:br>
              <a:rPr lang="it-IT" sz="2800" dirty="0" smtClean="0">
                <a:solidFill>
                  <a:schemeClr val="accent1"/>
                </a:solidFill>
                <a:effectLst/>
                <a:latin typeface="+mn-lt"/>
                <a:cs typeface="Arial"/>
              </a:rPr>
            </a:br>
            <a:endParaRPr lang="it-IT" sz="2800" dirty="0">
              <a:solidFill>
                <a:schemeClr val="accent1"/>
              </a:solidFill>
              <a:effectLst/>
              <a:latin typeface="+mn-lt"/>
            </a:endParaRPr>
          </a:p>
        </p:txBody>
      </p:sp>
      <p:pic>
        <p:nvPicPr>
          <p:cNvPr id="7" name="Picture 1"/>
          <p:cNvPicPr>
            <a:picLocks noChangeAspect="1" noChangeArrowheads="1"/>
          </p:cNvPicPr>
          <p:nvPr/>
        </p:nvPicPr>
        <p:blipFill>
          <a:blip r:embed="rId2" cstate="print"/>
          <a:srcRect l="25096" t="30805" r="50830" b="8657"/>
          <a:stretch>
            <a:fillRect/>
          </a:stretch>
        </p:blipFill>
        <p:spPr bwMode="auto">
          <a:xfrm>
            <a:off x="251520" y="2996952"/>
            <a:ext cx="1986367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Grafico 5"/>
          <p:cNvGraphicFramePr/>
          <p:nvPr/>
        </p:nvGraphicFramePr>
        <p:xfrm>
          <a:off x="2699792" y="1844824"/>
          <a:ext cx="5904656" cy="4039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0" y="3200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539552" y="764704"/>
            <a:ext cx="79208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800" b="1" dirty="0" smtClean="0">
                <a:solidFill>
                  <a:schemeClr val="accent1"/>
                </a:solidFill>
              </a:rPr>
              <a:t>Giudico soddisfacente l’attenzione alla sicurezza.</a:t>
            </a:r>
            <a:endParaRPr lang="it-IT" sz="2800" dirty="0">
              <a:solidFill>
                <a:schemeClr val="accent1"/>
              </a:solidFill>
            </a:endParaRPr>
          </a:p>
        </p:txBody>
      </p:sp>
      <p:graphicFrame>
        <p:nvGraphicFramePr>
          <p:cNvPr id="3" name="Grafico 2"/>
          <p:cNvGraphicFramePr/>
          <p:nvPr/>
        </p:nvGraphicFramePr>
        <p:xfrm>
          <a:off x="1115616" y="2057400"/>
          <a:ext cx="7344816" cy="3963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79512" y="548680"/>
            <a:ext cx="82809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800" b="1" dirty="0" smtClean="0">
                <a:solidFill>
                  <a:schemeClr val="accent1"/>
                </a:solidFill>
              </a:rPr>
              <a:t>La scuola organizza corsi di formazione.</a:t>
            </a:r>
            <a:endParaRPr lang="it-IT" sz="2800" dirty="0">
              <a:solidFill>
                <a:schemeClr val="accent1"/>
              </a:solidFill>
            </a:endParaRPr>
          </a:p>
        </p:txBody>
      </p:sp>
      <p:graphicFrame>
        <p:nvGraphicFramePr>
          <p:cNvPr id="3" name="Grafico 2"/>
          <p:cNvGraphicFramePr/>
          <p:nvPr/>
        </p:nvGraphicFramePr>
        <p:xfrm>
          <a:off x="971600" y="2057400"/>
          <a:ext cx="7776864" cy="40358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http://adestra.ilcannocchiale.it/mediamanager/sys.user/36847/Bidello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19672" y="1268760"/>
            <a:ext cx="2105025" cy="2733676"/>
          </a:xfrm>
          <a:prstGeom prst="rect">
            <a:avLst/>
          </a:prstGeom>
          <a:noFill/>
        </p:spPr>
      </p:pic>
      <p:sp>
        <p:nvSpPr>
          <p:cNvPr id="3" name="CasellaDiTesto 2"/>
          <p:cNvSpPr txBox="1"/>
          <p:nvPr/>
        </p:nvSpPr>
        <p:spPr>
          <a:xfrm>
            <a:off x="4283968" y="3501008"/>
            <a:ext cx="4176464" cy="70788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4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FINE</a:t>
            </a:r>
            <a:endParaRPr lang="it-IT" sz="4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uLnTx/>
                <a:uFillTx/>
                <a:latin typeface="+mj-lt"/>
                <a:ea typeface="+mj-ea"/>
                <a:cs typeface="+mj-cs"/>
              </a:rPr>
              <a:t>I carichi di lavoro sono divisi in modo giusto</a:t>
            </a:r>
            <a:endParaRPr kumimoji="0" lang="it-IT" sz="2800" b="1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4" name="Grafico 3"/>
          <p:cNvGraphicFramePr/>
          <p:nvPr/>
        </p:nvGraphicFramePr>
        <p:xfrm>
          <a:off x="755576" y="1484784"/>
          <a:ext cx="7632848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/>
          </p:cNvSpPr>
          <p:nvPr/>
        </p:nvSpPr>
        <p:spPr>
          <a:xfrm>
            <a:off x="395536" y="548680"/>
            <a:ext cx="6491064" cy="11430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Le riunioni del personale sono utili</a:t>
            </a:r>
            <a:endParaRPr kumimoji="0" lang="it-IT" sz="2800" b="1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4" name="Grafico 3"/>
          <p:cNvGraphicFramePr/>
          <p:nvPr/>
        </p:nvGraphicFramePr>
        <p:xfrm>
          <a:off x="1907704" y="1844824"/>
          <a:ext cx="6192688" cy="43239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467544" y="692696"/>
            <a:ext cx="78488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 smtClean="0">
                <a:solidFill>
                  <a:schemeClr val="accent1"/>
                </a:solidFill>
              </a:rPr>
              <a:t>Sono stabiliti in modo preciso i vari compiti e le responsabilità di ognuno</a:t>
            </a:r>
            <a:endParaRPr lang="it-IT" sz="2800" b="1" dirty="0">
              <a:solidFill>
                <a:schemeClr val="accent1"/>
              </a:solidFill>
            </a:endParaRPr>
          </a:p>
        </p:txBody>
      </p:sp>
      <p:graphicFrame>
        <p:nvGraphicFramePr>
          <p:cNvPr id="4" name="Grafico 3"/>
          <p:cNvGraphicFramePr/>
          <p:nvPr/>
        </p:nvGraphicFramePr>
        <p:xfrm>
          <a:off x="1547664" y="2132856"/>
          <a:ext cx="6840760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395536" y="476672"/>
            <a:ext cx="79208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 smtClean="0">
                <a:solidFill>
                  <a:schemeClr val="accent1"/>
                </a:solidFill>
              </a:rPr>
              <a:t>Il </a:t>
            </a:r>
            <a:r>
              <a:rPr lang="it-IT" sz="2800" b="1" dirty="0" err="1" smtClean="0">
                <a:solidFill>
                  <a:schemeClr val="accent1"/>
                </a:solidFill>
              </a:rPr>
              <a:t>D.S.G.A.</a:t>
            </a:r>
            <a:r>
              <a:rPr lang="it-IT" sz="2800" b="1" dirty="0" smtClean="0">
                <a:solidFill>
                  <a:schemeClr val="accent1"/>
                </a:solidFill>
              </a:rPr>
              <a:t> mette in pratica le decisioni prese nelle riunioni</a:t>
            </a:r>
            <a:endParaRPr lang="it-IT" sz="2800" b="1" dirty="0">
              <a:solidFill>
                <a:schemeClr val="accent1"/>
              </a:solidFill>
            </a:endParaRPr>
          </a:p>
        </p:txBody>
      </p:sp>
      <p:graphicFrame>
        <p:nvGraphicFramePr>
          <p:cNvPr id="4" name="Grafico 3"/>
          <p:cNvGraphicFramePr/>
          <p:nvPr/>
        </p:nvGraphicFramePr>
        <p:xfrm>
          <a:off x="971600" y="2057400"/>
          <a:ext cx="7416824" cy="40358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395536" y="476672"/>
            <a:ext cx="84249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 smtClean="0">
                <a:solidFill>
                  <a:schemeClr val="accent1"/>
                </a:solidFill>
              </a:rPr>
              <a:t>Il </a:t>
            </a:r>
            <a:r>
              <a:rPr lang="it-IT" sz="2800" b="1" dirty="0" err="1" smtClean="0">
                <a:solidFill>
                  <a:schemeClr val="accent1"/>
                </a:solidFill>
              </a:rPr>
              <a:t>D.S.G.A.</a:t>
            </a:r>
            <a:r>
              <a:rPr lang="it-IT" sz="2800" b="1" dirty="0" smtClean="0">
                <a:solidFill>
                  <a:schemeClr val="accent1"/>
                </a:solidFill>
              </a:rPr>
              <a:t>, prendendo le decisioni necessarie, facilita il lavoro del personale</a:t>
            </a:r>
            <a:endParaRPr lang="it-IT" sz="2800" b="1" dirty="0">
              <a:solidFill>
                <a:schemeClr val="accent1"/>
              </a:solidFill>
            </a:endParaRPr>
          </a:p>
        </p:txBody>
      </p:sp>
      <p:graphicFrame>
        <p:nvGraphicFramePr>
          <p:cNvPr id="4" name="Grafico 3"/>
          <p:cNvGraphicFramePr/>
          <p:nvPr/>
        </p:nvGraphicFramePr>
        <p:xfrm>
          <a:off x="899592" y="2057400"/>
          <a:ext cx="7488832" cy="40358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467544" y="548680"/>
            <a:ext cx="80648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 smtClean="0">
                <a:solidFill>
                  <a:schemeClr val="accent1"/>
                </a:solidFill>
              </a:rPr>
              <a:t>Il </a:t>
            </a:r>
            <a:r>
              <a:rPr lang="it-IT" sz="2800" b="1" dirty="0" err="1" smtClean="0">
                <a:solidFill>
                  <a:schemeClr val="accent1"/>
                </a:solidFill>
              </a:rPr>
              <a:t>D.S.G.A.</a:t>
            </a:r>
            <a:r>
              <a:rPr lang="it-IT" sz="2800" b="1" dirty="0" smtClean="0">
                <a:solidFill>
                  <a:schemeClr val="accent1"/>
                </a:solidFill>
              </a:rPr>
              <a:t> favorisce la collaborazione tra  segreteria, docenti e collaboratori</a:t>
            </a:r>
            <a:endParaRPr lang="it-IT" sz="2800" b="1" dirty="0">
              <a:solidFill>
                <a:schemeClr val="accent1"/>
              </a:solidFill>
            </a:endParaRPr>
          </a:p>
        </p:txBody>
      </p:sp>
      <p:graphicFrame>
        <p:nvGraphicFramePr>
          <p:cNvPr id="4" name="Grafico 3"/>
          <p:cNvGraphicFramePr/>
          <p:nvPr/>
        </p:nvGraphicFramePr>
        <p:xfrm>
          <a:off x="611560" y="2057400"/>
          <a:ext cx="7560840" cy="3891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323528" y="332656"/>
            <a:ext cx="81369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 smtClean="0">
                <a:solidFill>
                  <a:schemeClr val="accent1"/>
                </a:solidFill>
              </a:rPr>
              <a:t>I </a:t>
            </a:r>
            <a:r>
              <a:rPr lang="it-IT" sz="2800" b="1" dirty="0" smtClean="0">
                <a:solidFill>
                  <a:schemeClr val="accent1"/>
                </a:solidFill>
              </a:rPr>
              <a:t>docenti, nel chiedere informazioni , sono chiari.</a:t>
            </a:r>
            <a:endParaRPr lang="it-IT" sz="2800" dirty="0">
              <a:solidFill>
                <a:schemeClr val="accent1"/>
              </a:solidFill>
            </a:endParaRPr>
          </a:p>
        </p:txBody>
      </p:sp>
      <p:graphicFrame>
        <p:nvGraphicFramePr>
          <p:cNvPr id="5" name="Grafico 4"/>
          <p:cNvGraphicFramePr/>
          <p:nvPr/>
        </p:nvGraphicFramePr>
        <p:xfrm>
          <a:off x="683568" y="2057400"/>
          <a:ext cx="7776864" cy="3963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le">
  <a:themeElements>
    <a:clrScheme name="Universo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Vial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Vial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200</TotalTime>
  <Words>232</Words>
  <Application>Microsoft Office PowerPoint</Application>
  <PresentationFormat>Presentazione su schermo (4:3)</PresentationFormat>
  <Paragraphs>51</Paragraphs>
  <Slides>22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22</vt:i4>
      </vt:variant>
    </vt:vector>
  </HeadingPairs>
  <TitlesOfParts>
    <vt:vector size="23" baseType="lpstr">
      <vt:lpstr>Viale</vt:lpstr>
      <vt:lpstr>AUTOVALUTAZIONE  DI ISTITUTO</vt:lpstr>
      <vt:lpstr>Sono soddisfatto del mio lavoro? 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QUESTIONARIO  COLLABORATORI SCOLASTICI</dc:title>
  <dc:creator> </dc:creator>
  <cp:lastModifiedBy> </cp:lastModifiedBy>
  <cp:revision>22</cp:revision>
  <dcterms:created xsi:type="dcterms:W3CDTF">2014-04-28T12:29:12Z</dcterms:created>
  <dcterms:modified xsi:type="dcterms:W3CDTF">2014-06-26T13:10:45Z</dcterms:modified>
</cp:coreProperties>
</file>