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charts/chart39.xml" ContentType="application/vnd.openxmlformats-officedocument.drawingml.chart+xml"/>
  <Override PartName="/ppt/charts/chart57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charts/chart46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Override PartName="/ppt/charts/chart53.xml" ContentType="application/vnd.openxmlformats-officedocument.drawingml.chart+xml"/>
  <Override PartName="/ppt/charts/chart64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charts/chart42.xml" ContentType="application/vnd.openxmlformats-officedocument.drawingml.chart+xml"/>
  <Override PartName="/ppt/charts/chart60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29.xml" ContentType="application/vnd.openxmlformats-officedocument.drawingml.chart+xml"/>
  <Override PartName="/ppt/charts/chart58.xml" ContentType="application/vnd.openxmlformats-officedocument.drawingml.char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36.xml" ContentType="application/vnd.openxmlformats-officedocument.drawingml.chart+xml"/>
  <Override PartName="/ppt/charts/chart4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Override PartName="/ppt/charts/chart54.xml" ContentType="application/vnd.openxmlformats-officedocument.drawingml.chart+xml"/>
  <Override PartName="/ppt/charts/chart63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ppt/charts/chart52.xml" ContentType="application/vnd.openxmlformats-officedocument.drawingml.chart+xml"/>
  <Override PartName="/ppt/charts/chart61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charts/chart50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charts/chart2.xml" ContentType="application/vnd.openxmlformats-officedocument.drawingml.chart+xml"/>
  <Override PartName="/ppt/charts/chart59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charts/chart48.xml" ContentType="application/vnd.openxmlformats-officedocument.drawingml.char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charts/chart55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charts/chart26.xml" ContentType="application/vnd.openxmlformats-officedocument.drawingml.chart+xml"/>
  <Override PartName="/ppt/charts/chart44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charts/chart51.xml" ContentType="application/vnd.openxmlformats-officedocument.drawingml.chart+xml"/>
  <Override PartName="/ppt/charts/chart62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40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charts/chart4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charts/chart27.xml" ContentType="application/vnd.openxmlformats-officedocument.drawingml.chart+xml"/>
  <Override PartName="/ppt/charts/chart38.xml" ContentType="application/vnd.openxmlformats-officedocument.drawingml.chart+xml"/>
  <Override PartName="/ppt/charts/chart5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65"/>
  </p:notesMasterIdLst>
  <p:sldIdLst>
    <p:sldId id="256" r:id="rId2"/>
    <p:sldId id="258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  <p:sldId id="340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7" r:id="rId30"/>
    <p:sldId id="314" r:id="rId31"/>
    <p:sldId id="315" r:id="rId32"/>
    <p:sldId id="323" r:id="rId33"/>
    <p:sldId id="318" r:id="rId34"/>
    <p:sldId id="319" r:id="rId35"/>
    <p:sldId id="320" r:id="rId36"/>
    <p:sldId id="321" r:id="rId37"/>
    <p:sldId id="322" r:id="rId38"/>
    <p:sldId id="358" r:id="rId39"/>
    <p:sldId id="341" r:id="rId40"/>
    <p:sldId id="342" r:id="rId41"/>
    <p:sldId id="343" r:id="rId42"/>
    <p:sldId id="344" r:id="rId43"/>
    <p:sldId id="345" r:id="rId44"/>
    <p:sldId id="346" r:id="rId45"/>
    <p:sldId id="347" r:id="rId46"/>
    <p:sldId id="348" r:id="rId47"/>
    <p:sldId id="349" r:id="rId48"/>
    <p:sldId id="350" r:id="rId49"/>
    <p:sldId id="351" r:id="rId50"/>
    <p:sldId id="352" r:id="rId51"/>
    <p:sldId id="353" r:id="rId52"/>
    <p:sldId id="354" r:id="rId53"/>
    <p:sldId id="355" r:id="rId54"/>
    <p:sldId id="356" r:id="rId55"/>
    <p:sldId id="357" r:id="rId56"/>
    <p:sldId id="316" r:id="rId57"/>
    <p:sldId id="362" r:id="rId58"/>
    <p:sldId id="359" r:id="rId59"/>
    <p:sldId id="360" r:id="rId60"/>
    <p:sldId id="361" r:id="rId61"/>
    <p:sldId id="363" r:id="rId62"/>
    <p:sldId id="364" r:id="rId63"/>
    <p:sldId id="365" r:id="rId6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5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5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56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57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58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59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60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6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6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6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6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8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>
        <c:manualLayout>
          <c:xMode val="edge"/>
          <c:yMode val="edge"/>
          <c:x val="8.4722222222222324E-2"/>
          <c:y val="0.11342592592592601"/>
          <c:w val="0.81388888888888933"/>
          <c:h val="0.77314814814814858"/>
        </c:manualLayout>
      </c:layout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Pt>
            <c:idx val="3"/>
            <c:spPr>
              <a:solidFill>
                <a:srgbClr val="8064A2"/>
              </a:solidFill>
              <a:ln>
                <a:noFill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smtClean="0"/>
                      <a:t> </a:t>
                    </a:r>
                    <a:r>
                      <a:t>per </a:t>
                    </a:r>
                    <a:r>
                      <a:rPr dirty="0" err="1"/>
                      <a:t>conoscenza</a:t>
                    </a:r>
                    <a:r>
                      <a:rPr dirty="0"/>
                      <a:t> </a:t>
                    </a:r>
                    <a:r>
                      <a:rPr dirty="0" err="1"/>
                      <a:t>diretta</a:t>
                    </a:r>
                    <a:r>
                      <a:rPr dirty="0"/>
                      <a:t>  (</a:t>
                    </a:r>
                    <a:r>
                      <a:rPr dirty="0" err="1"/>
                      <a:t>fratello</a:t>
                    </a:r>
                    <a:r>
                      <a:rPr dirty="0"/>
                      <a:t>/</a:t>
                    </a:r>
                    <a:r>
                      <a:rPr dirty="0" err="1"/>
                      <a:t>sorella</a:t>
                    </a:r>
                    <a:r>
                      <a:rPr dirty="0"/>
                      <a:t> </a:t>
                    </a:r>
                    <a:r>
                      <a:rPr dirty="0" err="1"/>
                      <a:t>frequentante</a:t>
                    </a:r>
                    <a:r>
                      <a:rPr dirty="0"/>
                      <a:t>)
28%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smtClean="0"/>
                      <a:t> </a:t>
                    </a:r>
                    <a:r>
                      <a:rPr dirty="0"/>
                      <a:t>per </a:t>
                    </a:r>
                    <a:r>
                      <a:rPr dirty="0" err="1"/>
                      <a:t>conoscenza</a:t>
                    </a:r>
                    <a:r>
                      <a:rPr dirty="0"/>
                      <a:t> </a:t>
                    </a:r>
                    <a:r>
                      <a:rPr dirty="0" err="1"/>
                      <a:t>indiretta</a:t>
                    </a:r>
                    <a:r>
                      <a:rPr dirty="0"/>
                      <a:t>  (per </a:t>
                    </a:r>
                    <a:r>
                      <a:rPr dirty="0" err="1"/>
                      <a:t>averne</a:t>
                    </a:r>
                    <a:r>
                      <a:rPr dirty="0"/>
                      <a:t> </a:t>
                    </a:r>
                    <a:r>
                      <a:rPr dirty="0" err="1"/>
                      <a:t>sentito</a:t>
                    </a:r>
                    <a:r>
                      <a:rPr dirty="0"/>
                      <a:t> </a:t>
                    </a:r>
                    <a:r>
                      <a:rPr dirty="0" err="1"/>
                      <a:t>parlare</a:t>
                    </a:r>
                    <a:r>
                      <a:rPr dirty="0"/>
                      <a:t>/ </a:t>
                    </a:r>
                    <a:r>
                      <a:rPr dirty="0" err="1"/>
                      <a:t>consiglio</a:t>
                    </a:r>
                    <a:r>
                      <a:rPr dirty="0"/>
                      <a:t> </a:t>
                    </a:r>
                    <a:r>
                      <a:rPr dirty="0" err="1"/>
                      <a:t>di</a:t>
                    </a:r>
                    <a:r>
                      <a:rPr dirty="0"/>
                      <a:t> </a:t>
                    </a:r>
                    <a:r>
                      <a:rPr dirty="0" err="1"/>
                      <a:t>altre</a:t>
                    </a:r>
                    <a:r>
                      <a:rPr dirty="0"/>
                      <a:t> </a:t>
                    </a:r>
                    <a:r>
                      <a:rPr dirty="0" err="1"/>
                      <a:t>persone</a:t>
                    </a:r>
                    <a:r>
                      <a:rPr dirty="0"/>
                      <a:t>)
10%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smtClean="0"/>
                      <a:t>per </a:t>
                    </a:r>
                    <a:r>
                      <a:rPr dirty="0" err="1"/>
                      <a:t>comodità</a:t>
                    </a:r>
                    <a:r>
                      <a:rPr dirty="0"/>
                      <a:t> </a:t>
                    </a:r>
                    <a:r>
                      <a:rPr dirty="0" err="1"/>
                      <a:t>territoriale</a:t>
                    </a:r>
                    <a:r>
                      <a:rPr dirty="0"/>
                      <a:t>  (</a:t>
                    </a:r>
                    <a:r>
                      <a:rPr dirty="0" err="1"/>
                      <a:t>vicinanza</a:t>
                    </a:r>
                    <a:r>
                      <a:rPr dirty="0"/>
                      <a:t>/</a:t>
                    </a:r>
                    <a:r>
                      <a:rPr dirty="0" err="1"/>
                      <a:t>buoni</a:t>
                    </a:r>
                    <a:r>
                      <a:rPr dirty="0"/>
                      <a:t> </a:t>
                    </a:r>
                    <a:r>
                      <a:rPr dirty="0" err="1"/>
                      <a:t>collegamenti</a:t>
                    </a:r>
                    <a:r>
                      <a:rPr dirty="0"/>
                      <a:t>)
41%</a:t>
                    </a:r>
                  </a:p>
                </c:rich>
              </c:tx>
              <c:showCatName val="1"/>
              <c:showPercent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4"/>
              <c:pt idx="0">
                <c:v>q  per conoscenza diretta  (fratello/sorella frequentante)</c:v>
              </c:pt>
              <c:pt idx="1">
                <c:v>q  per conoscenza indiretta  (per averne sentito parlare/ consiglio di altre persone)</c:v>
              </c:pt>
              <c:pt idx="2">
                <c:v>q  per comodità territoriale  (vicinanza/buoni collegamenti)</c:v>
              </c:pt>
              <c:pt idx="3">
                <c:v>                                    per l’offerta formativa della scuola</c:v>
              </c:pt>
            </c:strLit>
          </c:cat>
          <c:val>
            <c:numLit>
              <c:formatCode>General</c:formatCode>
              <c:ptCount val="4"/>
              <c:pt idx="0">
                <c:v>8</c:v>
              </c:pt>
              <c:pt idx="1">
                <c:v>3</c:v>
              </c:pt>
              <c:pt idx="2">
                <c:v>12</c:v>
              </c:pt>
              <c:pt idx="3">
                <c:v>6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8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2</c:v>
              </c:pt>
              <c:pt idx="1">
                <c:v>5</c:v>
              </c:pt>
              <c:pt idx="2">
                <c:v>14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8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2</c:v>
              </c:pt>
              <c:pt idx="1">
                <c:v>8</c:v>
              </c:pt>
              <c:pt idx="2">
                <c:v>11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8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572A7"/>
              </a:solidFill>
              <a:ln>
                <a:noFill/>
              </a:ln>
            </c:spPr>
          </c:dPt>
          <c:dPt>
            <c:idx val="1"/>
            <c:spPr>
              <a:solidFill>
                <a:srgbClr val="AA4643"/>
              </a:solidFill>
              <a:ln>
                <a:noFill/>
              </a:ln>
            </c:spPr>
          </c:dPt>
          <c:dPt>
            <c:idx val="2"/>
            <c:spPr>
              <a:solidFill>
                <a:srgbClr val="89A54E"/>
              </a:solidFill>
              <a:ln>
                <a:noFill/>
              </a:ln>
            </c:spPr>
          </c:dPt>
          <c:dPt>
            <c:idx val="3"/>
            <c:spPr>
              <a:solidFill>
                <a:srgbClr val="71588F"/>
              </a:solidFill>
              <a:ln>
                <a:noFill/>
              </a:ln>
            </c:spPr>
          </c:dPt>
          <c:dPt>
            <c:idx val="4"/>
            <c:spPr>
              <a:solidFill>
                <a:srgbClr val="4198AF"/>
              </a:solidFill>
              <a:ln>
                <a:noFill/>
              </a:ln>
            </c:spPr>
          </c:dPt>
          <c:dPt>
            <c:idx val="5"/>
            <c:spPr>
              <a:solidFill>
                <a:srgbClr val="DB843D"/>
              </a:solidFill>
              <a:ln>
                <a:noFill/>
              </a:ln>
            </c:spPr>
          </c:dPt>
          <c:dPt>
            <c:idx val="6"/>
            <c:spPr>
              <a:solidFill>
                <a:srgbClr val="93A9CF"/>
              </a:solidFill>
              <a:ln>
                <a:noFill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smtClean="0"/>
                      <a:t>Come </a:t>
                    </a:r>
                    <a:r>
                      <a:rPr dirty="0" err="1"/>
                      <a:t>ti</a:t>
                    </a:r>
                    <a:r>
                      <a:rPr dirty="0"/>
                      <a:t> </a:t>
                    </a:r>
                    <a:r>
                      <a:rPr dirty="0" err="1"/>
                      <a:t>sei</a:t>
                    </a:r>
                    <a:r>
                      <a:rPr dirty="0"/>
                      <a:t> </a:t>
                    </a:r>
                    <a:r>
                      <a:rPr dirty="0" err="1"/>
                      <a:t>comportato</a:t>
                    </a:r>
                    <a:r>
                      <a:rPr dirty="0"/>
                      <a:t>?
26%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smtClean="0"/>
                      <a:t>Cosa </a:t>
                    </a:r>
                    <a:r>
                      <a:rPr dirty="0" err="1"/>
                      <a:t>hai</a:t>
                    </a:r>
                    <a:r>
                      <a:rPr dirty="0"/>
                      <a:t> </a:t>
                    </a:r>
                    <a:r>
                      <a:rPr dirty="0" err="1"/>
                      <a:t>imparato</a:t>
                    </a:r>
                    <a:r>
                      <a:rPr dirty="0"/>
                      <a:t>?
32%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0.11832564795320791"/>
                  <c:y val="-5.4641463392367598E-4"/>
                </c:manualLayout>
              </c:layout>
              <c:tx>
                <c:rich>
                  <a:bodyPr/>
                  <a:lstStyle/>
                  <a:p>
                    <a:r>
                      <a:rPr dirty="0"/>
                      <a:t>  </a:t>
                    </a:r>
                    <a:r>
                      <a:rPr dirty="0" err="1"/>
                      <a:t>Che</a:t>
                    </a:r>
                    <a:r>
                      <a:rPr dirty="0"/>
                      <a:t> </a:t>
                    </a:r>
                    <a:r>
                      <a:rPr dirty="0" err="1"/>
                      <a:t>voti</a:t>
                    </a:r>
                    <a:r>
                      <a:rPr dirty="0"/>
                      <a:t> </a:t>
                    </a:r>
                    <a:r>
                      <a:rPr dirty="0" err="1"/>
                      <a:t>hai</a:t>
                    </a:r>
                    <a:r>
                      <a:rPr dirty="0"/>
                      <a:t> </a:t>
                    </a:r>
                    <a:r>
                      <a:rPr dirty="0" err="1"/>
                      <a:t>preso</a:t>
                    </a:r>
                    <a:r>
                      <a:rPr dirty="0"/>
                      <a:t>?
2%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smtClean="0"/>
                      <a:t>C’e </a:t>
                    </a:r>
                    <a:r>
                      <a:rPr dirty="0" err="1"/>
                      <a:t>stato</a:t>
                    </a:r>
                    <a:r>
                      <a:rPr dirty="0"/>
                      <a:t> </a:t>
                    </a:r>
                    <a:r>
                      <a:rPr dirty="0" err="1"/>
                      <a:t>qualche</a:t>
                    </a:r>
                    <a:r>
                      <a:rPr dirty="0"/>
                      <a:t> </a:t>
                    </a:r>
                    <a:r>
                      <a:rPr dirty="0" err="1"/>
                      <a:t>problema</a:t>
                    </a:r>
                    <a:r>
                      <a:rPr dirty="0"/>
                      <a:t> con </a:t>
                    </a:r>
                    <a:r>
                      <a:rPr dirty="0" err="1"/>
                      <a:t>i</a:t>
                    </a:r>
                    <a:r>
                      <a:rPr dirty="0"/>
                      <a:t> </a:t>
                    </a:r>
                    <a:r>
                      <a:rPr dirty="0" err="1"/>
                      <a:t>compagni</a:t>
                    </a:r>
                    <a:r>
                      <a:rPr dirty="0"/>
                      <a:t>/con </a:t>
                    </a:r>
                    <a:r>
                      <a:rPr dirty="0" err="1"/>
                      <a:t>gli</a:t>
                    </a:r>
                    <a:r>
                      <a:rPr dirty="0"/>
                      <a:t> </a:t>
                    </a:r>
                    <a:r>
                      <a:rPr dirty="0" err="1"/>
                      <a:t>insegnanti</a:t>
                    </a:r>
                    <a:r>
                      <a:rPr dirty="0"/>
                      <a:t>?
8%</a:t>
                    </a:r>
                  </a:p>
                </c:rich>
              </c:tx>
              <c:showCatName val="1"/>
              <c:showPercent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7"/>
              <c:pt idx="0">
                <c:v>q  Come ti sei comportato?</c:v>
              </c:pt>
              <c:pt idx="1">
                <c:v>q  Cosa hai imparato?</c:v>
              </c:pt>
              <c:pt idx="2">
                <c:v>q  Che voti hai preso?</c:v>
              </c:pt>
              <c:pt idx="3">
                <c:v>q  C’e stato qualche problema con i compagni/con gli insegnanti?</c:v>
              </c:pt>
              <c:pt idx="4">
                <c:v>                                            Sei stato bene a scuola?</c:v>
              </c:pt>
              <c:pt idx="5">
                <c:v>che cosa hai mangiato</c:v>
              </c:pt>
              <c:pt idx="6">
                <c:v>13.Ritenete che gli/le insegnanti di vostro figlio/a , nel rapporto con i genitori</c:v>
              </c:pt>
            </c:strLit>
          </c:cat>
          <c:val>
            <c:numLit>
              <c:formatCode>General</c:formatCode>
              <c:ptCount val="7"/>
              <c:pt idx="0">
                <c:v>13</c:v>
              </c:pt>
              <c:pt idx="1">
                <c:v>16</c:v>
              </c:pt>
              <c:pt idx="2">
                <c:v>1</c:v>
              </c:pt>
              <c:pt idx="3">
                <c:v>4</c:v>
              </c:pt>
              <c:pt idx="4">
                <c:v>7</c:v>
              </c:pt>
              <c:pt idx="5">
                <c:v>9</c:v>
              </c:pt>
              <c:pt idx="6">
                <c:v>0</c:v>
              </c:pt>
            </c:numLit>
          </c:val>
        </c:ser>
        <c:ser>
          <c:idx val="1"/>
          <c:order val="1"/>
          <c:tx>
            <c:v>Serie2</c:v>
          </c:tx>
          <c:dPt>
            <c:idx val="0"/>
            <c:spPr>
              <a:solidFill>
                <a:srgbClr val="4572A7"/>
              </a:solidFill>
              <a:ln>
                <a:noFill/>
              </a:ln>
            </c:spPr>
          </c:dPt>
          <c:dPt>
            <c:idx val="1"/>
            <c:spPr>
              <a:solidFill>
                <a:srgbClr val="AA4643"/>
              </a:solidFill>
              <a:ln>
                <a:noFill/>
              </a:ln>
            </c:spPr>
          </c:dPt>
          <c:dPt>
            <c:idx val="2"/>
            <c:spPr>
              <a:solidFill>
                <a:srgbClr val="89A54E"/>
              </a:solidFill>
              <a:ln>
                <a:noFill/>
              </a:ln>
            </c:spPr>
          </c:dPt>
          <c:dPt>
            <c:idx val="3"/>
            <c:spPr>
              <a:solidFill>
                <a:srgbClr val="71588F"/>
              </a:solidFill>
              <a:ln>
                <a:noFill/>
              </a:ln>
            </c:spPr>
          </c:dPt>
          <c:dPt>
            <c:idx val="4"/>
            <c:spPr>
              <a:solidFill>
                <a:srgbClr val="4198AF"/>
              </a:solidFill>
              <a:ln>
                <a:noFill/>
              </a:ln>
            </c:spPr>
          </c:dPt>
          <c:dPt>
            <c:idx val="5"/>
            <c:spPr>
              <a:solidFill>
                <a:srgbClr val="DB843D"/>
              </a:solidFill>
              <a:ln>
                <a:noFill/>
              </a:ln>
            </c:spPr>
          </c:dPt>
          <c:dPt>
            <c:idx val="6"/>
            <c:spPr>
              <a:solidFill>
                <a:srgbClr val="93A9CF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000" b="0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val>
            <c:numLit>
              <c:formatCode>General</c:formatCode>
              <c:ptCount val="7"/>
              <c:pt idx="0">
                <c:v>0</c:v>
              </c:pt>
              <c:pt idx="1">
                <c:v>0</c:v>
              </c:pt>
              <c:pt idx="2">
                <c:v>0</c:v>
              </c:pt>
              <c:pt idx="3">
                <c:v>0</c:v>
              </c:pt>
              <c:pt idx="4">
                <c:v>0</c:v>
              </c:pt>
              <c:pt idx="5">
                <c:v>0</c:v>
              </c:pt>
              <c:pt idx="6">
                <c:v>0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view3D>
      <c:rotX val="28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1</c:v>
              </c:pt>
              <c:pt idx="1">
                <c:v>1</c:v>
              </c:pt>
              <c:pt idx="2">
                <c:v>5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8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3</c:v>
              </c:pt>
              <c:pt idx="1">
                <c:v>3</c:v>
              </c:pt>
              <c:pt idx="2">
                <c:v>13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8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1</c:v>
              </c:pt>
              <c:pt idx="1">
                <c:v>1</c:v>
              </c:pt>
              <c:pt idx="2">
                <c:v>5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view3D>
      <c:rotX val="28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2</c:v>
              </c:pt>
              <c:pt idx="1">
                <c:v>3</c:v>
              </c:pt>
              <c:pt idx="2">
                <c:v>5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8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2</c:v>
              </c:pt>
              <c:pt idx="1">
                <c:v>10</c:v>
              </c:pt>
              <c:pt idx="2">
                <c:v>6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8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2</c:v>
              </c:pt>
              <c:pt idx="1">
                <c:v>3</c:v>
              </c:pt>
              <c:pt idx="2">
                <c:v>5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8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6</c:v>
              </c:pt>
              <c:pt idx="1">
                <c:v>14</c:v>
              </c:pt>
              <c:pt idx="2">
                <c:v>3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8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4</c:v>
              </c:pt>
              <c:pt idx="1">
                <c:v>13</c:v>
              </c:pt>
              <c:pt idx="2">
                <c:v>5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8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2</c:v>
              </c:pt>
              <c:pt idx="1">
                <c:v>13</c:v>
              </c:pt>
              <c:pt idx="2">
                <c:v>8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8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572A7"/>
              </a:solidFill>
              <a:ln>
                <a:noFill/>
              </a:ln>
            </c:spPr>
          </c:dPt>
          <c:dPt>
            <c:idx val="1"/>
            <c:spPr>
              <a:solidFill>
                <a:srgbClr val="AA4643"/>
              </a:solidFill>
              <a:ln>
                <a:noFill/>
              </a:ln>
            </c:spPr>
          </c:dPt>
          <c:dPt>
            <c:idx val="2"/>
            <c:spPr>
              <a:solidFill>
                <a:srgbClr val="89A54E"/>
              </a:solidFill>
              <a:ln>
                <a:noFill/>
              </a:ln>
            </c:spPr>
          </c:dPt>
          <c:dPt>
            <c:idx val="3"/>
            <c:spPr>
              <a:solidFill>
                <a:srgbClr val="71588F"/>
              </a:solidFill>
              <a:ln>
                <a:noFill/>
              </a:ln>
            </c:spPr>
          </c:dPt>
          <c:dPt>
            <c:idx val="4"/>
            <c:spPr>
              <a:solidFill>
                <a:srgbClr val="4198AF"/>
              </a:solidFill>
              <a:ln>
                <a:noFill/>
              </a:ln>
            </c:spPr>
          </c:dPt>
          <c:dPt>
            <c:idx val="5"/>
            <c:spPr>
              <a:solidFill>
                <a:srgbClr val="DB843D"/>
              </a:solidFill>
              <a:ln>
                <a:noFill/>
              </a:ln>
            </c:spPr>
          </c:dPt>
          <c:dPt>
            <c:idx val="6"/>
            <c:spPr>
              <a:solidFill>
                <a:srgbClr val="93A9CF"/>
              </a:solidFill>
              <a:ln>
                <a:noFill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smtClean="0"/>
                      <a:t>Sport</a:t>
                    </a:r>
                    <a:r>
                      <a:t>
25%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smtClean="0"/>
                      <a:t> </a:t>
                    </a:r>
                    <a:r>
                      <a:rPr dirty="0" err="1"/>
                      <a:t>Ambiente</a:t>
                    </a:r>
                    <a:r>
                      <a:rPr dirty="0"/>
                      <a:t>
11%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smtClean="0"/>
                      <a:t>Danza </a:t>
                    </a:r>
                    <a:r>
                      <a:rPr dirty="0"/>
                      <a:t>
13%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smtClean="0"/>
                      <a:t>Musica </a:t>
                    </a:r>
                    <a:r>
                      <a:rPr dirty="0"/>
                      <a:t>
11%</a:t>
                    </a:r>
                  </a:p>
                </c:rich>
              </c:tx>
              <c:showCatName val="1"/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smtClean="0"/>
                      <a:t> </a:t>
                    </a:r>
                    <a:r>
                      <a:rPr dirty="0" err="1"/>
                      <a:t>Teatro</a:t>
                    </a:r>
                    <a:r>
                      <a:rPr dirty="0"/>
                      <a:t> 
13%</a:t>
                    </a:r>
                  </a:p>
                </c:rich>
              </c:tx>
              <c:showCatName val="1"/>
              <c:showPercent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smtClean="0"/>
                      <a:t> </a:t>
                    </a:r>
                    <a:r>
                      <a:rPr dirty="0" err="1"/>
                      <a:t>Laboratorio</a:t>
                    </a:r>
                    <a:r>
                      <a:rPr dirty="0"/>
                      <a:t> </a:t>
                    </a:r>
                    <a:r>
                      <a:rPr dirty="0" err="1"/>
                      <a:t>creativo</a:t>
                    </a:r>
                    <a:r>
                      <a:rPr dirty="0"/>
                      <a:t>
20%</a:t>
                    </a:r>
                  </a:p>
                </c:rich>
              </c:tx>
              <c:showCatName val="1"/>
              <c:showPercent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7"/>
              <c:pt idx="0">
                <c:v>sport</c:v>
              </c:pt>
              <c:pt idx="1">
                <c:v>q  Ambiente</c:v>
              </c:pt>
              <c:pt idx="2">
                <c:v>q  Danza </c:v>
              </c:pt>
              <c:pt idx="3">
                <c:v>q  Musica </c:v>
              </c:pt>
              <c:pt idx="4">
                <c:v>q  Teatro </c:v>
              </c:pt>
              <c:pt idx="5">
                <c:v>q  Laboratorio creativo</c:v>
              </c:pt>
              <c:pt idx="6">
                <c:v>           Altri tipi di progetti</c:v>
              </c:pt>
            </c:strLit>
          </c:cat>
          <c:val>
            <c:numLit>
              <c:formatCode>General</c:formatCode>
              <c:ptCount val="7"/>
              <c:pt idx="0">
                <c:v>18</c:v>
              </c:pt>
              <c:pt idx="1">
                <c:v>8</c:v>
              </c:pt>
              <c:pt idx="2">
                <c:v>9</c:v>
              </c:pt>
              <c:pt idx="3">
                <c:v>8</c:v>
              </c:pt>
              <c:pt idx="4">
                <c:v>9</c:v>
              </c:pt>
              <c:pt idx="5">
                <c:v>14</c:v>
              </c:pt>
              <c:pt idx="6">
                <c:v>5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8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0.12019082511081326"/>
          <c:y val="0.15516849351955253"/>
          <c:w val="0.76950821663636593"/>
          <c:h val="0.7434705936628514"/>
        </c:manualLayout>
      </c:layout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Pt>
            <c:idx val="3"/>
            <c:spPr>
              <a:solidFill>
                <a:srgbClr val="8064A2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-2.289595029420409E-3"/>
                  <c:y val="-8.3733163358497037E-2"/>
                </c:manualLayout>
              </c:layout>
              <c:tx>
                <c:rich>
                  <a:bodyPr/>
                  <a:lstStyle/>
                  <a:p>
                    <a:r>
                      <a:rPr b="1" smtClean="0"/>
                      <a:t>p</a:t>
                    </a:r>
                    <a:r>
                      <a:rPr smtClean="0"/>
                      <a:t>er </a:t>
                    </a:r>
                    <a:r>
                      <a:rPr dirty="0" err="1"/>
                      <a:t>conoscenza</a:t>
                    </a:r>
                    <a:r>
                      <a:rPr dirty="0"/>
                      <a:t> </a:t>
                    </a:r>
                    <a:r>
                      <a:rPr dirty="0" err="1"/>
                      <a:t>diretta</a:t>
                    </a:r>
                    <a:r>
                      <a:rPr dirty="0"/>
                      <a:t>  (</a:t>
                    </a:r>
                    <a:r>
                      <a:rPr dirty="0" err="1"/>
                      <a:t>fratello</a:t>
                    </a:r>
                    <a:r>
                      <a:rPr dirty="0"/>
                      <a:t>/</a:t>
                    </a:r>
                    <a:r>
                      <a:rPr dirty="0" err="1"/>
                      <a:t>sorella</a:t>
                    </a:r>
                    <a:r>
                      <a:rPr dirty="0"/>
                      <a:t> </a:t>
                    </a:r>
                    <a:r>
                      <a:rPr dirty="0" err="1"/>
                      <a:t>frequentante</a:t>
                    </a:r>
                    <a:r>
                      <a:rPr dirty="0"/>
                      <a:t>)
35%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8.0746739458855549E-2"/>
                  <c:y val="-6.1739844348744711E-3"/>
                </c:manualLayout>
              </c:layout>
              <c:tx>
                <c:rich>
                  <a:bodyPr/>
                  <a:lstStyle/>
                  <a:p>
                    <a:r>
                      <a:rPr b="1" dirty="0" smtClean="0"/>
                      <a:t>p</a:t>
                    </a:r>
                    <a:r>
                      <a:rPr dirty="0" smtClean="0"/>
                      <a:t>er </a:t>
                    </a:r>
                    <a:r>
                      <a:rPr dirty="0" err="1"/>
                      <a:t>conoscenza</a:t>
                    </a:r>
                    <a:r>
                      <a:rPr dirty="0"/>
                      <a:t> </a:t>
                    </a:r>
                    <a:r>
                      <a:rPr dirty="0" err="1"/>
                      <a:t>indiretta</a:t>
                    </a:r>
                    <a:r>
                      <a:rPr dirty="0"/>
                      <a:t>  (per </a:t>
                    </a:r>
                    <a:r>
                      <a:rPr dirty="0" err="1"/>
                      <a:t>averne</a:t>
                    </a:r>
                    <a:r>
                      <a:rPr dirty="0"/>
                      <a:t> </a:t>
                    </a:r>
                    <a:r>
                      <a:rPr dirty="0" err="1"/>
                      <a:t>sentito</a:t>
                    </a:r>
                    <a:r>
                      <a:rPr dirty="0"/>
                      <a:t> </a:t>
                    </a:r>
                    <a:r>
                      <a:rPr dirty="0" err="1"/>
                      <a:t>parlare</a:t>
                    </a:r>
                    <a:r>
                      <a:rPr dirty="0"/>
                      <a:t>/ </a:t>
                    </a:r>
                    <a:r>
                      <a:rPr dirty="0" err="1"/>
                      <a:t>consiglio</a:t>
                    </a:r>
                    <a:r>
                      <a:rPr dirty="0"/>
                      <a:t> </a:t>
                    </a:r>
                    <a:r>
                      <a:rPr dirty="0" err="1"/>
                      <a:t>di</a:t>
                    </a:r>
                    <a:r>
                      <a:rPr dirty="0"/>
                      <a:t> </a:t>
                    </a:r>
                    <a:r>
                      <a:rPr dirty="0" err="1"/>
                      <a:t>altre</a:t>
                    </a:r>
                    <a:r>
                      <a:rPr dirty="0"/>
                      <a:t> </a:t>
                    </a:r>
                    <a:r>
                      <a:rPr dirty="0" err="1"/>
                      <a:t>persone</a:t>
                    </a:r>
                    <a:r>
                      <a:rPr dirty="0"/>
                      <a:t>)
14%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1.11676324645133E-3"/>
                  <c:y val="9.61362108541612E-2"/>
                </c:manualLayout>
              </c:layout>
              <c:showCatName val="1"/>
              <c:showPercent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4"/>
              <c:pt idx="0">
                <c:v>q  per conoscenza diretta  (fratello/sorella frequentante)</c:v>
              </c:pt>
              <c:pt idx="1">
                <c:v>q  per conoscenza indiretta  (per averne sentito parlare/ consiglio di altre persone)</c:v>
              </c:pt>
              <c:pt idx="2">
                <c:v>q  per comodità territoriale  (vicinanza/buoni collegamenti)</c:v>
              </c:pt>
              <c:pt idx="3">
                <c:v>                                    per l’offerta formativa della scuola</c:v>
              </c:pt>
            </c:strLit>
          </c:cat>
          <c:val>
            <c:numLit>
              <c:formatCode>General</c:formatCode>
              <c:ptCount val="4"/>
              <c:pt idx="0">
                <c:v>17</c:v>
              </c:pt>
              <c:pt idx="1">
                <c:v>7</c:v>
              </c:pt>
              <c:pt idx="2">
                <c:v>20</c:v>
              </c:pt>
              <c:pt idx="3">
                <c:v>5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view3D>
      <c:rotX val="28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0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15</c:v>
              </c:pt>
              <c:pt idx="1">
                <c:v>22</c:v>
              </c:pt>
              <c:pt idx="2">
                <c:v>19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8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0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4</c:v>
              </c:pt>
              <c:pt idx="1">
                <c:v>25</c:v>
              </c:pt>
              <c:pt idx="2">
                <c:v>16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8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0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15</c:v>
              </c:pt>
              <c:pt idx="1">
                <c:v>23</c:v>
              </c:pt>
              <c:pt idx="2">
                <c:v>9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8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dLbl>
              <c:idx val="1"/>
              <c:layout>
                <c:manualLayout>
                  <c:x val="0.15464941325262418"/>
                  <c:y val="-0.33092811490547208"/>
                </c:manualLayout>
              </c:layout>
              <c:showCatName val="1"/>
              <c:showPercent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0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13</c:v>
              </c:pt>
              <c:pt idx="1">
                <c:v>23</c:v>
              </c:pt>
              <c:pt idx="2">
                <c:v>9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8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0.10735216590885596"/>
          <c:w val="0.96568629437647036"/>
          <c:h val="0.89264783409114434"/>
        </c:manualLayout>
      </c:layout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0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26</c:v>
              </c:pt>
              <c:pt idx="1">
                <c:v>11</c:v>
              </c:pt>
              <c:pt idx="2">
                <c:v>7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8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4</c:v>
              </c:pt>
              <c:pt idx="1">
                <c:v>24</c:v>
              </c:pt>
              <c:pt idx="2">
                <c:v>17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8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>
        <c:manualLayout>
          <c:xMode val="edge"/>
          <c:yMode val="edge"/>
          <c:x val="7.4340969158959838E-2"/>
          <c:y val="0.17481884057971034"/>
          <c:w val="0.82289849894417788"/>
          <c:h val="0.79528985507246353"/>
        </c:manualLayout>
      </c:layout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572A7"/>
              </a:solidFill>
              <a:ln>
                <a:noFill/>
              </a:ln>
            </c:spPr>
          </c:dPt>
          <c:dPt>
            <c:idx val="1"/>
            <c:spPr>
              <a:solidFill>
                <a:srgbClr val="AA4643"/>
              </a:solidFill>
              <a:ln>
                <a:noFill/>
              </a:ln>
            </c:spPr>
          </c:dPt>
          <c:dPt>
            <c:idx val="2"/>
            <c:spPr>
              <a:solidFill>
                <a:srgbClr val="89A54E"/>
              </a:solidFill>
              <a:ln>
                <a:noFill/>
              </a:ln>
            </c:spPr>
          </c:dPt>
          <c:dPt>
            <c:idx val="3"/>
            <c:spPr>
              <a:solidFill>
                <a:srgbClr val="71588F"/>
              </a:solidFill>
              <a:ln>
                <a:noFill/>
              </a:ln>
            </c:spPr>
          </c:dPt>
          <c:dPt>
            <c:idx val="4"/>
            <c:spPr>
              <a:solidFill>
                <a:srgbClr val="4198AF"/>
              </a:solidFill>
              <a:ln>
                <a:noFill/>
              </a:ln>
            </c:spPr>
          </c:dPt>
          <c:dPt>
            <c:idx val="5"/>
            <c:spPr>
              <a:solidFill>
                <a:srgbClr val="DB843D"/>
              </a:solidFill>
              <a:ln>
                <a:noFill/>
              </a:ln>
            </c:spPr>
          </c:dPt>
          <c:dPt>
            <c:idx val="6"/>
            <c:spPr>
              <a:solidFill>
                <a:srgbClr val="93A9CF"/>
              </a:solidFill>
              <a:ln>
                <a:noFill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smtClean="0"/>
                      <a:t> </a:t>
                    </a:r>
                    <a:r>
                      <a:t>con </a:t>
                    </a:r>
                    <a:r>
                      <a:rPr dirty="0" err="1"/>
                      <a:t>serenità</a:t>
                    </a:r>
                    <a:r>
                      <a:rPr dirty="0"/>
                      <a:t>
46%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smtClean="0"/>
                      <a:t>con </a:t>
                    </a:r>
                    <a:r>
                      <a:rPr dirty="0" err="1"/>
                      <a:t>interesse</a:t>
                    </a:r>
                    <a:r>
                      <a:rPr dirty="0"/>
                      <a:t>
25%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smtClean="0"/>
                      <a:t> </a:t>
                    </a:r>
                    <a:r>
                      <a:rPr dirty="0"/>
                      <a:t>con </a:t>
                    </a:r>
                    <a:r>
                      <a:rPr dirty="0" err="1"/>
                      <a:t>entusiasmo</a:t>
                    </a:r>
                    <a:r>
                      <a:rPr dirty="0"/>
                      <a:t> 
1%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smtClean="0"/>
                      <a:t> </a:t>
                    </a:r>
                    <a:r>
                      <a:rPr dirty="0"/>
                      <a:t>con </a:t>
                    </a:r>
                    <a:r>
                      <a:rPr dirty="0" err="1"/>
                      <a:t>poco</a:t>
                    </a:r>
                    <a:r>
                      <a:rPr dirty="0"/>
                      <a:t> </a:t>
                    </a:r>
                    <a:r>
                      <a:rPr dirty="0" err="1"/>
                      <a:t>entusiasmo</a:t>
                    </a:r>
                    <a:r>
                      <a:rPr dirty="0"/>
                      <a:t> 
8%</a:t>
                    </a:r>
                  </a:p>
                </c:rich>
              </c:tx>
              <c:showCatName val="1"/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smtClean="0"/>
                      <a:t>con </a:t>
                    </a:r>
                    <a:r>
                      <a:rPr dirty="0" err="1"/>
                      <a:t>preoccupazione</a:t>
                    </a:r>
                    <a:r>
                      <a:rPr dirty="0"/>
                      <a:t>/</a:t>
                    </a:r>
                    <a:r>
                      <a:rPr dirty="0" err="1"/>
                      <a:t>ansia</a:t>
                    </a:r>
                    <a:r>
                      <a:rPr dirty="0"/>
                      <a:t>
19%</a:t>
                    </a:r>
                  </a:p>
                </c:rich>
              </c:tx>
              <c:showCatName val="1"/>
              <c:showPercent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smtClean="0"/>
                      <a:t>con </a:t>
                    </a:r>
                    <a:r>
                      <a:rPr dirty="0" err="1"/>
                      <a:t>stanchezza</a:t>
                    </a:r>
                    <a:r>
                      <a:rPr dirty="0"/>
                      <a:t>
1%</a:t>
                    </a:r>
                  </a:p>
                </c:rich>
              </c:tx>
              <c:showCatName val="1"/>
              <c:showPercent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7"/>
              <c:pt idx="0">
                <c:v>q  con serenità</c:v>
              </c:pt>
              <c:pt idx="1">
                <c:v>q  con interesse</c:v>
              </c:pt>
              <c:pt idx="2">
                <c:v>q  con entusiasmo </c:v>
              </c:pt>
              <c:pt idx="3">
                <c:v>q  con poco entusiasmo </c:v>
              </c:pt>
              <c:pt idx="4">
                <c:v>q  con preoccupazione/ansia</c:v>
              </c:pt>
              <c:pt idx="5">
                <c:v>q  con stanchezza</c:v>
              </c:pt>
              <c:pt idx="6">
                <c:v>                                             con noia</c:v>
              </c:pt>
            </c:strLit>
          </c:cat>
          <c:val>
            <c:numLit>
              <c:formatCode>General</c:formatCode>
              <c:ptCount val="7"/>
              <c:pt idx="0">
                <c:v>34</c:v>
              </c:pt>
              <c:pt idx="1">
                <c:v>19</c:v>
              </c:pt>
              <c:pt idx="2">
                <c:v>1</c:v>
              </c:pt>
              <c:pt idx="3">
                <c:v>6</c:v>
              </c:pt>
              <c:pt idx="4">
                <c:v>14</c:v>
              </c:pt>
              <c:pt idx="5">
                <c:v>1</c:v>
              </c:pt>
              <c:pt idx="6">
                <c:v>0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8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1</c:v>
              </c:pt>
              <c:pt idx="1">
                <c:v>9</c:v>
              </c:pt>
              <c:pt idx="2">
                <c:v>11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8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6</c:v>
              </c:pt>
              <c:pt idx="1">
                <c:v>20</c:v>
              </c:pt>
              <c:pt idx="2">
                <c:v>22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8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5</c:v>
              </c:pt>
              <c:pt idx="1">
                <c:v>19</c:v>
              </c:pt>
              <c:pt idx="2">
                <c:v>22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8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2</c:v>
              </c:pt>
              <c:pt idx="1">
                <c:v>28</c:v>
              </c:pt>
              <c:pt idx="2">
                <c:v>16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8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5</c:v>
              </c:pt>
              <c:pt idx="1">
                <c:v>26</c:v>
              </c:pt>
              <c:pt idx="2">
                <c:v>14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8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Pt>
            <c:idx val="3"/>
            <c:spPr>
              <a:solidFill>
                <a:srgbClr val="8064A2"/>
              </a:solidFill>
              <a:ln>
                <a:noFill/>
              </a:ln>
            </c:spPr>
          </c:dPt>
          <c:dPt>
            <c:idx val="4"/>
            <c:spPr>
              <a:solidFill>
                <a:srgbClr val="4BACC6"/>
              </a:solidFill>
              <a:ln>
                <a:noFill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b="1" smtClean="0"/>
                      <a:t>C</a:t>
                    </a:r>
                    <a:r>
                      <a:rPr smtClean="0"/>
                      <a:t>ome </a:t>
                    </a:r>
                    <a:r>
                      <a:rPr dirty="0" err="1"/>
                      <a:t>ti</a:t>
                    </a:r>
                    <a:r>
                      <a:rPr dirty="0"/>
                      <a:t> </a:t>
                    </a:r>
                    <a:r>
                      <a:rPr dirty="0" err="1"/>
                      <a:t>sei</a:t>
                    </a:r>
                    <a:r>
                      <a:rPr dirty="0"/>
                      <a:t> </a:t>
                    </a:r>
                    <a:r>
                      <a:rPr dirty="0" err="1"/>
                      <a:t>comportato</a:t>
                    </a:r>
                    <a:r>
                      <a:rPr dirty="0"/>
                      <a:t>?
29%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-0.15885384549525086"/>
                  <c:y val="-0.27913443340603467"/>
                </c:manualLayout>
              </c:layout>
              <c:tx>
                <c:rich>
                  <a:bodyPr/>
                  <a:lstStyle/>
                  <a:p>
                    <a:r>
                      <a:rPr b="1" dirty="0"/>
                      <a:t> </a:t>
                    </a:r>
                    <a:r>
                      <a:rPr dirty="0"/>
                      <a:t> </a:t>
                    </a:r>
                    <a:r>
                      <a:rPr dirty="0" err="1"/>
                      <a:t>Cosa</a:t>
                    </a:r>
                    <a:r>
                      <a:rPr dirty="0"/>
                      <a:t> </a:t>
                    </a:r>
                    <a:r>
                      <a:rPr dirty="0" err="1"/>
                      <a:t>hai</a:t>
                    </a:r>
                    <a:r>
                      <a:rPr dirty="0"/>
                      <a:t> </a:t>
                    </a:r>
                    <a:r>
                      <a:rPr dirty="0" err="1"/>
                      <a:t>imparato</a:t>
                    </a:r>
                    <a:r>
                      <a:rPr dirty="0"/>
                      <a:t>?
23%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b="1" smtClean="0"/>
                      <a:t> </a:t>
                    </a:r>
                    <a:r>
                      <a:rPr dirty="0" err="1"/>
                      <a:t>Che</a:t>
                    </a:r>
                    <a:r>
                      <a:rPr dirty="0"/>
                      <a:t> </a:t>
                    </a:r>
                    <a:r>
                      <a:rPr dirty="0" err="1"/>
                      <a:t>voti</a:t>
                    </a:r>
                    <a:r>
                      <a:rPr dirty="0"/>
                      <a:t> </a:t>
                    </a:r>
                    <a:r>
                      <a:rPr dirty="0" err="1"/>
                      <a:t>hai</a:t>
                    </a:r>
                    <a:r>
                      <a:rPr dirty="0"/>
                      <a:t> </a:t>
                    </a:r>
                    <a:r>
                      <a:rPr dirty="0" err="1"/>
                      <a:t>preso</a:t>
                    </a:r>
                    <a:r>
                      <a:rPr dirty="0"/>
                      <a:t>?
8%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b="1" smtClean="0"/>
                      <a:t>C</a:t>
                    </a:r>
                    <a:r>
                      <a:rPr smtClean="0"/>
                      <a:t>’e </a:t>
                    </a:r>
                    <a:r>
                      <a:rPr dirty="0" err="1"/>
                      <a:t>stato</a:t>
                    </a:r>
                    <a:r>
                      <a:rPr dirty="0"/>
                      <a:t> </a:t>
                    </a:r>
                    <a:r>
                      <a:rPr dirty="0" err="1"/>
                      <a:t>qualche</a:t>
                    </a:r>
                    <a:r>
                      <a:rPr dirty="0"/>
                      <a:t> </a:t>
                    </a:r>
                    <a:r>
                      <a:rPr dirty="0" err="1"/>
                      <a:t>problema</a:t>
                    </a:r>
                    <a:r>
                      <a:rPr dirty="0"/>
                      <a:t> con </a:t>
                    </a:r>
                    <a:r>
                      <a:rPr dirty="0" err="1"/>
                      <a:t>i</a:t>
                    </a:r>
                    <a:r>
                      <a:rPr dirty="0"/>
                      <a:t> </a:t>
                    </a:r>
                    <a:r>
                      <a:rPr dirty="0" err="1"/>
                      <a:t>compagni</a:t>
                    </a:r>
                    <a:r>
                      <a:rPr dirty="0"/>
                      <a:t>/con </a:t>
                    </a:r>
                    <a:r>
                      <a:rPr dirty="0" err="1"/>
                      <a:t>gli</a:t>
                    </a:r>
                    <a:r>
                      <a:rPr dirty="0"/>
                      <a:t> </a:t>
                    </a:r>
                    <a:r>
                      <a:rPr dirty="0" err="1"/>
                      <a:t>insegnanti</a:t>
                    </a:r>
                    <a:r>
                      <a:rPr dirty="0"/>
                      <a:t>?
10%</a:t>
                    </a:r>
                  </a:p>
                </c:rich>
              </c:tx>
              <c:showCatName val="1"/>
              <c:showPercent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5"/>
              <c:pt idx="0">
                <c:v>q  Come ti sei comportato?</c:v>
              </c:pt>
              <c:pt idx="1">
                <c:v>q  Cosa hai imparato?</c:v>
              </c:pt>
              <c:pt idx="2">
                <c:v>q  Che voti hai preso?</c:v>
              </c:pt>
              <c:pt idx="3">
                <c:v>q  C’e stato qualche problema con i compagni/con gli insegnanti?</c:v>
              </c:pt>
              <c:pt idx="4">
                <c:v>                                            Sei stato bene a scuola?</c:v>
              </c:pt>
            </c:strLit>
          </c:cat>
          <c:val>
            <c:numLit>
              <c:formatCode>General</c:formatCode>
              <c:ptCount val="5"/>
              <c:pt idx="0">
                <c:v>22</c:v>
              </c:pt>
              <c:pt idx="1">
                <c:v>18</c:v>
              </c:pt>
              <c:pt idx="2">
                <c:v>6</c:v>
              </c:pt>
              <c:pt idx="3">
                <c:v>8</c:v>
              </c:pt>
              <c:pt idx="4">
                <c:v>23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8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0.18240359395949862"/>
          <c:y val="0.21388880935337629"/>
          <c:w val="0.81759640604050177"/>
          <c:h val="0.78611119064662349"/>
        </c:manualLayout>
      </c:layout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smtClean="0"/>
                      <a:t>Si </a:t>
                    </a:r>
                    <a:r>
                      <a:rPr dirty="0" err="1"/>
                      <a:t>esprimano</a:t>
                    </a:r>
                    <a:r>
                      <a:rPr dirty="0"/>
                      <a:t> con </a:t>
                    </a:r>
                    <a:r>
                      <a:rPr dirty="0" err="1"/>
                      <a:t>linguaggio</a:t>
                    </a:r>
                    <a:r>
                      <a:rPr dirty="0"/>
                      <a:t> </a:t>
                    </a:r>
                    <a:r>
                      <a:rPr dirty="0" err="1"/>
                      <a:t>chiaro</a:t>
                    </a:r>
                    <a:r>
                      <a:rPr dirty="0"/>
                      <a:t> e </a:t>
                    </a:r>
                    <a:r>
                      <a:rPr dirty="0" err="1"/>
                      <a:t>comprensibile</a:t>
                    </a:r>
                    <a:r>
                      <a:rPr dirty="0"/>
                      <a:t>
56%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smtClean="0"/>
                      <a:t>Ascoltino </a:t>
                    </a:r>
                    <a:r>
                      <a:rPr dirty="0"/>
                      <a:t>le </a:t>
                    </a:r>
                    <a:r>
                      <a:rPr dirty="0" err="1"/>
                      <a:t>problematiche</a:t>
                    </a:r>
                    <a:r>
                      <a:rPr dirty="0"/>
                      <a:t> </a:t>
                    </a:r>
                    <a:r>
                      <a:rPr dirty="0" err="1"/>
                      <a:t>della</a:t>
                    </a:r>
                    <a:r>
                      <a:rPr dirty="0"/>
                      <a:t> </a:t>
                    </a:r>
                    <a:r>
                      <a:rPr dirty="0" err="1"/>
                      <a:t>famiglia</a:t>
                    </a:r>
                    <a:r>
                      <a:rPr dirty="0"/>
                      <a:t>
18%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/>
                      <a:t>                    </a:t>
                    </a:r>
                    <a:r>
                      <a:rPr smtClean="0"/>
                      <a:t>Esprimano </a:t>
                    </a:r>
                    <a:r>
                      <a:rPr dirty="0" err="1"/>
                      <a:t>il</a:t>
                    </a:r>
                    <a:r>
                      <a:rPr dirty="0"/>
                      <a:t> </a:t>
                    </a:r>
                    <a:r>
                      <a:rPr dirty="0" err="1"/>
                      <a:t>giudizio</a:t>
                    </a:r>
                    <a:r>
                      <a:rPr dirty="0"/>
                      <a:t> </a:t>
                    </a:r>
                    <a:r>
                      <a:rPr dirty="0" err="1"/>
                      <a:t>sulle</a:t>
                    </a:r>
                    <a:r>
                      <a:rPr dirty="0"/>
                      <a:t> </a:t>
                    </a:r>
                    <a:r>
                      <a:rPr dirty="0" err="1"/>
                      <a:t>verifiche</a:t>
                    </a:r>
                    <a:r>
                      <a:rPr dirty="0"/>
                      <a:t> in </a:t>
                    </a:r>
                    <a:r>
                      <a:rPr dirty="0" err="1"/>
                      <a:t>modo</a:t>
                    </a:r>
                    <a:r>
                      <a:rPr dirty="0"/>
                      <a:t> </a:t>
                    </a:r>
                    <a:r>
                      <a:rPr dirty="0" err="1"/>
                      <a:t>chiaro</a:t>
                    </a:r>
                    <a:r>
                      <a:rPr dirty="0"/>
                      <a:t>
26%</a:t>
                    </a:r>
                  </a:p>
                </c:rich>
              </c:tx>
              <c:showCatName val="1"/>
              <c:showPercent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q  si esprimano con linguaggio chiaro e comprensibile</c:v>
              </c:pt>
              <c:pt idx="1">
                <c:v>q  ascoltino le problematiche della famiglia</c:v>
              </c:pt>
              <c:pt idx="2">
                <c:v>                    esprimano il giudizio sulle verifiche in modo chiaro</c:v>
              </c:pt>
            </c:strLit>
          </c:cat>
          <c:val>
            <c:numLit>
              <c:formatCode>General</c:formatCode>
              <c:ptCount val="3"/>
              <c:pt idx="0">
                <c:v>34</c:v>
              </c:pt>
              <c:pt idx="1">
                <c:v>11</c:v>
              </c:pt>
              <c:pt idx="2">
                <c:v>16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8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t>  </a:t>
                    </a:r>
                    <a:r>
                      <a:rPr dirty="0" err="1"/>
                      <a:t>attività</a:t>
                    </a:r>
                    <a:r>
                      <a:rPr dirty="0"/>
                      <a:t> </a:t>
                    </a:r>
                    <a:r>
                      <a:rPr dirty="0" err="1"/>
                      <a:t>didattiche</a:t>
                    </a:r>
                    <a:r>
                      <a:rPr dirty="0"/>
                      <a:t> </a:t>
                    </a:r>
                    <a:r>
                      <a:rPr dirty="0" err="1"/>
                      <a:t>svolte</a:t>
                    </a:r>
                    <a:r>
                      <a:rPr dirty="0"/>
                      <a:t>
62%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0.18452046994778359"/>
                  <c:y val="-0.15716036998067753"/>
                </c:manualLayout>
              </c:layout>
              <c:tx>
                <c:rich>
                  <a:bodyPr/>
                  <a:lstStyle/>
                  <a:p>
                    <a:r>
                      <a:rPr dirty="0"/>
                      <a:t>  </a:t>
                    </a:r>
                    <a:r>
                      <a:rPr dirty="0" err="1"/>
                      <a:t>orari</a:t>
                    </a:r>
                    <a:r>
                      <a:rPr dirty="0"/>
                      <a:t> e </a:t>
                    </a:r>
                    <a:r>
                      <a:rPr dirty="0" err="1"/>
                      <a:t>servizi</a:t>
                    </a:r>
                    <a:r>
                      <a:rPr dirty="0"/>
                      <a:t> </a:t>
                    </a:r>
                    <a:r>
                      <a:rPr dirty="0" err="1"/>
                      <a:t>della</a:t>
                    </a:r>
                    <a:r>
                      <a:rPr dirty="0"/>
                      <a:t> </a:t>
                    </a:r>
                    <a:r>
                      <a:rPr dirty="0" err="1"/>
                      <a:t>Segreteria</a:t>
                    </a:r>
                    <a:r>
                      <a:rPr dirty="0"/>
                      <a:t>
17%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/>
                      <a:t>                     </a:t>
                    </a:r>
                    <a:r>
                      <a:rPr smtClean="0"/>
                      <a:t>Possibilità </a:t>
                    </a:r>
                    <a:r>
                      <a:rPr dirty="0" err="1"/>
                      <a:t>di</a:t>
                    </a:r>
                    <a:r>
                      <a:rPr dirty="0"/>
                      <a:t> </a:t>
                    </a:r>
                    <a:r>
                      <a:rPr dirty="0" err="1"/>
                      <a:t>colloqui</a:t>
                    </a:r>
                    <a:r>
                      <a:rPr dirty="0"/>
                      <a:t> </a:t>
                    </a:r>
                    <a:r>
                      <a:rPr dirty="0" err="1"/>
                      <a:t>col</a:t>
                    </a:r>
                    <a:r>
                      <a:rPr dirty="0"/>
                      <a:t> </a:t>
                    </a:r>
                    <a:r>
                      <a:rPr dirty="0" err="1"/>
                      <a:t>Dirigente</a:t>
                    </a:r>
                    <a:r>
                      <a:rPr dirty="0"/>
                      <a:t> </a:t>
                    </a:r>
                    <a:r>
                      <a:rPr dirty="0" err="1"/>
                      <a:t>Scolastico</a:t>
                    </a:r>
                    <a:r>
                      <a:rPr dirty="0"/>
                      <a:t>
21%</a:t>
                    </a:r>
                  </a:p>
                </c:rich>
              </c:tx>
              <c:showCatName val="1"/>
              <c:showPercent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q  attività didattiche svolte</c:v>
              </c:pt>
              <c:pt idx="1">
                <c:v>q  orari e servizi della Segreteria</c:v>
              </c:pt>
              <c:pt idx="2">
                <c:v>                     possibilità di colloqui col Dirigente Scolastico</c:v>
              </c:pt>
            </c:strLit>
          </c:cat>
          <c:val>
            <c:numLit>
              <c:formatCode>General</c:formatCode>
              <c:ptCount val="3"/>
              <c:pt idx="0">
                <c:v>29</c:v>
              </c:pt>
              <c:pt idx="1">
                <c:v>8</c:v>
              </c:pt>
              <c:pt idx="2">
                <c:v>10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view3D>
      <c:rotX val="28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explosion val="1"/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8</c:v>
              </c:pt>
              <c:pt idx="1">
                <c:v>22</c:v>
              </c:pt>
              <c:pt idx="2">
                <c:v>13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8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20</c:v>
              </c:pt>
              <c:pt idx="1">
                <c:v>17</c:v>
              </c:pt>
              <c:pt idx="2">
                <c:v>9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8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572A7"/>
              </a:solidFill>
              <a:ln>
                <a:noFill/>
              </a:ln>
            </c:spPr>
          </c:dPt>
          <c:dPt>
            <c:idx val="1"/>
            <c:spPr>
              <a:solidFill>
                <a:srgbClr val="AA4643"/>
              </a:solidFill>
              <a:ln>
                <a:noFill/>
              </a:ln>
            </c:spPr>
          </c:dPt>
          <c:dPt>
            <c:idx val="2"/>
            <c:spPr>
              <a:solidFill>
                <a:srgbClr val="89A54E"/>
              </a:solidFill>
              <a:ln>
                <a:noFill/>
              </a:ln>
            </c:spPr>
          </c:dPt>
          <c:dPt>
            <c:idx val="3"/>
            <c:spPr>
              <a:solidFill>
                <a:srgbClr val="71588F"/>
              </a:solidFill>
              <a:ln>
                <a:noFill/>
              </a:ln>
            </c:spPr>
          </c:dPt>
          <c:dPt>
            <c:idx val="4"/>
            <c:spPr>
              <a:solidFill>
                <a:srgbClr val="4198AF"/>
              </a:solidFill>
              <a:ln>
                <a:noFill/>
              </a:ln>
            </c:spPr>
          </c:dPt>
          <c:dPt>
            <c:idx val="5"/>
            <c:spPr>
              <a:solidFill>
                <a:srgbClr val="DB843D"/>
              </a:solidFill>
              <a:ln>
                <a:noFill/>
              </a:ln>
            </c:spPr>
          </c:dPt>
          <c:dPt>
            <c:idx val="6"/>
            <c:spPr>
              <a:solidFill>
                <a:srgbClr val="93A9CF"/>
              </a:solidFill>
              <a:ln>
                <a:noFill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smtClean="0"/>
                      <a:t> </a:t>
                    </a:r>
                    <a:r>
                      <a:t>Sport
26%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smtClean="0"/>
                      <a:t> </a:t>
                    </a:r>
                    <a:r>
                      <a:rPr dirty="0" err="1"/>
                      <a:t>Ambiente</a:t>
                    </a:r>
                    <a:r>
                      <a:rPr dirty="0"/>
                      <a:t>
7%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smtClean="0"/>
                      <a:t>Danza </a:t>
                    </a:r>
                    <a:r>
                      <a:rPr dirty="0"/>
                      <a:t>
8%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smtClean="0"/>
                      <a:t>Musica </a:t>
                    </a:r>
                    <a:r>
                      <a:rPr dirty="0"/>
                      <a:t>
8%</a:t>
                    </a:r>
                  </a:p>
                </c:rich>
              </c:tx>
              <c:showCatName val="1"/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smtClean="0"/>
                      <a:t>Teatro </a:t>
                    </a:r>
                    <a:r>
                      <a:rPr dirty="0"/>
                      <a:t>
14%</a:t>
                    </a:r>
                  </a:p>
                </c:rich>
              </c:tx>
              <c:showCatName val="1"/>
              <c:showPercent val="1"/>
            </c:dLbl>
            <c:dLbl>
              <c:idx val="5"/>
              <c:layout>
                <c:manualLayout>
                  <c:x val="0.16086142545008228"/>
                  <c:y val="2.9905506376368414E-2"/>
                </c:manualLayout>
              </c:layout>
              <c:tx>
                <c:rich>
                  <a:bodyPr/>
                  <a:lstStyle/>
                  <a:p>
                    <a:r>
                      <a:rPr dirty="0" smtClean="0"/>
                      <a:t> </a:t>
                    </a:r>
                    <a:r>
                      <a:rPr dirty="0"/>
                      <a:t>Laboratorio creativo
25%</a:t>
                    </a:r>
                  </a:p>
                </c:rich>
              </c:tx>
              <c:showCatName val="1"/>
              <c:showPercent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7"/>
              <c:pt idx="0">
                <c:v>q  Sport</c:v>
              </c:pt>
              <c:pt idx="1">
                <c:v>q  Ambiente</c:v>
              </c:pt>
              <c:pt idx="2">
                <c:v>q  Danza </c:v>
              </c:pt>
              <c:pt idx="3">
                <c:v>q  Musica </c:v>
              </c:pt>
              <c:pt idx="4">
                <c:v>q  Teatro </c:v>
              </c:pt>
              <c:pt idx="5">
                <c:v>q  Laboratorio creativo</c:v>
              </c:pt>
              <c:pt idx="6">
                <c:v>           Altri tipi di progetti</c:v>
              </c:pt>
            </c:strLit>
          </c:cat>
          <c:val>
            <c:numLit>
              <c:formatCode>General</c:formatCode>
              <c:ptCount val="7"/>
              <c:pt idx="0">
                <c:v>31</c:v>
              </c:pt>
              <c:pt idx="1">
                <c:v>8</c:v>
              </c:pt>
              <c:pt idx="2">
                <c:v>10</c:v>
              </c:pt>
              <c:pt idx="3">
                <c:v>10</c:v>
              </c:pt>
              <c:pt idx="4">
                <c:v>16</c:v>
              </c:pt>
              <c:pt idx="5">
                <c:v>29</c:v>
              </c:pt>
              <c:pt idx="6">
                <c:v>14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8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9.5833333333333368E-2"/>
          <c:y val="0.10416666666666673"/>
          <c:w val="0.81388888888888933"/>
          <c:h val="0.77314814814814881"/>
        </c:manualLayout>
      </c:layout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3</c:v>
              </c:pt>
              <c:pt idx="1">
                <c:v>13</c:v>
              </c:pt>
              <c:pt idx="2">
                <c:v>5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view3D>
      <c:rotX val="29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3</c:v>
              </c:pt>
              <c:pt idx="1">
                <c:v>7</c:v>
              </c:pt>
              <c:pt idx="2">
                <c:v>23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9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1</c:v>
              </c:pt>
              <c:pt idx="1">
                <c:v>10</c:v>
              </c:pt>
              <c:pt idx="2">
                <c:v>23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9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dLbl>
              <c:idx val="1"/>
              <c:layout>
                <c:manualLayout>
                  <c:x val="5.1482548325266983E-2"/>
                  <c:y val="1.0151410379689613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0.21618768356913959"/>
                  <c:y val="-0.34743721004179606"/>
                </c:manualLayout>
              </c:layout>
              <c:showCatName val="1"/>
              <c:showPercent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0</c:v>
              </c:pt>
              <c:pt idx="1">
                <c:v>7</c:v>
              </c:pt>
              <c:pt idx="2">
                <c:v>26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9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dLbl>
              <c:idx val="1"/>
              <c:layout>
                <c:manualLayout>
                  <c:x val="0.12638767793916617"/>
                  <c:y val="3.8933045291887208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9.8967113557430861E-2"/>
                  <c:y val="-0.47741163624886446"/>
                </c:manualLayout>
              </c:layout>
              <c:showCatName val="1"/>
              <c:showPercent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0</c:v>
              </c:pt>
              <c:pt idx="1">
                <c:v>5</c:v>
              </c:pt>
              <c:pt idx="2">
                <c:v>28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9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dLbl>
              <c:idx val="2"/>
              <c:layout>
                <c:manualLayout>
                  <c:x val="0.12758523085449938"/>
                  <c:y val="-0.3053605744509667"/>
                </c:manualLayout>
              </c:layout>
              <c:showCatName val="1"/>
              <c:showPercent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0</c:v>
              </c:pt>
              <c:pt idx="1">
                <c:v>7</c:v>
              </c:pt>
              <c:pt idx="2">
                <c:v>26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9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1</c:v>
              </c:pt>
              <c:pt idx="1">
                <c:v>11</c:v>
              </c:pt>
              <c:pt idx="2">
                <c:v>19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9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2</c:v>
              </c:pt>
              <c:pt idx="1">
                <c:v>13</c:v>
              </c:pt>
              <c:pt idx="2">
                <c:v>18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view3D>
      <c:rotX val="29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1</c:v>
              </c:pt>
              <c:pt idx="1">
                <c:v>12</c:v>
              </c:pt>
              <c:pt idx="2">
                <c:v>21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9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1</c:v>
              </c:pt>
              <c:pt idx="1">
                <c:v>10</c:v>
              </c:pt>
              <c:pt idx="2">
                <c:v>21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9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0</c:v>
              </c:pt>
              <c:pt idx="1">
                <c:v>10</c:v>
              </c:pt>
              <c:pt idx="2">
                <c:v>22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8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4</c:v>
              </c:pt>
              <c:pt idx="1">
                <c:v>10</c:v>
              </c:pt>
              <c:pt idx="2">
                <c:v>8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9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3</c:v>
              </c:pt>
              <c:pt idx="1">
                <c:v>13</c:v>
              </c:pt>
              <c:pt idx="2">
                <c:v>17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9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1</c:v>
              </c:pt>
              <c:pt idx="1">
                <c:v>9</c:v>
              </c:pt>
              <c:pt idx="2">
                <c:v>24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9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dLbl>
              <c:idx val="2"/>
              <c:layout>
                <c:manualLayout>
                  <c:x val="0.21834852609747338"/>
                  <c:y val="-0.15975207182454823"/>
                </c:manualLayout>
              </c:layout>
              <c:showCatName val="1"/>
              <c:showPercent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2</c:v>
              </c:pt>
              <c:pt idx="1">
                <c:v>10</c:v>
              </c:pt>
              <c:pt idx="2">
                <c:v>22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9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4</c:v>
              </c:pt>
              <c:pt idx="1">
                <c:v>12</c:v>
              </c:pt>
              <c:pt idx="2">
                <c:v>18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9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6</c:v>
              </c:pt>
              <c:pt idx="1">
                <c:v>14</c:v>
              </c:pt>
              <c:pt idx="2">
                <c:v>13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9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dLbl>
              <c:idx val="2"/>
              <c:layout>
                <c:manualLayout>
                  <c:x val="0.18915576409384466"/>
                  <c:y val="-0.26127606373518308"/>
                </c:manualLayout>
              </c:layout>
              <c:showCatName val="1"/>
              <c:showPercent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2</c:v>
              </c:pt>
              <c:pt idx="1">
                <c:v>7</c:v>
              </c:pt>
              <c:pt idx="2">
                <c:v>25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view3D>
      <c:rotX val="29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4</c:v>
              </c:pt>
              <c:pt idx="1">
                <c:v>7</c:v>
              </c:pt>
              <c:pt idx="2">
                <c:v>22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9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2</c:v>
              </c:pt>
              <c:pt idx="1">
                <c:v>13</c:v>
              </c:pt>
              <c:pt idx="2">
                <c:v>19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9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8</c:v>
              </c:pt>
              <c:pt idx="1">
                <c:v>8</c:v>
              </c:pt>
              <c:pt idx="2">
                <c:v>18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9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8</c:v>
              </c:pt>
              <c:pt idx="1">
                <c:v>7</c:v>
              </c:pt>
              <c:pt idx="2">
                <c:v>19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8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explosion val="9"/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17</c:v>
              </c:pt>
              <c:pt idx="1">
                <c:v>3</c:v>
              </c:pt>
              <c:pt idx="2">
                <c:v>2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9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1</c:v>
              </c:pt>
              <c:pt idx="1">
                <c:v>13</c:v>
              </c:pt>
              <c:pt idx="2">
                <c:v>20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9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3</c:v>
              </c:pt>
              <c:pt idx="1">
                <c:v>16</c:v>
              </c:pt>
              <c:pt idx="2">
                <c:v>15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9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4</c:v>
              </c:pt>
              <c:pt idx="1">
                <c:v>15</c:v>
              </c:pt>
              <c:pt idx="2">
                <c:v>14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9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2</c:v>
              </c:pt>
              <c:pt idx="1">
                <c:v>11</c:v>
              </c:pt>
              <c:pt idx="2">
                <c:v>21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9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2</c:v>
              </c:pt>
              <c:pt idx="1">
                <c:v>16</c:v>
              </c:pt>
              <c:pt idx="2">
                <c:v>16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8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572A7"/>
              </a:solidFill>
              <a:ln>
                <a:noFill/>
              </a:ln>
            </c:spPr>
          </c:dPt>
          <c:dPt>
            <c:idx val="1"/>
            <c:explosion val="9"/>
            <c:spPr>
              <a:solidFill>
                <a:srgbClr val="AA4643"/>
              </a:solidFill>
              <a:ln>
                <a:noFill/>
              </a:ln>
            </c:spPr>
          </c:dPt>
          <c:dPt>
            <c:idx val="2"/>
            <c:spPr>
              <a:solidFill>
                <a:srgbClr val="89A54E"/>
              </a:solidFill>
              <a:ln>
                <a:noFill/>
              </a:ln>
            </c:spPr>
          </c:dPt>
          <c:dPt>
            <c:idx val="3"/>
            <c:spPr>
              <a:solidFill>
                <a:srgbClr val="71588F"/>
              </a:solidFill>
              <a:ln>
                <a:noFill/>
              </a:ln>
            </c:spPr>
          </c:dPt>
          <c:dPt>
            <c:idx val="4"/>
            <c:spPr>
              <a:solidFill>
                <a:srgbClr val="4198AF"/>
              </a:solidFill>
              <a:ln>
                <a:noFill/>
              </a:ln>
            </c:spPr>
          </c:dPt>
          <c:dPt>
            <c:idx val="5"/>
            <c:spPr>
              <a:solidFill>
                <a:srgbClr val="DB843D"/>
              </a:solidFill>
              <a:ln>
                <a:noFill/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smtClean="0"/>
                      <a:t> </a:t>
                    </a:r>
                    <a:r>
                      <a:t>con </a:t>
                    </a:r>
                    <a:r>
                      <a:rPr dirty="0" err="1"/>
                      <a:t>interesse</a:t>
                    </a:r>
                    <a:r>
                      <a:rPr dirty="0"/>
                      <a:t>
46%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smtClean="0"/>
                      <a:t> </a:t>
                    </a:r>
                    <a:r>
                      <a:t>con </a:t>
                    </a:r>
                    <a:r>
                      <a:rPr dirty="0" err="1"/>
                      <a:t>entusiasmo</a:t>
                    </a:r>
                    <a:r>
                      <a:rPr dirty="0"/>
                      <a:t> 
43%</a:t>
                    </a:r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smtClean="0"/>
                      <a:t>con </a:t>
                    </a:r>
                    <a:r>
                      <a:rPr dirty="0" err="1"/>
                      <a:t>poco</a:t>
                    </a:r>
                    <a:r>
                      <a:rPr dirty="0"/>
                      <a:t> </a:t>
                    </a:r>
                    <a:r>
                      <a:rPr dirty="0" err="1"/>
                      <a:t>entusiasmo</a:t>
                    </a:r>
                    <a:r>
                      <a:rPr dirty="0"/>
                      <a:t> 
5%</a:t>
                    </a:r>
                  </a:p>
                </c:rich>
              </c:tx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smtClean="0"/>
                      <a:t>con </a:t>
                    </a:r>
                    <a:r>
                      <a:rPr dirty="0" err="1"/>
                      <a:t>preoccupazione</a:t>
                    </a:r>
                    <a:r>
                      <a:rPr dirty="0"/>
                      <a:t>/</a:t>
                    </a:r>
                    <a:r>
                      <a:rPr dirty="0" err="1"/>
                      <a:t>ansia</a:t>
                    </a:r>
                    <a:r>
                      <a:rPr dirty="0"/>
                      <a:t>
0%</a:t>
                    </a:r>
                  </a:p>
                </c:rich>
              </c:tx>
              <c:showCatName val="1"/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smtClean="0"/>
                      <a:t> </a:t>
                    </a:r>
                    <a:r>
                      <a:t>con </a:t>
                    </a:r>
                    <a:r>
                      <a:rPr dirty="0" err="1"/>
                      <a:t>stanchezza</a:t>
                    </a:r>
                    <a:r>
                      <a:rPr dirty="0"/>
                      <a:t>
3%</a:t>
                    </a:r>
                  </a:p>
                </c:rich>
              </c:tx>
              <c:showCatName val="1"/>
              <c:showPercent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6"/>
              <c:pt idx="0">
                <c:v>q  con interesse</c:v>
              </c:pt>
              <c:pt idx="1">
                <c:v>q  con entusiasmo </c:v>
              </c:pt>
              <c:pt idx="2">
                <c:v>q  con poco entusiasmo </c:v>
              </c:pt>
              <c:pt idx="3">
                <c:v>q  con preoccupazione/ansia</c:v>
              </c:pt>
              <c:pt idx="4">
                <c:v>q  con stanchezza</c:v>
              </c:pt>
              <c:pt idx="5">
                <c:v>                                             con noia</c:v>
              </c:pt>
            </c:strLit>
          </c:cat>
          <c:val>
            <c:numLit>
              <c:formatCode>General</c:formatCode>
              <c:ptCount val="6"/>
              <c:pt idx="0">
                <c:v>16</c:v>
              </c:pt>
              <c:pt idx="1">
                <c:v>15</c:v>
              </c:pt>
              <c:pt idx="2">
                <c:v>2</c:v>
              </c:pt>
              <c:pt idx="3">
                <c:v>0</c:v>
              </c:pt>
              <c:pt idx="4">
                <c:v>1</c:v>
              </c:pt>
              <c:pt idx="5">
                <c:v>1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8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1</c:v>
              </c:pt>
              <c:pt idx="1">
                <c:v>6</c:v>
              </c:pt>
              <c:pt idx="2">
                <c:v>14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28"/>
      <c:perspective val="30"/>
    </c:view3D>
    <c:floor>
      <c:spPr>
        <a:noFill/>
        <a:ln w="9528">
          <a:solidFill>
            <a:srgbClr val="868686"/>
          </a:solidFill>
          <a:prstDash val="solid"/>
          <a:round/>
        </a:ln>
      </c:spPr>
    </c:floor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/>
      <c:pie3DChart>
        <c:varyColors val="1"/>
        <c:ser>
          <c:idx val="0"/>
          <c:order val="0"/>
          <c:tx>
            <c:v>Serie1</c:v>
          </c:tx>
          <c:dPt>
            <c:idx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spPr>
              <a:solidFill>
                <a:srgbClr val="C0504D"/>
              </a:solidFill>
              <a:ln>
                <a:noFill/>
              </a:ln>
            </c:spPr>
          </c:dPt>
          <c:dPt>
            <c:idx val="2"/>
            <c:spPr>
              <a:solidFill>
                <a:srgbClr val="9BBB59"/>
              </a:solidFill>
              <a:ln>
                <a:noFill/>
              </a:ln>
            </c:spPr>
          </c:dPt>
          <c:dLbls>
            <c:dLbl>
              <c:idx val="1"/>
              <c:layout>
                <c:manualLayout>
                  <c:x val="-1.3417441921657825E-2"/>
                  <c:y val="-8.5642036706091093E-2"/>
                </c:manualLayout>
              </c:layout>
              <c:showCatName val="1"/>
              <c:showPercent val="1"/>
            </c:dLbl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lang="it-IT" sz="1600" b="1" i="0" u="none" strike="noStrike" kern="1200" baseline="0">
                    <a:solidFill>
                      <a:srgbClr val="000000"/>
                    </a:solidFill>
                    <a:latin typeface="Calibri"/>
                    <a:ea typeface=""/>
                    <a:cs typeface=""/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Lit>
              <c:ptCount val="3"/>
              <c:pt idx="0">
                <c:v>POCO</c:v>
              </c:pt>
              <c:pt idx="1">
                <c:v>ABBASTANZA</c:v>
              </c:pt>
              <c:pt idx="2">
                <c:v>MOLTO</c:v>
              </c:pt>
            </c:strLit>
          </c:cat>
          <c:val>
            <c:numLit>
              <c:formatCode>General</c:formatCode>
              <c:ptCount val="3"/>
              <c:pt idx="0">
                <c:v>2</c:v>
              </c:pt>
              <c:pt idx="1">
                <c:v>3</c:v>
              </c:pt>
              <c:pt idx="2">
                <c:v>16</c:v>
              </c:pt>
            </c:numLit>
          </c:val>
        </c:ser>
      </c:pie3DChart>
      <c:spPr>
        <a:noFill/>
        <a:ln>
          <a:noFill/>
        </a:ln>
      </c:spPr>
    </c:plotArea>
    <c:plotVisOnly val="1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it-IT" sz="1000" b="0" i="0" u="none" strike="noStrike" kern="1200" baseline="0">
          <a:solidFill>
            <a:srgbClr val="000000"/>
          </a:solidFill>
          <a:latin typeface="Calibri"/>
          <a:ea typeface=""/>
          <a:cs typeface=""/>
        </a:defRPr>
      </a:pPr>
      <a:endParaRPr lang="it-IT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5F5AF-F823-4BA0-84E2-9589203BEA81}" type="datetimeFigureOut">
              <a:rPr lang="it-IT" smtClean="0"/>
              <a:pPr/>
              <a:t>30/03/2015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E5822-15CA-4104-B037-FD43B194C1E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15D40BF-BAE7-4284-B583-06670A856B61}" type="datetimeFigureOut">
              <a:rPr lang="it-IT" smtClean="0"/>
              <a:pPr/>
              <a:t>30/03/2015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443737-F115-414B-ABDF-F75E45473CC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5D40BF-BAE7-4284-B583-06670A856B61}" type="datetimeFigureOut">
              <a:rPr lang="it-IT" smtClean="0"/>
              <a:pPr/>
              <a:t>30/03/2015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43737-F115-414B-ABDF-F75E45473CC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5D40BF-BAE7-4284-B583-06670A856B61}" type="datetimeFigureOut">
              <a:rPr lang="it-IT" smtClean="0"/>
              <a:pPr/>
              <a:t>30/03/2015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43737-F115-414B-ABDF-F75E45473CC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5D40BF-BAE7-4284-B583-06670A856B61}" type="datetimeFigureOut">
              <a:rPr lang="it-IT" smtClean="0"/>
              <a:pPr/>
              <a:t>30/03/2015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43737-F115-414B-ABDF-F75E45473CC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5D40BF-BAE7-4284-B583-06670A856B61}" type="datetimeFigureOut">
              <a:rPr lang="it-IT" smtClean="0"/>
              <a:pPr/>
              <a:t>30/03/2015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43737-F115-414B-ABDF-F75E45473CC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5D40BF-BAE7-4284-B583-06670A856B61}" type="datetimeFigureOut">
              <a:rPr lang="it-IT" smtClean="0"/>
              <a:pPr/>
              <a:t>30/03/2015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43737-F115-414B-ABDF-F75E45473CC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5D40BF-BAE7-4284-B583-06670A856B61}" type="datetimeFigureOut">
              <a:rPr lang="it-IT" smtClean="0"/>
              <a:pPr/>
              <a:t>30/03/2015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43737-F115-414B-ABDF-F75E45473CC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5D40BF-BAE7-4284-B583-06670A856B61}" type="datetimeFigureOut">
              <a:rPr lang="it-IT" smtClean="0"/>
              <a:pPr/>
              <a:t>30/03/2015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43737-F115-414B-ABDF-F75E45473CC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5D40BF-BAE7-4284-B583-06670A856B61}" type="datetimeFigureOut">
              <a:rPr lang="it-IT" smtClean="0"/>
              <a:pPr/>
              <a:t>30/03/2015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43737-F115-414B-ABDF-F75E45473CC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15D40BF-BAE7-4284-B583-06670A856B61}" type="datetimeFigureOut">
              <a:rPr lang="it-IT" smtClean="0"/>
              <a:pPr/>
              <a:t>30/03/2015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443737-F115-414B-ABDF-F75E45473CC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5D40BF-BAE7-4284-B583-06670A856B61}" type="datetimeFigureOut">
              <a:rPr lang="it-IT" smtClean="0"/>
              <a:pPr/>
              <a:t>30/03/2015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443737-F115-414B-ABDF-F75E45473CC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15D40BF-BAE7-4284-B583-06670A856B61}" type="datetimeFigureOut">
              <a:rPr lang="it-IT" smtClean="0"/>
              <a:pPr/>
              <a:t>30/03/2015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2443737-F115-414B-ABDF-F75E45473CC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0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2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4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6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7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8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9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0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2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3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4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223224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AUTOVALUTAZIONE </a:t>
            </a:r>
            <a:r>
              <a:rPr lang="it-IT" dirty="0" err="1" smtClean="0"/>
              <a:t>D’ISTITUTO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483768" y="3645024"/>
            <a:ext cx="6480720" cy="648071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dirty="0" smtClean="0"/>
              <a:t>ISTITUTO COMPRENSIVO 2 SINISCOLA</a:t>
            </a: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4751512" y="6209928"/>
            <a:ext cx="4392488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ANNO SCOLASTICO 2013/2014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499992" y="2420888"/>
            <a:ext cx="410445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QUESTIONARIO  GENITORI</a:t>
            </a:r>
            <a:endParaRPr lang="it-IT" dirty="0"/>
          </a:p>
        </p:txBody>
      </p:sp>
      <p:pic>
        <p:nvPicPr>
          <p:cNvPr id="6" name="Immagine 5" descr="giovani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44825"/>
            <a:ext cx="2432819" cy="295232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79512" y="989529"/>
            <a:ext cx="835292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Ritenete che le attività di arricchimento dell’offerta formativa 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(laboratori, altri tipi di progetti, ecc) diano risultati positivi?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547664" y="2420888"/>
          <a:ext cx="684076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67544" y="836712"/>
            <a:ext cx="613046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Trovate utili gli incontri tra genitori e insegnanti?</a:t>
            </a: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475656" y="2564904"/>
          <a:ext cx="6840760" cy="3751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306896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989529"/>
            <a:ext cx="838242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Gli/le insegnanti vi spiegano chiaramente quali sono le carenze e le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potenzialità di vostro figlio/a?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691680" y="2348880"/>
          <a:ext cx="6912768" cy="3895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67544" y="1340768"/>
            <a:ext cx="759053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Ritenete che la scuola svolga una efficace azione educativa?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475656" y="2276872"/>
          <a:ext cx="6768752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51520" y="1143417"/>
            <a:ext cx="77572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Cosa chiedete, di solito, a vostro figlio al ritorno da scuola?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763688" y="1988840"/>
          <a:ext cx="6733781" cy="4156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4181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/>
          <p:nvPr/>
        </p:nvGraphicFramePr>
        <p:xfrm>
          <a:off x="467544" y="2780928"/>
          <a:ext cx="3744416" cy="207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-802450"/>
            <a:ext cx="8720657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08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08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4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08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08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14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08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Ritenete che gli/le insegnanti di vostro figlio/a , nel rapporto con i 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08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Genitori: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08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  siano disponibili al dialogo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08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2143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08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  si esprimano con linguaggio chiaro e comprensibile</a:t>
            </a:r>
            <a:endParaRPr kumimoji="0" lang="it-IT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08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5162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 ascoltino le problematiche della famiglia</a:t>
            </a:r>
            <a:endParaRPr kumimoji="0" lang="it-IT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Grafico 7"/>
          <p:cNvGraphicFramePr/>
          <p:nvPr/>
        </p:nvGraphicFramePr>
        <p:xfrm>
          <a:off x="5148064" y="836712"/>
          <a:ext cx="3672408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fico 8"/>
          <p:cNvGraphicFramePr/>
          <p:nvPr/>
        </p:nvGraphicFramePr>
        <p:xfrm>
          <a:off x="4067944" y="3717032"/>
          <a:ext cx="4536504" cy="2652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395536" y="188639"/>
          <a:ext cx="6083300" cy="946404"/>
        </p:xfrm>
        <a:graphic>
          <a:graphicData uri="http://schemas.openxmlformats.org/drawingml/2006/table">
            <a:tbl>
              <a:tblPr/>
              <a:tblGrid>
                <a:gridCol w="6083300"/>
              </a:tblGrid>
              <a:tr h="157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14.</a:t>
                      </a:r>
                      <a:r>
                        <a:rPr lang="it-IT" sz="20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Siete </a:t>
                      </a:r>
                      <a:r>
                        <a:rPr lang="it-IT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informati su</a:t>
                      </a:r>
                      <a:r>
                        <a:rPr lang="it-IT" sz="20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indent="508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  attività didattiche svolte</a:t>
                      </a:r>
                      <a:endParaRPr lang="it-IT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Grafico 4"/>
          <p:cNvGraphicFramePr/>
          <p:nvPr/>
        </p:nvGraphicFramePr>
        <p:xfrm>
          <a:off x="755576" y="2780928"/>
          <a:ext cx="4176464" cy="2535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-252536" y="234888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08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  orari e servizi della Segreteria</a:t>
            </a:r>
            <a:endParaRPr kumimoji="0" 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08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5438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   possibilità di colloqui col Dirigente Scolastico</a:t>
            </a:r>
            <a:endParaRPr kumimoji="0" lang="it-IT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8143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0" name="Grafico 9"/>
          <p:cNvGraphicFramePr/>
          <p:nvPr/>
        </p:nvGraphicFramePr>
        <p:xfrm>
          <a:off x="3635896" y="332656"/>
          <a:ext cx="4464496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afico 10"/>
          <p:cNvGraphicFramePr/>
          <p:nvPr/>
        </p:nvGraphicFramePr>
        <p:xfrm>
          <a:off x="5471592" y="3674000"/>
          <a:ext cx="3672408" cy="318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711369"/>
            <a:ext cx="563647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Ritenete efficiente il servizio di Segreteria?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475656" y="1772816"/>
          <a:ext cx="705678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3009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999401"/>
            <a:ext cx="751359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Ritenete che  gli edifici scolastici siano puliti e ben tenuti?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115616" y="2348880"/>
          <a:ext cx="745155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51520" y="845513"/>
            <a:ext cx="795442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Nell’attuare insegnamenti aggiuntivi siete disposti a far seguire 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attività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043608" y="2060847"/>
          <a:ext cx="7416824" cy="3960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55576" y="2204864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ANCHE I </a:t>
            </a:r>
            <a:r>
              <a:rPr lang="it-IT" sz="2400" dirty="0" smtClean="0"/>
              <a:t>GENITORI </a:t>
            </a:r>
            <a:r>
              <a:rPr lang="it-IT" sz="2400" dirty="0" smtClean="0"/>
              <a:t>SONO STATI CHIAMATI A ESPRIMERE IL LORO PARERE SUI SERVIZI OFFERTI DALL’ISTITUTO E I DATI EMERSI SONO DISTINTI PER SCUOLA </a:t>
            </a:r>
            <a:endParaRPr lang="it-IT" sz="2400" dirty="0"/>
          </a:p>
          <a:p>
            <a:endParaRPr lang="it-IT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9" name="Rectangle 39"/>
          <p:cNvSpPr>
            <a:spLocks noChangeArrowheads="1"/>
          </p:cNvSpPr>
          <p:nvPr/>
        </p:nvSpPr>
        <p:spPr bwMode="auto">
          <a:xfrm>
            <a:off x="0" y="870775"/>
            <a:ext cx="8141972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8921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1.     Indicate le ragioni per cui avete scelto questa scuola: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8921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0" name="Grafico 39"/>
          <p:cNvGraphicFramePr/>
          <p:nvPr/>
        </p:nvGraphicFramePr>
        <p:xfrm>
          <a:off x="1115616" y="1772816"/>
          <a:ext cx="734481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80" name="Rectangle 40"/>
          <p:cNvSpPr>
            <a:spLocks noChangeArrowheads="1"/>
          </p:cNvSpPr>
          <p:nvPr/>
        </p:nvSpPr>
        <p:spPr bwMode="auto">
          <a:xfrm>
            <a:off x="0" y="3857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71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2" name="CasellaDiTesto 41"/>
          <p:cNvSpPr txBox="1"/>
          <p:nvPr/>
        </p:nvSpPr>
        <p:spPr>
          <a:xfrm>
            <a:off x="1763688" y="404664"/>
            <a:ext cx="5616624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QUESTIONARIO  GENITORI   PRIMARIA</a:t>
            </a:r>
            <a:endParaRPr lang="it-I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1158807"/>
            <a:ext cx="6810006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8921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2.     Trovate accogliente l’ambiente scolastico?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8921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971600" y="1916832"/>
          <a:ext cx="7128792" cy="3542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3495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71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1215425"/>
            <a:ext cx="745268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8921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3.     Ritenete utili gli obiettivi formativi della scuola?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8921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115616" y="2492896"/>
          <a:ext cx="7128792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1287433"/>
            <a:ext cx="847539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71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4.     Ritenete che la scuola risponda alle esigenze degli alunni?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043608" y="2492896"/>
          <a:ext cx="756084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3657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1503457"/>
            <a:ext cx="867256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71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5.     Ritenete che la scuola risponda alle esigenze della famiglia?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187624" y="1988840"/>
          <a:ext cx="712879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1169549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71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6.  Avete incontrato difficoltà a conciliare le vostre scelte 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educative con la vita scolastica?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547664" y="2276872"/>
          <a:ext cx="6477747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3571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1071409"/>
            <a:ext cx="81982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98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7.Vostro figlio/a considera le attività didattiche interessanti?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698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259632" y="1988840"/>
          <a:ext cx="698477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98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989529"/>
            <a:ext cx="89644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98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8.Vostro figlio/a, complessivamente, come vive la vita 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698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scolastica?  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698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475656" y="2060848"/>
          <a:ext cx="6537945" cy="4081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396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98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-455103" y="980728"/>
            <a:ext cx="9599103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98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9.Ritenete che le attività di arricchimento dell’offerta formativa  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698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(laboratori, altri tipi di progetti, ecc) diano risultati positivi?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698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331640" y="1844824"/>
          <a:ext cx="684076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0" y="927393"/>
            <a:ext cx="719164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98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10.Trovate utili gli incontri tra genitori e insegnanti?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698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827584" y="2060848"/>
          <a:ext cx="756084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123728" y="404664"/>
            <a:ext cx="460851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QUESTIONARIO  GENITORI   INFANZIA</a:t>
            </a:r>
            <a:endParaRPr lang="it-IT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51520" y="1575465"/>
            <a:ext cx="66752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Indicate le ragioni per cui avete scelto questa scuola: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Grafico 3"/>
          <p:cNvGraphicFramePr/>
          <p:nvPr/>
        </p:nvGraphicFramePr>
        <p:xfrm>
          <a:off x="1403648" y="2348880"/>
          <a:ext cx="698477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-497037" y="620688"/>
            <a:ext cx="964103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98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11.Gli/le insegnanti vi spiegano chiaramente quali sono le carenze e le   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698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potenzialità di vostro figlio/a?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698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115616" y="1916832"/>
          <a:ext cx="741682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0" y="927393"/>
            <a:ext cx="86517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98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12.Ritenete che la scuola svolga una efficace azione educativa?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698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611560" y="2060848"/>
          <a:ext cx="792088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98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1071409"/>
            <a:ext cx="846577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13 .     Cosa chiedete, di solito, a vostro figlio al ritorno da scuola?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683568" y="1772816"/>
          <a:ext cx="784887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0" y="3571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1061537"/>
            <a:ext cx="94099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98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14.Ritenete che gli/le insegnanti di vostro figlio/a , nel rapporto con i   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698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genitori: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698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899592" y="2132856"/>
          <a:ext cx="784887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3600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0" y="999401"/>
            <a:ext cx="35493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98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15.Siete informati su: 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698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539552" y="2276872"/>
          <a:ext cx="784887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0" y="3495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0" y="999401"/>
            <a:ext cx="634500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16.     Ritenete efficiente il servizio di Segreteria?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187624" y="1988840"/>
          <a:ext cx="6912768" cy="3607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1374830"/>
            <a:ext cx="8222123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17.     Ritenete che  gli edifici scolastici siano puliti e ben tenuti?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827584" y="2348880"/>
          <a:ext cx="748883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8851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"/>
          <p:cNvSpPr>
            <a:spLocks noChangeArrowheads="1"/>
          </p:cNvSpPr>
          <p:nvPr/>
        </p:nvSpPr>
        <p:spPr bwMode="auto">
          <a:xfrm>
            <a:off x="0" y="644878"/>
            <a:ext cx="91440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18. Nell’attuare insegnamenti aggiuntivi siete disposti a far seguire 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attività: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971600" y="1695448"/>
          <a:ext cx="7560840" cy="4253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395536" y="1124744"/>
          <a:ext cx="6096000" cy="175260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2030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Sez. A </a:t>
                      </a:r>
                      <a:r>
                        <a:rPr lang="it-IT" sz="2000" b="1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"GLI SPAZI DELLA </a:t>
                      </a:r>
                      <a:r>
                        <a:rPr lang="it-IT" sz="2000" b="1" u="sng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SCUOLA“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000" b="1" u="sng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36786" marR="3678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1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1.Cosa si aspetta relativamente all’accoglienza e pulizia degli spazi scolastici (aule, bagni palestre, spazi esterni) 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86" marR="367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4" name="Grafico 3"/>
          <p:cNvGraphicFramePr/>
          <p:nvPr/>
        </p:nvGraphicFramePr>
        <p:xfrm>
          <a:off x="1979712" y="2708920"/>
          <a:ext cx="630019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2123728" y="404664"/>
            <a:ext cx="4608512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QUESTIONARIO  GENITORI   SECONDARIA</a:t>
            </a:r>
            <a:endParaRPr lang="it-IT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611560" y="836712"/>
          <a:ext cx="6096000" cy="140208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203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Sez. B "</a:t>
                      </a:r>
                      <a:r>
                        <a:rPr lang="it-IT" sz="2000" b="1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IL CLIMA </a:t>
                      </a:r>
                      <a:r>
                        <a:rPr lang="it-IT" sz="2000" b="1" u="sng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SCOLASTICO</a:t>
                      </a:r>
                      <a:r>
                        <a:rPr lang="it-IT" sz="20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“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86" marR="367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Si aspetta che:</a:t>
                      </a:r>
                      <a:endParaRPr lang="it-I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86" marR="3678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      Suo figlio venga volentieri a scuola 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86" marR="3678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" name="Grafico 3"/>
          <p:cNvGraphicFramePr/>
          <p:nvPr/>
        </p:nvGraphicFramePr>
        <p:xfrm>
          <a:off x="2051720" y="2636912"/>
          <a:ext cx="6552728" cy="3679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23528" y="1143417"/>
            <a:ext cx="539628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Trovate accogliente l’ambiente scolastico?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331640" y="2348880"/>
          <a:ext cx="7056784" cy="3679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0" y="927393"/>
            <a:ext cx="654409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49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Suo figlio trovi interessante il lavoro scolastico 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349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971600" y="1844824"/>
          <a:ext cx="741682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251520" y="989529"/>
            <a:ext cx="755559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49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Suo figlio sia incoraggiato a lavorare al meglio delle sue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possibilità 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835696" y="2420888"/>
          <a:ext cx="6624736" cy="3751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395536" y="1359441"/>
            <a:ext cx="825610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49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Suo figlio venga seguito ed aiutato quando incontra difficoltà 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349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2123728" y="2204864"/>
          <a:ext cx="6408712" cy="3967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0659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395536" y="1061537"/>
            <a:ext cx="806489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49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L'orario settimanale delle lezioni sia equilibrato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didatticamente 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810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619672" y="2132856"/>
          <a:ext cx="698477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323528" y="1143417"/>
            <a:ext cx="750269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49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La quantità dei compiti assegnati per casa sia adeguata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5349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331640" y="2060848"/>
          <a:ext cx="7416824" cy="3967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395536" y="476672"/>
          <a:ext cx="8280920" cy="2103120"/>
        </p:xfrm>
        <a:graphic>
          <a:graphicData uri="http://schemas.openxmlformats.org/drawingml/2006/table">
            <a:tbl>
              <a:tblPr/>
              <a:tblGrid>
                <a:gridCol w="8280920"/>
              </a:tblGrid>
              <a:tr h="203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Sez. C "</a:t>
                      </a:r>
                      <a:r>
                        <a:rPr lang="it-IT" sz="2000" b="1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RAPPORTI CON GLI </a:t>
                      </a:r>
                      <a:r>
                        <a:rPr lang="it-IT" sz="2000" b="1" u="sng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INSEGNANTI</a:t>
                      </a:r>
                      <a:r>
                        <a:rPr lang="it-IT" sz="20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“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0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86" marR="3678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Crede che:</a:t>
                      </a:r>
                      <a:endParaRPr lang="it-IT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86" marR="367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1.La periodicità degli incontri con gli insegnanti le permetterà di seguire l'andamento scolastico di suo/a figlio/a 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86" marR="36786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4" name="Grafico 3"/>
          <p:cNvGraphicFramePr/>
          <p:nvPr/>
        </p:nvGraphicFramePr>
        <p:xfrm>
          <a:off x="2123728" y="2780928"/>
          <a:ext cx="6264696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323528" y="1277561"/>
            <a:ext cx="869981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L'andamento scolastico di suo/a figlio/a, nel corso dei colloqui con gli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insegnanti, le verrà illustrato in modo chiaro ed esauriente 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691680" y="2348880"/>
          <a:ext cx="6912768" cy="3751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179512" y="908720"/>
            <a:ext cx="863249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 risultati delle prestazioni di suo/a figlio/a, nel corso dei colloqui con 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gli insegnanti, le verranno mostrati e documentati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475656" y="2564904"/>
          <a:ext cx="680424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251520" y="260648"/>
          <a:ext cx="8424936" cy="2453640"/>
        </p:xfrm>
        <a:graphic>
          <a:graphicData uri="http://schemas.openxmlformats.org/drawingml/2006/table">
            <a:tbl>
              <a:tblPr/>
              <a:tblGrid>
                <a:gridCol w="8424936"/>
              </a:tblGrid>
              <a:tr h="362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Sez. D "</a:t>
                      </a:r>
                      <a:r>
                        <a:rPr lang="it-IT" sz="2000" b="1" u="sng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ATTIVITA' </a:t>
                      </a:r>
                      <a:r>
                        <a:rPr lang="it-IT" sz="2000" b="1" u="sng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DIDATTICA</a:t>
                      </a:r>
                      <a:r>
                        <a:rPr lang="it-IT" sz="20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“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86" marR="3678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Valuti quanto pensa che  le seguenti iniziative didattiche possano aiutare suo/a figlio/a ad affrontare più volentieri lo studio</a:t>
                      </a:r>
                      <a:r>
                        <a:rPr lang="it-IT" sz="20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86" marR="3678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06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t-IT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Attività di informazione ed educazione stradale 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86" marR="3678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4" name="Grafico 3"/>
          <p:cNvGraphicFramePr/>
          <p:nvPr/>
        </p:nvGraphicFramePr>
        <p:xfrm>
          <a:off x="2195736" y="3284984"/>
          <a:ext cx="648072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251520" y="917521"/>
            <a:ext cx="813690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Attività di informazione ed educazione alla salute (ed. alimentare, sessuale, ambientale, allo sport) 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835696" y="2276872"/>
          <a:ext cx="662473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95536" y="1575465"/>
            <a:ext cx="598593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Ritenete utili gli obiettivi formativi della scuola?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475656" y="2636912"/>
          <a:ext cx="6984776" cy="353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395536" y="1287433"/>
            <a:ext cx="452899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Visite guidate e viaggi d'istruzione 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691680" y="2204864"/>
          <a:ext cx="6588224" cy="4111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251520" y="1143418"/>
            <a:ext cx="542186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Visione di opere cinematografiche, teatrali</a:t>
            </a: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2123728" y="2132856"/>
          <a:ext cx="640871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1143417"/>
            <a:ext cx="306558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Concerti per ragazzi 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571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691680" y="2204864"/>
          <a:ext cx="6984776" cy="3823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927393"/>
            <a:ext cx="48000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Attività di orientamento scolastico 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571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691680" y="2276872"/>
          <a:ext cx="6624736" cy="3823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1071409"/>
            <a:ext cx="49282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Uso della biblioteca e dei laboratori 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571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691680" y="2492896"/>
          <a:ext cx="691276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1215425"/>
            <a:ext cx="541077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Corsi di recupero (Italiano, Matematica) 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571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763688" y="2492896"/>
          <a:ext cx="684076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836712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Attività integrative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pomeridiane:  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2339752" y="2564904"/>
          <a:ext cx="6228184" cy="3679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 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251520" y="1647473"/>
            <a:ext cx="834888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Partecipazione a concorsi proposti da Enti ed Associazioni esterni 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835696" y="2276872"/>
          <a:ext cx="662473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/>
        </p:nvGraphicFramePr>
        <p:xfrm>
          <a:off x="323528" y="404664"/>
          <a:ext cx="8424936" cy="1752600"/>
        </p:xfrm>
        <a:graphic>
          <a:graphicData uri="http://schemas.openxmlformats.org/drawingml/2006/table">
            <a:tbl>
              <a:tblPr/>
              <a:tblGrid>
                <a:gridCol w="8424936"/>
              </a:tblGrid>
              <a:tr h="203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Sez. E "</a:t>
                      </a:r>
                      <a:r>
                        <a:rPr lang="it-IT" sz="2000" b="1" u="sng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COMUNICAZIONE</a:t>
                      </a:r>
                      <a:r>
                        <a:rPr lang="it-IT" sz="20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“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86" marR="3678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0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Crede che: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86" marR="3678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61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1.Le comunicazioni della Scuola con le famiglie (avvisi, circolari, ecc.) possano essere chiare e tempestive </a:t>
                      </a:r>
                      <a:endParaRPr lang="it-IT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786" marR="36786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4" name="Grafico 3"/>
          <p:cNvGraphicFramePr/>
          <p:nvPr/>
        </p:nvGraphicFramePr>
        <p:xfrm>
          <a:off x="2051720" y="2564904"/>
          <a:ext cx="6336704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323528" y="620688"/>
            <a:ext cx="802838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Gli orari di accesso agli uffici della Scuola (Segreteria, Presidenza) possano rispondere alle esigenze delle famiglie 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763688" y="1844824"/>
          <a:ext cx="6984776" cy="4111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51520" y="1431449"/>
            <a:ext cx="733245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Ritenete che la scuola risponda alle esigenze degli alunni?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475656" y="2420888"/>
          <a:ext cx="6912768" cy="3751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251520" y="836712"/>
            <a:ext cx="849694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Il personale ATA possa fornire informazioni chiare ed esaurienti quando richieste 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691680" y="2348880"/>
          <a:ext cx="684076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251520" y="845513"/>
            <a:ext cx="835292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Il Dirigente scolastico e i Collaboratori possano essere disponibili al colloquio con le famiglie 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907704" y="2420888"/>
          <a:ext cx="6768752" cy="3895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611560" y="620688"/>
            <a:ext cx="734481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Si potrà ritenere soddisfatto del modulo orario scelto per suo/a figlio/a (Tempo Normale, Tempo Prolungato) 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547664" y="2204864"/>
          <a:ext cx="6984776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giovani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1340768"/>
            <a:ext cx="2432819" cy="2952328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4427984" y="3501008"/>
            <a:ext cx="360040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FINE</a:t>
            </a:r>
            <a:endParaRPr lang="it-IT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95536" y="927393"/>
            <a:ext cx="75296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Ritenete che la scuola risponda alle esigenze della famiglia?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475656" y="2132856"/>
          <a:ext cx="7200800" cy="396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2771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51520" y="1052736"/>
            <a:ext cx="858613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Avete incontrato difficoltà a conciliare le vostre scelte educative con 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la vita scolastica?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475656" y="1988840"/>
          <a:ext cx="712879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</a:t>
            </a:r>
            <a:endParaRPr kumimoji="0" lang="it-IT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712531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Vostro figlio/a, complessivamente, come vive la vita scolastica? 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Grafico 2"/>
          <p:cNvGraphicFramePr/>
          <p:nvPr/>
        </p:nvGraphicFramePr>
        <p:xfrm>
          <a:off x="1403648" y="1988840"/>
          <a:ext cx="680424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4619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Ter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513</TotalTime>
  <Words>900</Words>
  <Application>Microsoft Office PowerPoint</Application>
  <PresentationFormat>Presentazione su schermo (4:3)</PresentationFormat>
  <Paragraphs>160</Paragraphs>
  <Slides>63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63</vt:i4>
      </vt:variant>
    </vt:vector>
  </HeadingPairs>
  <TitlesOfParts>
    <vt:vector size="64" baseType="lpstr">
      <vt:lpstr>Viale</vt:lpstr>
      <vt:lpstr>   AUTOVALUTAZIONE D’ISTITUTO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  <vt:lpstr>Diapositiva 47</vt:lpstr>
      <vt:lpstr>Diapositiva 48</vt:lpstr>
      <vt:lpstr>Diapositiva 49</vt:lpstr>
      <vt:lpstr>Diapositiva 50</vt:lpstr>
      <vt:lpstr>Diapositiva 51</vt:lpstr>
      <vt:lpstr>Diapositiva 52</vt:lpstr>
      <vt:lpstr>Diapositiva 53</vt:lpstr>
      <vt:lpstr>Diapositiva 54</vt:lpstr>
      <vt:lpstr>Diapositiva 55</vt:lpstr>
      <vt:lpstr>Diapositiva 56</vt:lpstr>
      <vt:lpstr>Diapositiva 57</vt:lpstr>
      <vt:lpstr>Diapositiva 58</vt:lpstr>
      <vt:lpstr>Diapositiva 59</vt:lpstr>
      <vt:lpstr>Diapositiva 60</vt:lpstr>
      <vt:lpstr>Diapositiva 61</vt:lpstr>
      <vt:lpstr>Diapositiva 62</vt:lpstr>
      <vt:lpstr>Diapositiva 63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AUTOVALUTAZIONE D’ISTITUTO</dc:title>
  <dc:creator>elle</dc:creator>
  <cp:lastModifiedBy>Gianfranca Loddo</cp:lastModifiedBy>
  <cp:revision>58</cp:revision>
  <dcterms:created xsi:type="dcterms:W3CDTF">2012-09-30T19:08:50Z</dcterms:created>
  <dcterms:modified xsi:type="dcterms:W3CDTF">2015-03-30T14:15:59Z</dcterms:modified>
</cp:coreProperties>
</file>