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Poesie.docx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73224" y="2420888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 diversità, indagata nelle sue differenti declinazioni</a:t>
            </a:r>
            <a:endParaRPr lang="it-IT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208912" cy="20882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 </a:t>
            </a:r>
            <a:r>
              <a:rPr lang="it-IT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Leopardi </a:t>
            </a:r>
            <a:endParaRPr lang="it-IT" sz="3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1964" y="332656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«Testi &amp; Contesti  2018-2019»</a:t>
            </a:r>
            <a:r>
              <a:rPr lang="it-IT" dirty="0"/>
              <a:t> </a:t>
            </a:r>
            <a:r>
              <a:rPr lang="it-IT" b="1" dirty="0"/>
              <a:t>PROGETTO DI PROMOZIONE DELLA LETTURA</a:t>
            </a:r>
          </a:p>
          <a:p>
            <a:endParaRPr lang="it-IT" b="1" dirty="0" smtClean="0"/>
          </a:p>
          <a:p>
            <a:r>
              <a:rPr lang="it-IT" dirty="0" smtClean="0">
                <a:solidFill>
                  <a:schemeClr val="tx2"/>
                </a:solidFill>
              </a:rPr>
              <a:t>UGUALI  &amp; DIVERSI: «Dal mondo del foglio al </a:t>
            </a:r>
            <a:r>
              <a:rPr lang="it-IT" dirty="0" smtClean="0">
                <a:solidFill>
                  <a:schemeClr val="tx2"/>
                </a:solidFill>
              </a:rPr>
              <a:t>mondo </a:t>
            </a:r>
            <a:r>
              <a:rPr lang="it-IT" dirty="0" smtClean="0">
                <a:solidFill>
                  <a:schemeClr val="tx2"/>
                </a:solidFill>
              </a:rPr>
              <a:t>che voglio»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2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Le poesie dei ragazzi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316288" cy="28083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</a:rPr>
              <a:t>Pitt </a:t>
            </a:r>
            <a:r>
              <a:rPr lang="it-IT" dirty="0">
                <a:solidFill>
                  <a:srgbClr val="C00000"/>
                </a:solidFill>
              </a:rPr>
              <a:t>scosse le spalle </a:t>
            </a:r>
            <a:r>
              <a:rPr lang="it-IT" dirty="0" smtClean="0">
                <a:solidFill>
                  <a:srgbClr val="C00000"/>
                </a:solidFill>
              </a:rPr>
              <a:t>graffiate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</a:rPr>
              <a:t>lungo </a:t>
            </a:r>
            <a:r>
              <a:rPr lang="it-IT" dirty="0">
                <a:solidFill>
                  <a:srgbClr val="C00000"/>
                </a:solidFill>
              </a:rPr>
              <a:t>i gradini di sfinimento</a:t>
            </a:r>
          </a:p>
          <a:p>
            <a:pPr marL="0" indent="0">
              <a:buNone/>
            </a:pPr>
            <a:r>
              <a:rPr lang="it-IT" dirty="0">
                <a:solidFill>
                  <a:srgbClr val="C00000"/>
                </a:solidFill>
              </a:rPr>
              <a:t>un elefante lo colpì al naso con violenza</a:t>
            </a:r>
          </a:p>
          <a:p>
            <a:pPr marL="0" indent="0">
              <a:buNone/>
            </a:pPr>
            <a:r>
              <a:rPr lang="it-IT" dirty="0">
                <a:solidFill>
                  <a:srgbClr val="C00000"/>
                </a:solidFill>
              </a:rPr>
              <a:t>si accasciò dolorante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067944" y="3140968"/>
            <a:ext cx="4781841" cy="2880321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I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detenuti rilasciati 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dal carcere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erano perseguiti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bisbigliavano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carichi di macchine fotografiche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9170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79512" y="3717032"/>
            <a:ext cx="4038600" cy="2664296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Le bolle bianche</a:t>
            </a:r>
            <a:endParaRPr lang="it-IT" sz="2400" dirty="0">
              <a:solidFill>
                <a:srgbClr val="7030A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volarono in cielo</a:t>
            </a:r>
            <a:endParaRPr lang="it-IT" sz="2400" dirty="0">
              <a:solidFill>
                <a:srgbClr val="7030A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e sul mare sereno</a:t>
            </a:r>
            <a:endParaRPr lang="it-IT" sz="2400" dirty="0">
              <a:solidFill>
                <a:srgbClr val="7030A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tutto si illuminò</a:t>
            </a:r>
            <a:endParaRPr lang="it-IT" sz="2400" dirty="0">
              <a:solidFill>
                <a:srgbClr val="7030A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51920" y="116632"/>
            <a:ext cx="5046712" cy="452596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Mi sorrise</a:t>
            </a:r>
            <a:endParaRPr lang="it-IT" sz="240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su una facciata</a:t>
            </a:r>
            <a:endParaRPr lang="it-IT" sz="240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vicino al mare</a:t>
            </a:r>
            <a:endParaRPr lang="it-IT" sz="240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non finisce mai sotto l'acciaio</a:t>
            </a:r>
            <a:endParaRPr lang="it-IT" sz="240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una vita beata</a:t>
            </a:r>
            <a:endParaRPr lang="it-IT" sz="240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5236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6" y="764704"/>
            <a:ext cx="4038600" cy="1324744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trovai mai la calma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la certezza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923928" y="2996952"/>
            <a:ext cx="4758680" cy="342900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Un’ondata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di pugni</a:t>
            </a:r>
            <a:endParaRPr lang="it-IT" sz="2400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e il coltello arrugginito</a:t>
            </a:r>
            <a:endParaRPr lang="it-IT" sz="2400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illusioni in una mente fredda</a:t>
            </a:r>
            <a:endParaRPr lang="it-IT" sz="2400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Azzannato Pitt toccò l'abisso</a:t>
            </a:r>
            <a:endParaRPr lang="it-IT" sz="2400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615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619268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Un tratto si sciolse accidentato sul mare</a:t>
            </a:r>
            <a:endParaRPr lang="it-IT" sz="2600" dirty="0">
              <a:solidFill>
                <a:srgbClr val="00B05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con un martello schizzò l'acqua</a:t>
            </a:r>
            <a:endParaRPr lang="it-IT" sz="2600" dirty="0">
              <a:solidFill>
                <a:srgbClr val="00B05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e si ruppe uno scoglio</a:t>
            </a:r>
            <a:endParaRPr lang="it-IT" sz="2600" dirty="0">
              <a:solidFill>
                <a:srgbClr val="00B05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roccioso spumeggiante</a:t>
            </a:r>
            <a:endParaRPr lang="it-IT" sz="2600" dirty="0">
              <a:solidFill>
                <a:srgbClr val="00B05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il mare verde</a:t>
            </a:r>
            <a:endParaRPr lang="it-IT" sz="2600" dirty="0">
              <a:solidFill>
                <a:srgbClr val="00B05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tranquillo</a:t>
            </a:r>
            <a:endParaRPr lang="it-IT" sz="2600" dirty="0">
              <a:solidFill>
                <a:srgbClr val="00B05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il ribollire candido</a:t>
            </a:r>
            <a:endParaRPr lang="it-IT" sz="2600" dirty="0">
              <a:solidFill>
                <a:srgbClr val="00B05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la </a:t>
            </a:r>
            <a:r>
              <a:rPr lang="it-IT" sz="2600" dirty="0" smtClean="0">
                <a:solidFill>
                  <a:srgbClr val="00B050"/>
                </a:solidFill>
                <a:latin typeface="Arial"/>
                <a:ea typeface="Arial"/>
                <a:cs typeface="Arial"/>
              </a:rPr>
              <a:t>Mercedes </a:t>
            </a: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subacquea di Pitt</a:t>
            </a:r>
            <a:endParaRPr lang="it-IT" sz="2600" dirty="0">
              <a:solidFill>
                <a:srgbClr val="00B05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600" dirty="0">
                <a:solidFill>
                  <a:srgbClr val="00B050"/>
                </a:solidFill>
                <a:latin typeface="Arial"/>
                <a:ea typeface="Arial"/>
                <a:cs typeface="Arial"/>
              </a:rPr>
              <a:t>si capotò su un furgoncino</a:t>
            </a:r>
            <a:endParaRPr lang="it-IT" sz="2600" dirty="0">
              <a:solidFill>
                <a:srgbClr val="00B05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41304" y="4168521"/>
            <a:ext cx="4902696" cy="266429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 smtClean="0">
                <a:solidFill>
                  <a:srgbClr val="7030A0"/>
                </a:solidFill>
                <a:latin typeface="Arial"/>
                <a:ea typeface="Arial"/>
                <a:cs typeface="Arial"/>
              </a:rPr>
              <a:t>L'eternità </a:t>
            </a:r>
            <a:r>
              <a:rPr lang="it-IT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agghiacciante scappò</a:t>
            </a:r>
            <a:endParaRPr lang="it-IT" sz="2400" dirty="0">
              <a:solidFill>
                <a:srgbClr val="7030A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rinchiusa nella nave</a:t>
            </a:r>
            <a:endParaRPr lang="it-IT" sz="2400" dirty="0">
              <a:solidFill>
                <a:srgbClr val="7030A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al ritmo delle onde</a:t>
            </a:r>
            <a:endParaRPr lang="it-IT" sz="2400" dirty="0">
              <a:solidFill>
                <a:srgbClr val="7030A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e pioggia morì</a:t>
            </a:r>
            <a:endParaRPr lang="it-IT" sz="2400" dirty="0">
              <a:solidFill>
                <a:srgbClr val="7030A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in una cella della morte</a:t>
            </a:r>
            <a:endParaRPr lang="it-IT" sz="2400" dirty="0">
              <a:solidFill>
                <a:srgbClr val="7030A0"/>
              </a:solidFill>
              <a:latin typeface="Arial"/>
              <a:ea typeface="Arial"/>
              <a:cs typeface="Times New Roman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427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719856" y="476672"/>
            <a:ext cx="6336704" cy="28803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Il fossile delicato di mammifero</a:t>
            </a:r>
            <a:endParaRPr lang="it-IT" sz="2400" dirty="0">
              <a:solidFill>
                <a:schemeClr val="accent2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irrequieto tornò in </a:t>
            </a:r>
            <a:r>
              <a:rPr lang="it-IT" dirty="0" smtClean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Africa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it-IT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Il rintocco</a:t>
            </a:r>
            <a:endParaRPr lang="it-IT" sz="2400" dirty="0">
              <a:solidFill>
                <a:schemeClr val="accent2"/>
              </a:solidFill>
              <a:latin typeface="Arial"/>
              <a:ea typeface="Arial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it-IT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con lo sguardo nell'istante</a:t>
            </a:r>
            <a:endParaRPr lang="it-IT" sz="2400" dirty="0">
              <a:solidFill>
                <a:schemeClr val="accent2"/>
              </a:solidFill>
              <a:latin typeface="Arial"/>
              <a:ea typeface="Arial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it-IT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nella mente si tuffò</a:t>
            </a:r>
            <a:endParaRPr lang="it-IT" sz="2400" dirty="0">
              <a:solidFill>
                <a:schemeClr val="accent2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it-IT" sz="2400" dirty="0">
              <a:solidFill>
                <a:schemeClr val="accent2"/>
              </a:solidFill>
              <a:latin typeface="Arial"/>
              <a:ea typeface="Arial"/>
              <a:cs typeface="Times New Roman"/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51520" y="4005064"/>
            <a:ext cx="63722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solidFill>
                  <a:srgbClr val="0070C0"/>
                </a:solidFill>
                <a:latin typeface="Arial"/>
                <a:ea typeface="Arial"/>
                <a:cs typeface="Arial"/>
              </a:rPr>
              <a:t>L'interruppe affondato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solidFill>
                  <a:srgbClr val="0070C0"/>
                </a:solidFill>
                <a:latin typeface="Arial"/>
                <a:ea typeface="Arial"/>
                <a:cs typeface="Arial"/>
              </a:rPr>
              <a:t>una nave tesoro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solidFill>
                  <a:srgbClr val="0070C0"/>
                </a:solidFill>
                <a:latin typeface="Arial"/>
                <a:ea typeface="Arial"/>
                <a:cs typeface="Arial"/>
              </a:rPr>
              <a:t>scintillava a quei tempi antichi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solidFill>
                  <a:srgbClr val="0070C0"/>
                </a:solidFill>
                <a:latin typeface="Arial"/>
                <a:ea typeface="Arial"/>
                <a:cs typeface="Arial"/>
              </a:rPr>
              <a:t>un segreto demenziale</a:t>
            </a:r>
          </a:p>
        </p:txBody>
      </p:sp>
    </p:spTree>
    <p:extLst>
      <p:ext uri="{BB962C8B-B14F-4D97-AF65-F5344CB8AC3E}">
        <p14:creationId xmlns:p14="http://schemas.microsoft.com/office/powerpoint/2010/main" val="1177219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332657"/>
            <a:ext cx="4968552" cy="230425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0000FF"/>
                </a:solidFill>
                <a:latin typeface="Arial"/>
                <a:ea typeface="Arial"/>
                <a:cs typeface="Arial"/>
              </a:rPr>
              <a:t>L'eroina della vita</a:t>
            </a:r>
            <a:endParaRPr lang="it-IT" sz="2400" dirty="0">
              <a:solidFill>
                <a:srgbClr val="0000FF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0000FF"/>
                </a:solidFill>
                <a:latin typeface="Arial"/>
                <a:ea typeface="Arial"/>
                <a:cs typeface="Arial"/>
              </a:rPr>
              <a:t>non uccise la speranza</a:t>
            </a:r>
            <a:endParaRPr lang="it-IT" sz="2400" dirty="0">
              <a:solidFill>
                <a:srgbClr val="0000FF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0000FF"/>
                </a:solidFill>
                <a:latin typeface="Arial"/>
                <a:ea typeface="Arial"/>
                <a:cs typeface="Arial"/>
              </a:rPr>
              <a:t>la nave e Zeno l'idiota</a:t>
            </a:r>
            <a:endParaRPr lang="it-IT" sz="2400" dirty="0">
              <a:solidFill>
                <a:srgbClr val="0000FF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0000FF"/>
                </a:solidFill>
                <a:latin typeface="Arial"/>
                <a:ea typeface="Arial"/>
                <a:cs typeface="Arial"/>
              </a:rPr>
              <a:t>su centotrenta navi invisibili</a:t>
            </a:r>
            <a:endParaRPr lang="it-IT" sz="2400" dirty="0">
              <a:solidFill>
                <a:srgbClr val="0000FF"/>
              </a:solidFill>
              <a:latin typeface="Arial"/>
              <a:ea typeface="Arial"/>
              <a:cs typeface="Times New Roman"/>
            </a:endParaRP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499992" y="2636912"/>
            <a:ext cx="4038600" cy="380261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FF0066"/>
                </a:solidFill>
                <a:latin typeface="Arial"/>
                <a:ea typeface="Arial"/>
                <a:cs typeface="Arial"/>
              </a:rPr>
              <a:t>Il silenzio</a:t>
            </a:r>
            <a:endParaRPr lang="it-IT" sz="2400" dirty="0">
              <a:solidFill>
                <a:srgbClr val="FF0066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FF0066"/>
                </a:solidFill>
                <a:latin typeface="Arial"/>
                <a:ea typeface="Arial"/>
                <a:cs typeface="Arial"/>
              </a:rPr>
              <a:t>mi rispetta in profondità</a:t>
            </a:r>
            <a:endParaRPr lang="it-IT" sz="2400" dirty="0">
              <a:solidFill>
                <a:srgbClr val="FF0066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FF0066"/>
                </a:solidFill>
                <a:latin typeface="Arial"/>
                <a:ea typeface="Arial"/>
                <a:cs typeface="Arial"/>
              </a:rPr>
              <a:t>dove scopro</a:t>
            </a:r>
            <a:endParaRPr lang="it-IT" sz="2400" dirty="0">
              <a:solidFill>
                <a:srgbClr val="FF0066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FF0066"/>
                </a:solidFill>
                <a:latin typeface="Arial"/>
                <a:ea typeface="Arial"/>
                <a:cs typeface="Arial"/>
              </a:rPr>
              <a:t>degli occhi di gaiezza</a:t>
            </a:r>
            <a:endParaRPr lang="it-IT" sz="2400" dirty="0">
              <a:solidFill>
                <a:srgbClr val="FF0066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FF0066"/>
                </a:solidFill>
                <a:latin typeface="Arial"/>
                <a:ea typeface="Arial"/>
                <a:cs typeface="Arial"/>
              </a:rPr>
              <a:t>dove si sporge</a:t>
            </a:r>
            <a:endParaRPr lang="it-IT" sz="2400" dirty="0">
              <a:solidFill>
                <a:srgbClr val="FF0066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FF0066"/>
                </a:solidFill>
                <a:latin typeface="Arial"/>
                <a:ea typeface="Arial"/>
                <a:cs typeface="Arial"/>
              </a:rPr>
              <a:t>la sagoma malinconica</a:t>
            </a:r>
            <a:endParaRPr lang="it-IT" sz="2400" dirty="0">
              <a:solidFill>
                <a:srgbClr val="FF0066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FF0066"/>
                </a:solidFill>
                <a:latin typeface="Arial"/>
                <a:ea typeface="Arial"/>
                <a:cs typeface="Arial"/>
              </a:rPr>
              <a:t>della timoniera</a:t>
            </a:r>
            <a:endParaRPr lang="it-IT" sz="2400" dirty="0">
              <a:solidFill>
                <a:srgbClr val="FF0066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8508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051720" y="908720"/>
            <a:ext cx="5832648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Pitt sorpreso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s'incamminò in un corridoio buio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portava allo studio del sergente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Legato alla sedia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c'era un cane nero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Dietro di lui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un televisore mostrava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uno strano film umoristico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simile a quello che Pitt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4000" dirty="0" smtClean="0">
                <a:solidFill>
                  <a:srgbClr val="FF0000"/>
                </a:solidFill>
                <a:latin typeface="Arial"/>
                <a:ea typeface="Arial"/>
                <a:cs typeface="Arial"/>
              </a:rPr>
              <a:t>vedeva </a:t>
            </a:r>
            <a:r>
              <a:rPr lang="it-IT" sz="400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nelle tarde serate</a:t>
            </a:r>
            <a:endParaRPr lang="it-IT" sz="4000" dirty="0">
              <a:solidFill>
                <a:srgbClr val="FF0000"/>
              </a:solidFill>
              <a:latin typeface="Arial"/>
              <a:ea typeface="Arial"/>
              <a:cs typeface="Times New Roman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656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it-IT" sz="2800" b="1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Percorso didattico </a:t>
            </a:r>
            <a:endParaRPr lang="it-IT" sz="2800" b="1" dirty="0" smtClean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it-IT" sz="28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scuola </a:t>
            </a:r>
            <a:r>
              <a:rPr lang="it-IT" sz="28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Secondaria </a:t>
            </a:r>
            <a:r>
              <a:rPr lang="it-IT" sz="2800" b="1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I grado </a:t>
            </a:r>
            <a:endParaRPr lang="it-IT" sz="2800" b="1" dirty="0" smtClean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it-IT" sz="28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sviluppato</a:t>
            </a:r>
            <a:r>
              <a:rPr lang="it-IT" sz="28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collaborazione con </a:t>
            </a:r>
            <a:endParaRPr lang="it-IT" sz="2800" dirty="0" smtClean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it-IT" sz="28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800" b="1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Bibliotecario Urbano</a:t>
            </a:r>
            <a:r>
              <a:rPr lang="it-IT" sz="2800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it-IT" sz="2800" dirty="0" smtClean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it-IT" sz="28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curato</a:t>
            </a:r>
            <a:r>
              <a:rPr lang="it-IT" sz="28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bibliotecaria </a:t>
            </a:r>
            <a:r>
              <a:rPr lang="it-IT" sz="2800" b="1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Simonetta </a:t>
            </a:r>
            <a:r>
              <a:rPr lang="it-IT" sz="2800" b="1" dirty="0" err="1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Bellu</a:t>
            </a:r>
            <a:r>
              <a:rPr lang="it-IT" sz="28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8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it-IT" sz="2800" dirty="0" smtClean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706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275040" cy="829394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L’arte di essere fragili…</a:t>
            </a:r>
            <a:endParaRPr lang="it-IT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412" y="1580356"/>
            <a:ext cx="2733948" cy="4206074"/>
          </a:xfrm>
        </p:spPr>
      </p:pic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467544" y="1124744"/>
            <a:ext cx="4320480" cy="4691063"/>
          </a:xfrm>
        </p:spPr>
        <p:txBody>
          <a:bodyPr>
            <a:noAutofit/>
          </a:bodyPr>
          <a:lstStyle/>
          <a:p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Ispirato al libro di Alessandro D’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Avenia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L’arte di essere fragili: come Leopardi può salvarti la vita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endParaRPr lang="it-IT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il laboratorio ha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aperto al mondo di un grande poeta del passato. </a:t>
            </a: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2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pensiero convergente e divergente nel testo poetico e… «</a:t>
            </a:r>
            <a:r>
              <a:rPr lang="it-IT" sz="32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l’Infinito»</a:t>
            </a:r>
            <a:r>
              <a:rPr lang="it-IT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Leopardi</a:t>
            </a:r>
            <a:endParaRPr lang="it-IT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92514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it-IT" sz="4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 di mettersi alla prova con la scrittura di testi poetici, i ragazzi hanno lavorato sul pensiero convergente e divergente nel testo poetico, sul perché della poesia, cosa vede, a chi parla, cosa ha dentro di sé e infine, hanno analizzato </a:t>
            </a:r>
            <a:r>
              <a:rPr lang="it-IT" sz="4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sz="4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L’infinito” </a:t>
            </a:r>
            <a:r>
              <a:rPr lang="it-IT" sz="4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4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Leopardi</a:t>
            </a:r>
            <a:r>
              <a:rPr lang="it-IT" sz="4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41348"/>
            <a:ext cx="4038600" cy="2243666"/>
          </a:xfrm>
        </p:spPr>
      </p:pic>
    </p:spTree>
    <p:extLst>
      <p:ext uri="{BB962C8B-B14F-4D97-AF65-F5344CB8AC3E}">
        <p14:creationId xmlns:p14="http://schemas.microsoft.com/office/powerpoint/2010/main" val="8357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L’elaborazione del testo poetico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it-IT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Attraverso il </a:t>
            </a:r>
            <a:r>
              <a:rPr lang="it-IT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 </a:t>
            </a:r>
            <a:r>
              <a:rPr lang="it-IT" sz="3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Caviardiage</a:t>
            </a:r>
            <a:r>
              <a:rPr lang="it-IT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it-IT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Tina </a:t>
            </a:r>
            <a:r>
              <a:rPr lang="it-IT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Festa hanno </a:t>
            </a:r>
            <a:r>
              <a:rPr lang="it-IT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 elaborato dei testi poetici.   </a:t>
            </a:r>
          </a:p>
          <a:p>
            <a:endParaRPr lang="it-IT" dirty="0"/>
          </a:p>
        </p:txBody>
      </p:sp>
      <p:pic>
        <p:nvPicPr>
          <p:cNvPr id="1028" name="Picture 4">
            <a:hlinkClick r:id="rId2" action="ppaction://hlinkfile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109" y="1600200"/>
            <a:ext cx="3326331" cy="51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4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55"/>
            <a:ext cx="5112568" cy="6816757"/>
          </a:xfrm>
        </p:spPr>
      </p:pic>
    </p:spTree>
    <p:extLst>
      <p:ext uri="{BB962C8B-B14F-4D97-AF65-F5344CB8AC3E}">
        <p14:creationId xmlns:p14="http://schemas.microsoft.com/office/powerpoint/2010/main" val="62233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"/>
            <a:ext cx="5129634" cy="6839512"/>
          </a:xfrm>
        </p:spPr>
      </p:pic>
    </p:spTree>
    <p:extLst>
      <p:ext uri="{BB962C8B-B14F-4D97-AF65-F5344CB8AC3E}">
        <p14:creationId xmlns:p14="http://schemas.microsoft.com/office/powerpoint/2010/main" val="32580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55"/>
            <a:ext cx="5112568" cy="6816757"/>
          </a:xfrm>
        </p:spPr>
      </p:pic>
    </p:spTree>
    <p:extLst>
      <p:ext uri="{BB962C8B-B14F-4D97-AF65-F5344CB8AC3E}">
        <p14:creationId xmlns:p14="http://schemas.microsoft.com/office/powerpoint/2010/main" val="58092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614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36722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432</Words>
  <Application>Microsoft Office PowerPoint</Application>
  <PresentationFormat>Presentazione su schermo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La diversità, indagata nelle sue differenti declinazioni</vt:lpstr>
      <vt:lpstr>Presentazione standard di PowerPoint</vt:lpstr>
      <vt:lpstr>L’arte di essere fragili…</vt:lpstr>
      <vt:lpstr>Il pensiero convergente e divergente nel testo poetico e… «l’Infinito» di Leopardi</vt:lpstr>
      <vt:lpstr>L’elaborazione del testo poetico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poesie dei ragazzi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diversità, indagata nelle sue differenti declinazioni</dc:title>
  <dc:creator>Utente</dc:creator>
  <cp:lastModifiedBy>Utente</cp:lastModifiedBy>
  <cp:revision>12</cp:revision>
  <dcterms:created xsi:type="dcterms:W3CDTF">2019-06-20T12:37:51Z</dcterms:created>
  <dcterms:modified xsi:type="dcterms:W3CDTF">2019-06-22T05:34:26Z</dcterms:modified>
</cp:coreProperties>
</file>