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0" r:id="rId3"/>
    <p:sldId id="274" r:id="rId4"/>
    <p:sldId id="298" r:id="rId5"/>
    <p:sldId id="257" r:id="rId6"/>
    <p:sldId id="265" r:id="rId7"/>
    <p:sldId id="267" r:id="rId8"/>
    <p:sldId id="273" r:id="rId9"/>
    <p:sldId id="272" r:id="rId10"/>
    <p:sldId id="258" r:id="rId11"/>
    <p:sldId id="266" r:id="rId12"/>
    <p:sldId id="294" r:id="rId13"/>
    <p:sldId id="292" r:id="rId14"/>
    <p:sldId id="295" r:id="rId15"/>
    <p:sldId id="296" r:id="rId16"/>
    <p:sldId id="297" r:id="rId17"/>
    <p:sldId id="269" r:id="rId18"/>
    <p:sldId id="276" r:id="rId19"/>
    <p:sldId id="277" r:id="rId20"/>
    <p:sldId id="288" r:id="rId21"/>
    <p:sldId id="262" r:id="rId22"/>
    <p:sldId id="261" r:id="rId23"/>
    <p:sldId id="281" r:id="rId24"/>
    <p:sldId id="280" r:id="rId25"/>
    <p:sldId id="283" r:id="rId26"/>
    <p:sldId id="284" r:id="rId27"/>
    <p:sldId id="285" r:id="rId28"/>
    <p:sldId id="282" r:id="rId29"/>
    <p:sldId id="259" r:id="rId30"/>
    <p:sldId id="260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E50"/>
    <a:srgbClr val="98041D"/>
    <a:srgbClr val="FF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C0504D"/>
                </a:solidFill>
              </a:rPr>
              <a:t>La diversità, indagata nelle sue differenti declinazioni</a:t>
            </a:r>
            <a:endParaRPr lang="it-IT" sz="32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Esposizione delle </a:t>
            </a:r>
            <a:r>
              <a:rPr lang="it-IT" sz="3600" b="1" dirty="0" err="1" smtClean="0"/>
              <a:t>Pigotte</a:t>
            </a:r>
            <a:r>
              <a:rPr lang="it-IT" sz="3600" b="1" dirty="0" smtClean="0"/>
              <a:t> dell’UNICEF</a:t>
            </a:r>
            <a:endParaRPr lang="it-IT" sz="3600" b="1" dirty="0"/>
          </a:p>
        </p:txBody>
      </p:sp>
      <p:sp>
        <p:nvSpPr>
          <p:cNvPr id="6" name="Rettangolo 5"/>
          <p:cNvSpPr/>
          <p:nvPr/>
        </p:nvSpPr>
        <p:spPr>
          <a:xfrm>
            <a:off x="755576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«Testi &amp; Contesti  2018-2019»</a:t>
            </a:r>
            <a:r>
              <a:rPr lang="it-IT" dirty="0"/>
              <a:t> </a:t>
            </a:r>
            <a:r>
              <a:rPr lang="it-IT" b="1" dirty="0"/>
              <a:t>PROGETTO DI PROMOZIONE DELLA </a:t>
            </a:r>
            <a:r>
              <a:rPr lang="it-IT" b="1" dirty="0" smtClean="0"/>
              <a:t>LETTURA</a:t>
            </a:r>
          </a:p>
          <a:p>
            <a:pPr lvl="0"/>
            <a:r>
              <a:rPr lang="it-IT" b="1" dirty="0">
                <a:solidFill>
                  <a:prstClr val="black"/>
                </a:solidFill>
              </a:rPr>
              <a:t>Coordinato dall’Insegnante  Maria Grazia </a:t>
            </a:r>
            <a:r>
              <a:rPr lang="it-IT" b="1" dirty="0" smtClean="0">
                <a:solidFill>
                  <a:prstClr val="black"/>
                </a:solidFill>
              </a:rPr>
              <a:t>Cara</a:t>
            </a:r>
            <a:endParaRPr lang="it-IT" b="1" dirty="0"/>
          </a:p>
          <a:p>
            <a:endParaRPr lang="it-IT" b="1" dirty="0"/>
          </a:p>
          <a:p>
            <a:r>
              <a:rPr lang="it-IT" dirty="0">
                <a:solidFill>
                  <a:schemeClr val="tx2"/>
                </a:solidFill>
              </a:rPr>
              <a:t>UGUALI  &amp; DIVERSI: «Dal mondo del foglio </a:t>
            </a:r>
            <a:r>
              <a:rPr lang="it-IT">
                <a:solidFill>
                  <a:schemeClr val="tx2"/>
                </a:solidFill>
              </a:rPr>
              <a:t>al </a:t>
            </a:r>
            <a:r>
              <a:rPr lang="it-IT" smtClean="0">
                <a:solidFill>
                  <a:schemeClr val="tx2"/>
                </a:solidFill>
              </a:rPr>
              <a:t>mondo </a:t>
            </a:r>
            <a:r>
              <a:rPr lang="it-IT" dirty="0">
                <a:solidFill>
                  <a:schemeClr val="tx2"/>
                </a:solidFill>
              </a:rPr>
              <a:t>che voglio»</a:t>
            </a:r>
          </a:p>
        </p:txBody>
      </p:sp>
    </p:spTree>
    <p:extLst>
      <p:ext uri="{BB962C8B-B14F-4D97-AF65-F5344CB8AC3E}">
        <p14:creationId xmlns:p14="http://schemas.microsoft.com/office/powerpoint/2010/main" val="423620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16304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992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11824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0" y="188640"/>
            <a:ext cx="3723113" cy="6618869"/>
          </a:xfrm>
        </p:spPr>
      </p:pic>
    </p:spTree>
    <p:extLst>
      <p:ext uri="{BB962C8B-B14F-4D97-AF65-F5344CB8AC3E}">
        <p14:creationId xmlns:p14="http://schemas.microsoft.com/office/powerpoint/2010/main" val="398737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4001" cy="5143500"/>
          </a:xfrm>
        </p:spPr>
      </p:pic>
    </p:spTree>
    <p:extLst>
      <p:ext uri="{BB962C8B-B14F-4D97-AF65-F5344CB8AC3E}">
        <p14:creationId xmlns:p14="http://schemas.microsoft.com/office/powerpoint/2010/main" val="419822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" y="993133"/>
            <a:ext cx="9125388" cy="5133031"/>
          </a:xfrm>
        </p:spPr>
      </p:pic>
    </p:spTree>
    <p:extLst>
      <p:ext uri="{BB962C8B-B14F-4D97-AF65-F5344CB8AC3E}">
        <p14:creationId xmlns:p14="http://schemas.microsoft.com/office/powerpoint/2010/main" val="74553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" y="1268760"/>
            <a:ext cx="9036496" cy="5083029"/>
          </a:xfrm>
        </p:spPr>
      </p:pic>
    </p:spTree>
    <p:extLst>
      <p:ext uri="{BB962C8B-B14F-4D97-AF65-F5344CB8AC3E}">
        <p14:creationId xmlns:p14="http://schemas.microsoft.com/office/powerpoint/2010/main" val="165972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9107135" cy="5122763"/>
          </a:xfrm>
        </p:spPr>
      </p:pic>
    </p:spTree>
    <p:extLst>
      <p:ext uri="{BB962C8B-B14F-4D97-AF65-F5344CB8AC3E}">
        <p14:creationId xmlns:p14="http://schemas.microsoft.com/office/powerpoint/2010/main" val="376932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La Convenzione Internazionale sui Diritti dell’Infanzia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060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243"/>
            <a:ext cx="5112568" cy="6816757"/>
          </a:xfrm>
        </p:spPr>
      </p:pic>
    </p:spTree>
    <p:extLst>
      <p:ext uri="{BB962C8B-B14F-4D97-AF65-F5344CB8AC3E}">
        <p14:creationId xmlns:p14="http://schemas.microsoft.com/office/powerpoint/2010/main" val="133669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415906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7920880" cy="511256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L’esplorazione delle molteplici dimensioni della diversità ha condotto i bambini a conoscere le situazioni in cui la diversità si traduce in differenze e disuguaglianze, quindi i diritti negati. </a:t>
            </a:r>
            <a:endParaRPr lang="it-IT" sz="6000" dirty="0" smtClean="0">
              <a:solidFill>
                <a:srgbClr val="1F497D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0"/>
            <a:endParaRPr lang="it-IT" sz="6000" dirty="0" smtClean="0">
              <a:solidFill>
                <a:srgbClr val="1F497D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0"/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Diritti </a:t>
            </a:r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che i bambini hanno voluto affermare con </a:t>
            </a:r>
            <a:r>
              <a:rPr lang="it-IT" sz="6000" b="1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l’esposizione</a:t>
            </a:r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delle </a:t>
            </a:r>
            <a:r>
              <a:rPr lang="it-IT" sz="6000" b="1" i="1" dirty="0" err="1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Pigotte</a:t>
            </a:r>
            <a:r>
              <a:rPr lang="it-IT" sz="6000" b="1" i="1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dell’Unicef</a:t>
            </a:r>
            <a:r>
              <a:rPr lang="it-IT" sz="6000" b="1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</a:t>
            </a:r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simbolo della Convenzione dei Diritti dell’Infanzia</a:t>
            </a:r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.</a:t>
            </a:r>
          </a:p>
          <a:p>
            <a:pPr lvl="0"/>
            <a:endParaRPr lang="it-IT" sz="6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sz="6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insegnanti</a:t>
            </a:r>
            <a:endParaRPr lang="it-IT" sz="6000" dirty="0" smtClean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63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Le </a:t>
            </a:r>
            <a:r>
              <a:rPr lang="it-IT" dirty="0" err="1" smtClean="0">
                <a:solidFill>
                  <a:schemeClr val="tx2"/>
                </a:solidFill>
              </a:rPr>
              <a:t>Pigotte</a:t>
            </a:r>
            <a:r>
              <a:rPr lang="it-IT" dirty="0" smtClean="0">
                <a:solidFill>
                  <a:schemeClr val="tx2"/>
                </a:solidFill>
              </a:rPr>
              <a:t> in un ideale girotondo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9841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6"/>
            <a:ext cx="9216008" cy="6912006"/>
          </a:xfrm>
        </p:spPr>
      </p:pic>
    </p:spTree>
    <p:extLst>
      <p:ext uri="{BB962C8B-B14F-4D97-AF65-F5344CB8AC3E}">
        <p14:creationId xmlns:p14="http://schemas.microsoft.com/office/powerpoint/2010/main" val="1080980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5" y="0"/>
            <a:ext cx="9242855" cy="6932142"/>
          </a:xfrm>
        </p:spPr>
      </p:pic>
    </p:spTree>
    <p:extLst>
      <p:ext uri="{BB962C8B-B14F-4D97-AF65-F5344CB8AC3E}">
        <p14:creationId xmlns:p14="http://schemas.microsoft.com/office/powerpoint/2010/main" val="230910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6" y="-36002"/>
            <a:ext cx="9192006" cy="6894004"/>
          </a:xfrm>
        </p:spPr>
      </p:pic>
    </p:spTree>
    <p:extLst>
      <p:ext uri="{BB962C8B-B14F-4D97-AF65-F5344CB8AC3E}">
        <p14:creationId xmlns:p14="http://schemas.microsoft.com/office/powerpoint/2010/main" val="1273737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6"/>
            <a:ext cx="9216008" cy="6912006"/>
          </a:xfrm>
        </p:spPr>
      </p:pic>
    </p:spTree>
    <p:extLst>
      <p:ext uri="{BB962C8B-B14F-4D97-AF65-F5344CB8AC3E}">
        <p14:creationId xmlns:p14="http://schemas.microsoft.com/office/powerpoint/2010/main" val="232044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29634" cy="6839512"/>
          </a:xfrm>
        </p:spPr>
      </p:pic>
    </p:spTree>
    <p:extLst>
      <p:ext uri="{BB962C8B-B14F-4D97-AF65-F5344CB8AC3E}">
        <p14:creationId xmlns:p14="http://schemas.microsoft.com/office/powerpoint/2010/main" val="34812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30291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400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48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114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66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100" i="1" dirty="0" smtClean="0">
                <a:solidFill>
                  <a:schemeClr val="tx2"/>
                </a:solidFill>
              </a:rPr>
              <a:t>«Bambini e bambole» </a:t>
            </a:r>
            <a:r>
              <a:rPr lang="it-IT" sz="3100" dirty="0" smtClean="0">
                <a:solidFill>
                  <a:schemeClr val="tx2"/>
                </a:solidFill>
              </a:rPr>
              <a:t>di </a:t>
            </a:r>
            <a:r>
              <a:rPr lang="it-IT" sz="3100" dirty="0">
                <a:solidFill>
                  <a:schemeClr val="tx2"/>
                </a:solidFill>
              </a:rPr>
              <a:t>Gianni </a:t>
            </a:r>
            <a:r>
              <a:rPr lang="it-IT" sz="3100" dirty="0" err="1">
                <a:solidFill>
                  <a:schemeClr val="tx2"/>
                </a:solidFill>
              </a:rPr>
              <a:t>Rodari</a:t>
            </a:r>
            <a:r>
              <a:rPr lang="it-IT" sz="3100" dirty="0">
                <a:solidFill>
                  <a:schemeClr val="tx2"/>
                </a:solidFill>
              </a:rPr>
              <a:t> </a:t>
            </a:r>
            <a:r>
              <a:rPr lang="it-IT" sz="3100" dirty="0" smtClean="0">
                <a:solidFill>
                  <a:schemeClr val="tx2"/>
                </a:solidFill>
              </a:rPr>
              <a:t>… il dramma </a:t>
            </a:r>
            <a:r>
              <a:rPr lang="it-IT" sz="3100" dirty="0">
                <a:solidFill>
                  <a:schemeClr val="tx2"/>
                </a:solidFill>
              </a:rPr>
              <a:t>dell'infanzia negata a molti </a:t>
            </a:r>
            <a:r>
              <a:rPr lang="it-IT" sz="3100" i="1" dirty="0">
                <a:solidFill>
                  <a:schemeClr val="tx2"/>
                </a:solidFill>
              </a:rPr>
              <a:t>bambini</a:t>
            </a:r>
            <a:r>
              <a:rPr lang="it-IT" dirty="0">
                <a:solidFill>
                  <a:schemeClr val="tx2"/>
                </a:solidFill>
              </a:rPr>
              <a:t>...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2642384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765"/>
            <a:ext cx="4968552" cy="6624737"/>
          </a:xfrm>
        </p:spPr>
      </p:pic>
    </p:spTree>
    <p:extLst>
      <p:ext uri="{BB962C8B-B14F-4D97-AF65-F5344CB8AC3E}">
        <p14:creationId xmlns:p14="http://schemas.microsoft.com/office/powerpoint/2010/main" val="278207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tx2"/>
                </a:solidFill>
              </a:rPr>
              <a:t>Le poesie dei bambini della </a:t>
            </a:r>
            <a:r>
              <a:rPr lang="it-IT" sz="3200" dirty="0" smtClean="0">
                <a:solidFill>
                  <a:schemeClr val="tx2"/>
                </a:solidFill>
              </a:rPr>
              <a:t>5^A </a:t>
            </a:r>
            <a:r>
              <a:rPr lang="it-IT" sz="3200" i="1" dirty="0" smtClean="0">
                <a:solidFill>
                  <a:schemeClr val="tx2"/>
                </a:solidFill>
              </a:rPr>
              <a:t>«</a:t>
            </a:r>
            <a:r>
              <a:rPr lang="it-IT" sz="3200" i="1" dirty="0">
                <a:solidFill>
                  <a:schemeClr val="tx2"/>
                </a:solidFill>
              </a:rPr>
              <a:t>Noi…diversamente uguali»  </a:t>
            </a:r>
            <a:r>
              <a:rPr lang="it-IT" sz="3200" dirty="0" smtClean="0">
                <a:solidFill>
                  <a:schemeClr val="tx2"/>
                </a:solidFill>
              </a:rPr>
              <a:t/>
            </a:r>
            <a:br>
              <a:rPr lang="it-IT" sz="3200" dirty="0" smtClean="0">
                <a:solidFill>
                  <a:schemeClr val="tx2"/>
                </a:solidFill>
              </a:rPr>
            </a:br>
            <a:r>
              <a:rPr lang="it-IT" sz="3200" dirty="0" smtClean="0">
                <a:solidFill>
                  <a:schemeClr val="tx2"/>
                </a:solidFill>
              </a:rPr>
              <a:t>esposte accanto alle </a:t>
            </a:r>
            <a:r>
              <a:rPr lang="it-IT" sz="3200" dirty="0" err="1" smtClean="0">
                <a:solidFill>
                  <a:schemeClr val="tx2"/>
                </a:solidFill>
              </a:rPr>
              <a:t>Pigotte</a:t>
            </a:r>
            <a:endParaRPr lang="it-IT" sz="3200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4968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tx2"/>
                </a:solidFill>
              </a:rPr>
              <a:t>Le </a:t>
            </a:r>
            <a:r>
              <a:rPr lang="it-IT" sz="2400" dirty="0" err="1" smtClean="0">
                <a:solidFill>
                  <a:schemeClr val="tx2"/>
                </a:solidFill>
              </a:rPr>
              <a:t>Pigotte</a:t>
            </a:r>
            <a:r>
              <a:rPr lang="it-IT" sz="2400" dirty="0" smtClean="0">
                <a:solidFill>
                  <a:schemeClr val="tx2"/>
                </a:solidFill>
              </a:rPr>
              <a:t>, realizzate dalla scuola dell’Infanzia e dalla scuola Primaria, formano una catena che decora l’intero atrio  e le gradinate del nostro Istituto ed innalzano i cartelli dei libri letti in classe sul tema della </a:t>
            </a:r>
            <a:r>
              <a:rPr lang="it-IT" sz="2800" dirty="0" smtClean="0">
                <a:solidFill>
                  <a:schemeClr val="tx2"/>
                </a:solidFill>
              </a:rPr>
              <a:t>diversità  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3236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7440" cy="5145435"/>
          </a:xfrm>
        </p:spPr>
      </p:pic>
    </p:spTree>
    <p:extLst>
      <p:ext uri="{BB962C8B-B14F-4D97-AF65-F5344CB8AC3E}">
        <p14:creationId xmlns:p14="http://schemas.microsoft.com/office/powerpoint/2010/main" val="386097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3888432" cy="6912769"/>
          </a:xfrm>
        </p:spPr>
      </p:pic>
    </p:spTree>
    <p:extLst>
      <p:ext uri="{BB962C8B-B14F-4D97-AF65-F5344CB8AC3E}">
        <p14:creationId xmlns:p14="http://schemas.microsoft.com/office/powerpoint/2010/main" val="403994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Le </a:t>
            </a:r>
            <a:r>
              <a:rPr lang="it-IT" dirty="0" err="1" smtClean="0">
                <a:solidFill>
                  <a:schemeClr val="tx2"/>
                </a:solidFill>
              </a:rPr>
              <a:t>Pigotte</a:t>
            </a:r>
            <a:r>
              <a:rPr lang="it-IT" dirty="0" smtClean="0">
                <a:solidFill>
                  <a:schemeClr val="tx2"/>
                </a:solidFill>
              </a:rPr>
              <a:t> e i pensieri dei bambini sulla diversità e l’amicizia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16965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82040" cy="6909387"/>
          </a:xfrm>
        </p:spPr>
      </p:pic>
    </p:spTree>
    <p:extLst>
      <p:ext uri="{BB962C8B-B14F-4D97-AF65-F5344CB8AC3E}">
        <p14:creationId xmlns:p14="http://schemas.microsoft.com/office/powerpoint/2010/main" val="2236062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182</Words>
  <Application>Microsoft Office PowerPoint</Application>
  <PresentationFormat>Presentazione su schermo (4:3)</PresentationFormat>
  <Paragraphs>17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La diversità, indagata nelle sue differenti declinazioni</vt:lpstr>
      <vt:lpstr>Presentazione standard di PowerPoint</vt:lpstr>
      <vt:lpstr>«Bambini e bambole» di Gianni Rodari … il dramma dell'infanzia negata a molti bambini...</vt:lpstr>
      <vt:lpstr>Le poesie dei bambini della 5^A «Noi…diversamente uguali»   esposte accanto alle Pigotte</vt:lpstr>
      <vt:lpstr>Le Pigotte, realizzate dalla scuola dell’Infanzia e dalla scuola Primaria, formano una catena che decora l’intero atrio  e le gradinate del nostro Istituto ed innalzano i cartelli dei libri letti in classe sul tema della diversità  </vt:lpstr>
      <vt:lpstr>Presentazione standard di PowerPoint</vt:lpstr>
      <vt:lpstr>Presentazione standard di PowerPoint</vt:lpstr>
      <vt:lpstr>Le Pigotte e i pensieri dei bambini sulla diversità e l’amicizia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Convenzione Internazionale sui Diritti dell’Infanzia</vt:lpstr>
      <vt:lpstr>Presentazione standard di PowerPoint</vt:lpstr>
      <vt:lpstr>Presentazione standard di PowerPoint</vt:lpstr>
      <vt:lpstr>Le Pigotte in un ideale girotondo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20</cp:revision>
  <dcterms:created xsi:type="dcterms:W3CDTF">2019-06-19T10:44:55Z</dcterms:created>
  <dcterms:modified xsi:type="dcterms:W3CDTF">2019-06-21T09:49:41Z</dcterms:modified>
</cp:coreProperties>
</file>