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126B-9442-4A39-9BC2-2B6DBF78D303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7540-AE2C-4FDF-AF97-5FBE202AB1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924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126B-9442-4A39-9BC2-2B6DBF78D303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7540-AE2C-4FDF-AF97-5FBE202AB1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986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126B-9442-4A39-9BC2-2B6DBF78D303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7540-AE2C-4FDF-AF97-5FBE202AB1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853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126B-9442-4A39-9BC2-2B6DBF78D303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7540-AE2C-4FDF-AF97-5FBE202AB1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519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126B-9442-4A39-9BC2-2B6DBF78D303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7540-AE2C-4FDF-AF97-5FBE202AB1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5819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126B-9442-4A39-9BC2-2B6DBF78D303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7540-AE2C-4FDF-AF97-5FBE202AB1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6606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126B-9442-4A39-9BC2-2B6DBF78D303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7540-AE2C-4FDF-AF97-5FBE202AB1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61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126B-9442-4A39-9BC2-2B6DBF78D303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7540-AE2C-4FDF-AF97-5FBE202AB1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364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126B-9442-4A39-9BC2-2B6DBF78D303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7540-AE2C-4FDF-AF97-5FBE202AB1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489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126B-9442-4A39-9BC2-2B6DBF78D303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7540-AE2C-4FDF-AF97-5FBE202AB1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310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126B-9442-4A39-9BC2-2B6DBF78D303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7540-AE2C-4FDF-AF97-5FBE202AB1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905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5126B-9442-4A39-9BC2-2B6DBF78D303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7540-AE2C-4FDF-AF97-5FBE202AB1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43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152128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002060"/>
                </a:solidFill>
                <a:latin typeface="Jokerman" panose="04090605060D06020702" pitchFamily="82" charset="0"/>
              </a:rPr>
              <a:t>INSIEME PER CONTINUARE A CRESCERE</a:t>
            </a:r>
            <a:br>
              <a:rPr lang="it-IT" sz="2800" b="1" dirty="0" smtClean="0">
                <a:solidFill>
                  <a:srgbClr val="002060"/>
                </a:solidFill>
                <a:latin typeface="Jokerman" panose="04090605060D06020702" pitchFamily="82" charset="0"/>
              </a:rPr>
            </a:br>
            <a:r>
              <a:rPr lang="it-IT" sz="1600" b="1" dirty="0" smtClean="0">
                <a:solidFill>
                  <a:srgbClr val="002060"/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PROGETTO CONTINUITA’</a:t>
            </a:r>
            <a:br>
              <a:rPr lang="it-IT" sz="1600" b="1" dirty="0" smtClean="0">
                <a:solidFill>
                  <a:srgbClr val="002060"/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</a:br>
            <a:r>
              <a:rPr lang="it-IT" sz="1200" b="1" dirty="0" smtClean="0">
                <a:solidFill>
                  <a:srgbClr val="002060"/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a. s. 2019/20</a:t>
            </a:r>
            <a:endParaRPr lang="it-IT" sz="1200" b="1" dirty="0">
              <a:solidFill>
                <a:srgbClr val="002060"/>
              </a:solidFill>
              <a:latin typeface="Gungsuh" panose="02030600000101010101" pitchFamily="18" charset="-127"/>
              <a:ea typeface="Gungsuh" panose="02030600000101010101" pitchFamily="18" charset="-127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136904" cy="48965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sz="2400" b="1" dirty="0" err="1">
                <a:solidFill>
                  <a:srgbClr val="00B050"/>
                </a:solidFill>
              </a:rPr>
              <a:t>Finalita’</a:t>
            </a:r>
            <a:r>
              <a:rPr lang="it-IT" sz="2400" b="1" dirty="0">
                <a:solidFill>
                  <a:srgbClr val="00B050"/>
                </a:solidFill>
              </a:rPr>
              <a:t>:</a:t>
            </a:r>
          </a:p>
          <a:p>
            <a:pPr algn="just"/>
            <a:r>
              <a:rPr lang="it-IT" sz="2400" b="1" dirty="0">
                <a:solidFill>
                  <a:srgbClr val="00B050"/>
                </a:solidFill>
              </a:rPr>
              <a:t>Il passaggio da una realtà scolastica ad  un’altra rappresenta per i bambini un momento estremamente complesso, </a:t>
            </a:r>
            <a:r>
              <a:rPr lang="it-IT" sz="2400" b="1" dirty="0" smtClean="0">
                <a:solidFill>
                  <a:srgbClr val="00B050"/>
                </a:solidFill>
              </a:rPr>
              <a:t>essi sono coinvolti sia sul piano psicologico che su quello affettivo, relazionale e sociale. Progettare </a:t>
            </a:r>
            <a:r>
              <a:rPr lang="it-IT" sz="2400" b="1" dirty="0">
                <a:solidFill>
                  <a:srgbClr val="00B050"/>
                </a:solidFill>
              </a:rPr>
              <a:t>e attuare percorsi che favoriscano il passaggio dalla scuola dell’infanzia alla scuola</a:t>
            </a:r>
          </a:p>
          <a:p>
            <a:pPr algn="just"/>
            <a:r>
              <a:rPr lang="it-IT" sz="2400" b="1" dirty="0">
                <a:solidFill>
                  <a:srgbClr val="00B050"/>
                </a:solidFill>
              </a:rPr>
              <a:t>primaria significa per la nostra scuola </a:t>
            </a:r>
            <a:r>
              <a:rPr lang="it-IT" sz="2400" b="1" dirty="0" smtClean="0">
                <a:solidFill>
                  <a:srgbClr val="00B050"/>
                </a:solidFill>
              </a:rPr>
              <a:t>organizzare</a:t>
            </a:r>
            <a:r>
              <a:rPr lang="it-IT" sz="2400" b="1" dirty="0">
                <a:solidFill>
                  <a:srgbClr val="00B050"/>
                </a:solidFill>
              </a:rPr>
              <a:t> </a:t>
            </a:r>
            <a:r>
              <a:rPr lang="it-IT" sz="2400" b="1" dirty="0" smtClean="0">
                <a:solidFill>
                  <a:srgbClr val="00B050"/>
                </a:solidFill>
              </a:rPr>
              <a:t>e curare </a:t>
            </a:r>
            <a:r>
              <a:rPr lang="it-IT" sz="2400" b="1" dirty="0">
                <a:solidFill>
                  <a:srgbClr val="00B050"/>
                </a:solidFill>
              </a:rPr>
              <a:t>questo delicato momento carico di emozioni </a:t>
            </a:r>
            <a:r>
              <a:rPr lang="it-IT" sz="2400" b="1" dirty="0" smtClean="0">
                <a:solidFill>
                  <a:srgbClr val="00B050"/>
                </a:solidFill>
              </a:rPr>
              <a:t>ed aspettative</a:t>
            </a:r>
            <a:r>
              <a:rPr lang="it-IT" sz="2400" b="1" dirty="0">
                <a:solidFill>
                  <a:srgbClr val="00B050"/>
                </a:solidFill>
              </a:rPr>
              <a:t>, creando situazioni, atteggiamenti e un clima adatto ad accogliere alunni e genitori. </a:t>
            </a:r>
            <a:endParaRPr lang="it-IT" sz="2400" b="1" dirty="0" smtClean="0">
              <a:solidFill>
                <a:srgbClr val="00B050"/>
              </a:solidFill>
            </a:endParaRPr>
          </a:p>
          <a:p>
            <a:pPr algn="just"/>
            <a:r>
              <a:rPr lang="it-IT" sz="2400" b="1" dirty="0" smtClean="0">
                <a:solidFill>
                  <a:srgbClr val="00B050"/>
                </a:solidFill>
              </a:rPr>
              <a:t>Entrare </a:t>
            </a:r>
            <a:r>
              <a:rPr lang="it-IT" sz="2400" b="1" dirty="0">
                <a:solidFill>
                  <a:srgbClr val="00B050"/>
                </a:solidFill>
              </a:rPr>
              <a:t>in </a:t>
            </a:r>
            <a:r>
              <a:rPr lang="it-IT" sz="2400" b="1" dirty="0" smtClean="0">
                <a:solidFill>
                  <a:srgbClr val="00B050"/>
                </a:solidFill>
              </a:rPr>
              <a:t>un nuovo </a:t>
            </a:r>
            <a:r>
              <a:rPr lang="it-IT" sz="2400" b="1" dirty="0">
                <a:solidFill>
                  <a:srgbClr val="00B050"/>
                </a:solidFill>
              </a:rPr>
              <a:t>ordine di scuola </a:t>
            </a:r>
            <a:r>
              <a:rPr lang="it-IT" sz="2400" b="1" dirty="0" smtClean="0">
                <a:solidFill>
                  <a:srgbClr val="00B050"/>
                </a:solidFill>
              </a:rPr>
              <a:t>significa, talvolta,  </a:t>
            </a:r>
            <a:r>
              <a:rPr lang="it-IT" sz="2400" b="1" dirty="0">
                <a:solidFill>
                  <a:srgbClr val="00B050"/>
                </a:solidFill>
              </a:rPr>
              <a:t>per il bambino proveniente dalla scuola dell’infanzia cambiare il gruppo </a:t>
            </a:r>
            <a:r>
              <a:rPr lang="it-IT" sz="2400" b="1" dirty="0" smtClean="0">
                <a:solidFill>
                  <a:srgbClr val="00B050"/>
                </a:solidFill>
              </a:rPr>
              <a:t>dei compagni</a:t>
            </a:r>
            <a:r>
              <a:rPr lang="it-IT" sz="2400" b="1" dirty="0">
                <a:solidFill>
                  <a:srgbClr val="00B050"/>
                </a:solidFill>
              </a:rPr>
              <a:t>, uscire dalle sicurezze affettive costruite nella scuola di provenienza, affrontare nuovi </a:t>
            </a:r>
            <a:r>
              <a:rPr lang="it-IT" sz="2400" b="1" dirty="0" smtClean="0">
                <a:solidFill>
                  <a:srgbClr val="00B050"/>
                </a:solidFill>
              </a:rPr>
              <a:t>sistemi relazionali</a:t>
            </a:r>
            <a:r>
              <a:rPr lang="it-IT" sz="2400" b="1" dirty="0">
                <a:solidFill>
                  <a:srgbClr val="00B050"/>
                </a:solidFill>
              </a:rPr>
              <a:t>, incontrare nuove regole e nuove responsabilità e tale processo deve avvenire in </a:t>
            </a:r>
            <a:r>
              <a:rPr lang="it-IT" sz="2400" b="1" dirty="0" smtClean="0">
                <a:solidFill>
                  <a:srgbClr val="00B050"/>
                </a:solidFill>
              </a:rPr>
              <a:t>maniera armonica ed efficace.</a:t>
            </a:r>
            <a:endParaRPr lang="it-IT" sz="2400" b="1" dirty="0">
              <a:solidFill>
                <a:srgbClr val="00B050"/>
              </a:solidFill>
            </a:endParaRPr>
          </a:p>
          <a:p>
            <a:pPr algn="just"/>
            <a:r>
              <a:rPr lang="it-IT" sz="2400" b="1" dirty="0">
                <a:solidFill>
                  <a:srgbClr val="00B050"/>
                </a:solidFill>
              </a:rPr>
              <a:t>La continuità del processo educativo è una condizione essenziale per assicurare e garantire agli alunni </a:t>
            </a:r>
            <a:r>
              <a:rPr lang="it-IT" sz="2400" b="1" dirty="0" smtClean="0">
                <a:solidFill>
                  <a:srgbClr val="00B050"/>
                </a:solidFill>
              </a:rPr>
              <a:t>il positivo </a:t>
            </a:r>
            <a:r>
              <a:rPr lang="it-IT" sz="2400" b="1" dirty="0">
                <a:solidFill>
                  <a:srgbClr val="00B050"/>
                </a:solidFill>
              </a:rPr>
              <a:t>conseguimento delle finalità dell’istruzione. </a:t>
            </a:r>
            <a:r>
              <a:rPr lang="it-IT" sz="2400" b="1" dirty="0">
                <a:solidFill>
                  <a:srgbClr val="002060"/>
                </a:solidFill>
              </a:rPr>
              <a:t>“La Continuità nasce dall’esigenza primaria di garantire </a:t>
            </a:r>
            <a:r>
              <a:rPr lang="it-IT" sz="2400" b="1" dirty="0" smtClean="0">
                <a:solidFill>
                  <a:srgbClr val="002060"/>
                </a:solidFill>
              </a:rPr>
              <a:t>il diritto </a:t>
            </a:r>
            <a:r>
              <a:rPr lang="it-IT" sz="2400" b="1" dirty="0">
                <a:solidFill>
                  <a:srgbClr val="002060"/>
                </a:solidFill>
              </a:rPr>
              <a:t>del bambino/ragazzo a un percorso formativo organico e completo [… ] a livello </a:t>
            </a:r>
            <a:r>
              <a:rPr lang="it-IT" sz="2400" b="1" dirty="0" smtClean="0">
                <a:solidFill>
                  <a:srgbClr val="002060"/>
                </a:solidFill>
              </a:rPr>
              <a:t>psicologico, pedagogico </a:t>
            </a:r>
            <a:r>
              <a:rPr lang="it-IT" sz="2400" b="1" dirty="0">
                <a:solidFill>
                  <a:srgbClr val="002060"/>
                </a:solidFill>
              </a:rPr>
              <a:t>e didattico. La sua attuazione contribuirà a costituire l’identità del singolo individuo” (</a:t>
            </a:r>
            <a:r>
              <a:rPr lang="it-IT" sz="2400" b="1" dirty="0" smtClean="0">
                <a:solidFill>
                  <a:srgbClr val="002060"/>
                </a:solidFill>
              </a:rPr>
              <a:t>D.M 4/3/91).</a:t>
            </a:r>
            <a:endParaRPr lang="it-IT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38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it-IT" sz="3600" dirty="0" smtClean="0">
                <a:solidFill>
                  <a:srgbClr val="002060"/>
                </a:solidFill>
                <a:latin typeface="Algerian" panose="04020705040A02060702" pitchFamily="82" charset="0"/>
              </a:rPr>
              <a:t>INSIEME PER CONTINUARE A CRESCERE</a:t>
            </a:r>
            <a:endParaRPr lang="it-IT" sz="3600" dirty="0">
              <a:solidFill>
                <a:srgbClr val="00206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073427"/>
          </a:xfr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endParaRPr lang="it-IT" sz="2400" dirty="0" smtClean="0">
              <a:solidFill>
                <a:srgbClr val="C00000"/>
              </a:solidFill>
            </a:endParaRPr>
          </a:p>
          <a:p>
            <a:r>
              <a:rPr lang="it-IT" dirty="0" smtClean="0">
                <a:solidFill>
                  <a:srgbClr val="002060"/>
                </a:solidFill>
              </a:rPr>
              <a:t>Plesso: La Caletta – Siniscola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Sezioni/Classi coinvolte: </a:t>
            </a:r>
            <a:endParaRPr lang="it-IT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002060"/>
                </a:solidFill>
              </a:rPr>
              <a:t>   Scuola </a:t>
            </a:r>
            <a:r>
              <a:rPr lang="it-IT" dirty="0" smtClean="0">
                <a:solidFill>
                  <a:srgbClr val="002060"/>
                </a:solidFill>
              </a:rPr>
              <a:t>Infanzia </a:t>
            </a:r>
            <a:r>
              <a:rPr lang="it-IT" dirty="0">
                <a:solidFill>
                  <a:srgbClr val="002060"/>
                </a:solidFill>
              </a:rPr>
              <a:t>Sez. </a:t>
            </a:r>
            <a:r>
              <a:rPr lang="it-IT" dirty="0" smtClean="0">
                <a:solidFill>
                  <a:srgbClr val="002060"/>
                </a:solidFill>
              </a:rPr>
              <a:t>B </a:t>
            </a:r>
            <a:r>
              <a:rPr lang="it-IT" dirty="0" err="1" smtClean="0">
                <a:solidFill>
                  <a:srgbClr val="002060"/>
                </a:solidFill>
              </a:rPr>
              <a:t>ins</a:t>
            </a:r>
            <a:r>
              <a:rPr lang="it-IT" dirty="0" smtClean="0">
                <a:solidFill>
                  <a:srgbClr val="002060"/>
                </a:solidFill>
              </a:rPr>
              <a:t>. </a:t>
            </a:r>
            <a:r>
              <a:rPr lang="it-IT" dirty="0" err="1" smtClean="0">
                <a:solidFill>
                  <a:srgbClr val="002060"/>
                </a:solidFill>
              </a:rPr>
              <a:t>Bicchiri</a:t>
            </a:r>
            <a:r>
              <a:rPr lang="it-IT" dirty="0" smtClean="0">
                <a:solidFill>
                  <a:srgbClr val="002060"/>
                </a:solidFill>
              </a:rPr>
              <a:t> – Carroni - </a:t>
            </a:r>
            <a:r>
              <a:rPr lang="it-IT" dirty="0" err="1" smtClean="0">
                <a:solidFill>
                  <a:srgbClr val="002060"/>
                </a:solidFill>
              </a:rPr>
              <a:t>Mereu</a:t>
            </a:r>
            <a:r>
              <a:rPr lang="it-IT" dirty="0" smtClean="0">
                <a:solidFill>
                  <a:srgbClr val="002060"/>
                </a:solidFill>
              </a:rPr>
              <a:t>; </a:t>
            </a: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  Primaria 5ᵃ A </a:t>
            </a:r>
            <a:r>
              <a:rPr lang="it-IT" dirty="0" err="1" smtClean="0">
                <a:solidFill>
                  <a:srgbClr val="002060"/>
                </a:solidFill>
              </a:rPr>
              <a:t>ins</a:t>
            </a:r>
            <a:r>
              <a:rPr lang="it-IT" dirty="0" smtClean="0">
                <a:solidFill>
                  <a:srgbClr val="002060"/>
                </a:solidFill>
              </a:rPr>
              <a:t>. Saggia - Mula;</a:t>
            </a:r>
            <a:endParaRPr lang="it-IT" dirty="0" smtClean="0">
              <a:solidFill>
                <a:srgbClr val="002060"/>
              </a:solidFill>
            </a:endParaRPr>
          </a:p>
          <a:p>
            <a:r>
              <a:rPr lang="it-IT" dirty="0" smtClean="0">
                <a:solidFill>
                  <a:srgbClr val="002060"/>
                </a:solidFill>
              </a:rPr>
              <a:t>Numero Alunni: N° 14 della Scuola Infanzia                                      </a:t>
            </a: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                                N° 22 della Scuola </a:t>
            </a:r>
            <a:r>
              <a:rPr lang="it-IT" dirty="0" smtClean="0">
                <a:solidFill>
                  <a:srgbClr val="002060"/>
                </a:solidFill>
              </a:rPr>
              <a:t>Primaria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2060"/>
                </a:solidFill>
              </a:rPr>
              <a:t> </a:t>
            </a:r>
            <a:endParaRPr lang="it-IT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002060"/>
                </a:solidFill>
              </a:rPr>
              <a:t> 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57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91654"/>
          </a:xfrm>
          <a:ln w="254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it-IT" sz="1600" dirty="0" smtClean="0">
                <a:solidFill>
                  <a:srgbClr val="002060"/>
                </a:solidFill>
              </a:rPr>
              <a:t>Obiettivi educativi</a:t>
            </a:r>
            <a:endParaRPr lang="it-IT" sz="1600" dirty="0">
              <a:solidFill>
                <a:srgbClr val="00206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ln w="25400"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1400" b="1" dirty="0" smtClean="0">
                <a:solidFill>
                  <a:srgbClr val="C00000"/>
                </a:solidFill>
              </a:rPr>
              <a:t>Descrizione delle attività</a:t>
            </a:r>
          </a:p>
          <a:p>
            <a:pPr marL="0" indent="0">
              <a:buNone/>
            </a:pPr>
            <a:r>
              <a:rPr lang="it-IT" sz="1400" dirty="0" smtClean="0">
                <a:solidFill>
                  <a:srgbClr val="C00000"/>
                </a:solidFill>
              </a:rPr>
              <a:t>Il progetto  che si svolgerà  in 4 incontri nel periodo gennaio – maggio prevede:</a:t>
            </a:r>
          </a:p>
          <a:p>
            <a:r>
              <a:rPr lang="it-IT" sz="1400" dirty="0" smtClean="0">
                <a:solidFill>
                  <a:srgbClr val="C00000"/>
                </a:solidFill>
              </a:rPr>
              <a:t>La visita dei bambini della scuola dell’infanzia alla scuola primaria per conoscere insegnanti e compagni e per l’assegnazione dei tutor;</a:t>
            </a:r>
          </a:p>
          <a:p>
            <a:r>
              <a:rPr lang="it-IT" sz="1400" dirty="0" smtClean="0">
                <a:solidFill>
                  <a:srgbClr val="C00000"/>
                </a:solidFill>
              </a:rPr>
              <a:t>La visita degli insegnanti e degli alunni della scuola primaria alla scuola dell’infanzia per la realizzazione di contrassegni condivisi;</a:t>
            </a:r>
          </a:p>
          <a:p>
            <a:r>
              <a:rPr lang="it-IT" sz="1400" dirty="0" smtClean="0">
                <a:solidFill>
                  <a:srgbClr val="C00000"/>
                </a:solidFill>
              </a:rPr>
              <a:t>La scelta di una storia di G. </a:t>
            </a:r>
            <a:r>
              <a:rPr lang="it-IT" sz="1400" dirty="0" err="1" smtClean="0">
                <a:solidFill>
                  <a:srgbClr val="C00000"/>
                </a:solidFill>
              </a:rPr>
              <a:t>Rodari</a:t>
            </a:r>
            <a:r>
              <a:rPr lang="it-IT" sz="1400" dirty="0" smtClean="0">
                <a:solidFill>
                  <a:srgbClr val="C00000"/>
                </a:solidFill>
              </a:rPr>
              <a:t>, che diventa  per i bambini e le bambine una modalità per riconoscere la propria appartenenza alla scuola dell’infanzia e nel contempo è strumento per predisporsi con serenità  al passaggio alla scuola primaria;</a:t>
            </a:r>
          </a:p>
          <a:p>
            <a:r>
              <a:rPr lang="it-IT" sz="1400" dirty="0" smtClean="0">
                <a:solidFill>
                  <a:srgbClr val="C00000"/>
                </a:solidFill>
              </a:rPr>
              <a:t>L’elaborazione della storia mediante linguaggi di espressione diversi, per lasciare spazio allo stile e alla creatività personale ;</a:t>
            </a:r>
          </a:p>
          <a:p>
            <a:r>
              <a:rPr lang="it-IT" sz="1400" dirty="0" smtClean="0">
                <a:solidFill>
                  <a:srgbClr val="C00000"/>
                </a:solidFill>
              </a:rPr>
              <a:t>La realizzazione di un «oggetto transizionale» che soddisfi bisogni affettivo – emotivi: ritrovare nella nuova scuola una traccia delle esperienze vissute alla scuola dell’infanzia è di incoraggiamento per affrontare con più serenità le situazioni nuove;</a:t>
            </a:r>
          </a:p>
          <a:p>
            <a:r>
              <a:rPr lang="it-IT" sz="1400" dirty="0" smtClean="0">
                <a:solidFill>
                  <a:srgbClr val="C00000"/>
                </a:solidFill>
              </a:rPr>
              <a:t>La realizzazione ,con tutti i bambini coinvolti,  di un cartellone murale e di elaborati grafici;</a:t>
            </a:r>
          </a:p>
          <a:p>
            <a:r>
              <a:rPr lang="it-IT" sz="1400" dirty="0" smtClean="0">
                <a:solidFill>
                  <a:srgbClr val="C00000"/>
                </a:solidFill>
              </a:rPr>
              <a:t>La realizzazione, da parte delle insegnanti, di una presentazione  dell’esperienza fatta in formato  </a:t>
            </a:r>
            <a:r>
              <a:rPr lang="it-IT" sz="1400" dirty="0" err="1" smtClean="0">
                <a:solidFill>
                  <a:srgbClr val="C00000"/>
                </a:solidFill>
              </a:rPr>
              <a:t>power</a:t>
            </a:r>
            <a:r>
              <a:rPr lang="it-IT" sz="1400" dirty="0" smtClean="0">
                <a:solidFill>
                  <a:srgbClr val="C00000"/>
                </a:solidFill>
              </a:rPr>
              <a:t> </a:t>
            </a:r>
            <a:r>
              <a:rPr lang="it-IT" sz="1400" dirty="0" err="1" smtClean="0">
                <a:solidFill>
                  <a:srgbClr val="C00000"/>
                </a:solidFill>
              </a:rPr>
              <a:t>point</a:t>
            </a:r>
            <a:r>
              <a:rPr lang="it-IT" sz="1400" dirty="0" smtClean="0">
                <a:solidFill>
                  <a:srgbClr val="C00000"/>
                </a:solidFill>
              </a:rPr>
              <a:t>  e di una fotocronaca dei momenti più rappresentativi.</a:t>
            </a:r>
          </a:p>
          <a:p>
            <a:endParaRPr lang="it-IT" sz="2000" dirty="0">
              <a:solidFill>
                <a:srgbClr val="C00000"/>
              </a:solidFill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457200" y="908720"/>
            <a:ext cx="3008313" cy="5217443"/>
          </a:xfrm>
          <a:ln w="254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rgbClr val="002060"/>
                </a:solidFill>
              </a:rPr>
              <a:t>Favorire un passaggio alla scuola successiva consapevole, motivato e sereno;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rgbClr val="002060"/>
                </a:solidFill>
              </a:rPr>
              <a:t>Favorire la conoscenza degli spazi, degli ambienti della scuola primaria;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rgbClr val="002060"/>
                </a:solidFill>
              </a:rPr>
              <a:t>Soddisfare le esigenze interiori di sicurezza e identità;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rgbClr val="002060"/>
                </a:solidFill>
              </a:rPr>
              <a:t>Rafforzare atteggiamenti di condivisione e collaborazione.</a:t>
            </a:r>
            <a:endParaRPr lang="it-IT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509</Words>
  <Application>Microsoft Office PowerPoint</Application>
  <PresentationFormat>Presentazione su schermo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INSIEME PER CONTINUARE A CRESCERE PROGETTO CONTINUITA’ a. s. 2019/20</vt:lpstr>
      <vt:lpstr>INSIEME PER CONTINUARE A CRESCERE</vt:lpstr>
      <vt:lpstr>Obiettivi educativi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CONTINUITA’ Scuola Infanzia e Primaria  La Caletta a. s. 2019/20</dc:title>
  <dc:creator>Paola</dc:creator>
  <cp:lastModifiedBy>Paola</cp:lastModifiedBy>
  <cp:revision>13</cp:revision>
  <dcterms:created xsi:type="dcterms:W3CDTF">2020-01-17T13:57:21Z</dcterms:created>
  <dcterms:modified xsi:type="dcterms:W3CDTF">2020-01-20T10:21:05Z</dcterms:modified>
</cp:coreProperties>
</file>