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5" r:id="rId4"/>
    <p:sldId id="256" r:id="rId5"/>
    <p:sldId id="258" r:id="rId6"/>
    <p:sldId id="260" r:id="rId7"/>
    <p:sldId id="266" r:id="rId8"/>
    <p:sldId id="267" r:id="rId9"/>
    <p:sldId id="261" r:id="rId10"/>
    <p:sldId id="262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21CF"/>
    <a:srgbClr val="DF11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32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19ED-3DC3-40D9-9EF9-94DDF6D0BE47}" type="datetimeFigureOut">
              <a:rPr lang="it-IT" smtClean="0"/>
              <a:t>22/01/2020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DCE34-F0CA-41E2-9638-E86E0F3E9C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1106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19ED-3DC3-40D9-9EF9-94DDF6D0BE47}" type="datetimeFigureOut">
              <a:rPr lang="it-IT" smtClean="0"/>
              <a:t>22/01/2020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DCE34-F0CA-41E2-9638-E86E0F3E9C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5400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19ED-3DC3-40D9-9EF9-94DDF6D0BE47}" type="datetimeFigureOut">
              <a:rPr lang="it-IT" smtClean="0"/>
              <a:t>22/01/2020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DCE34-F0CA-41E2-9638-E86E0F3E9C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754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19ED-3DC3-40D9-9EF9-94DDF6D0BE47}" type="datetimeFigureOut">
              <a:rPr lang="it-IT" smtClean="0"/>
              <a:t>22/01/2020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DCE34-F0CA-41E2-9638-E86E0F3E9C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791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19ED-3DC3-40D9-9EF9-94DDF6D0BE47}" type="datetimeFigureOut">
              <a:rPr lang="it-IT" smtClean="0"/>
              <a:t>22/01/2020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DCE34-F0CA-41E2-9638-E86E0F3E9C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4734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19ED-3DC3-40D9-9EF9-94DDF6D0BE47}" type="datetimeFigureOut">
              <a:rPr lang="it-IT" smtClean="0"/>
              <a:t>22/01/2020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DCE34-F0CA-41E2-9638-E86E0F3E9C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5299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19ED-3DC3-40D9-9EF9-94DDF6D0BE47}" type="datetimeFigureOut">
              <a:rPr lang="it-IT" smtClean="0"/>
              <a:t>22/01/2020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DCE34-F0CA-41E2-9638-E86E0F3E9C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4146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19ED-3DC3-40D9-9EF9-94DDF6D0BE47}" type="datetimeFigureOut">
              <a:rPr lang="it-IT" smtClean="0"/>
              <a:t>22/01/2020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DCE34-F0CA-41E2-9638-E86E0F3E9C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1227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19ED-3DC3-40D9-9EF9-94DDF6D0BE47}" type="datetimeFigureOut">
              <a:rPr lang="it-IT" smtClean="0"/>
              <a:t>22/01/2020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DCE34-F0CA-41E2-9638-E86E0F3E9C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98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19ED-3DC3-40D9-9EF9-94DDF6D0BE47}" type="datetimeFigureOut">
              <a:rPr lang="it-IT" smtClean="0"/>
              <a:t>22/01/2020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DCE34-F0CA-41E2-9638-E86E0F3E9C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2158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19ED-3DC3-40D9-9EF9-94DDF6D0BE47}" type="datetimeFigureOut">
              <a:rPr lang="it-IT" smtClean="0"/>
              <a:t>22/01/2020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DCE34-F0CA-41E2-9638-E86E0F3E9C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0258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C19ED-3DC3-40D9-9EF9-94DDF6D0BE47}" type="datetimeFigureOut">
              <a:rPr lang="it-IT" smtClean="0"/>
              <a:t>22/01/2020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DCE34-F0CA-41E2-9638-E86E0F3E9C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61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niscolanotizie.net/autori/Mauro+Piredda" TargetMode="Externa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3618" y="127058"/>
            <a:ext cx="10445534" cy="60105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000" b="1" dirty="0" smtClean="0">
                <a:solidFill>
                  <a:srgbClr val="C00000"/>
                </a:solidFill>
              </a:rPr>
              <a:t>Giocattoli </a:t>
            </a:r>
            <a:r>
              <a:rPr lang="it-IT" sz="2000" b="1" dirty="0">
                <a:solidFill>
                  <a:srgbClr val="C00000"/>
                </a:solidFill>
              </a:rPr>
              <a:t>e biscotti a La Caletta, </a:t>
            </a:r>
            <a:r>
              <a:rPr lang="it-IT" sz="2000" b="1" dirty="0" smtClean="0">
                <a:solidFill>
                  <a:srgbClr val="C00000"/>
                </a:solidFill>
              </a:rPr>
              <a:t/>
            </a:r>
            <a:br>
              <a:rPr lang="it-IT" sz="2000" b="1" dirty="0" smtClean="0">
                <a:solidFill>
                  <a:srgbClr val="C00000"/>
                </a:solidFill>
              </a:rPr>
            </a:br>
            <a:r>
              <a:rPr lang="it-IT" sz="2000" b="1" dirty="0" smtClean="0">
                <a:solidFill>
                  <a:srgbClr val="C00000"/>
                </a:solidFill>
              </a:rPr>
              <a:t>il </a:t>
            </a:r>
            <a:r>
              <a:rPr lang="it-IT" sz="2000" b="1" dirty="0">
                <a:solidFill>
                  <a:srgbClr val="C00000"/>
                </a:solidFill>
              </a:rPr>
              <a:t>Natale solidale dei bambini della scuola dell'infanzia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6478" y="818867"/>
            <a:ext cx="11778017" cy="5820482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it-IT" sz="7200" dirty="0"/>
              <a:t>Natale solidale alla scuola dell'infanzia di La Caletta con due laboratori di ampliamento dell’offerta formativa nelle sue tre sezioni. Il progetto, animato dal corpo docente, è iniziato nelle settimane scorse partendo da una prima riflessione sulle proprie ed altrui emozioni. </a:t>
            </a:r>
            <a:r>
              <a:rPr lang="it-IT" sz="7200" i="1" dirty="0"/>
              <a:t>«Siamo partiti da </a:t>
            </a:r>
            <a:r>
              <a:rPr lang="it-IT" sz="7200" b="1" i="1" dirty="0">
                <a:solidFill>
                  <a:srgbClr val="0070C0"/>
                </a:solidFill>
              </a:rPr>
              <a:t>“Storia di una gabbianella e del gatto che le insegnò a volare” </a:t>
            </a:r>
            <a:r>
              <a:rPr lang="it-IT" sz="7200" i="1" dirty="0"/>
              <a:t>di Luis Sepulveda</a:t>
            </a:r>
            <a:r>
              <a:rPr lang="it-IT" sz="7200" dirty="0"/>
              <a:t> – spiega l’insegnante Paola </a:t>
            </a:r>
            <a:r>
              <a:rPr lang="it-IT" sz="7200" dirty="0" err="1"/>
              <a:t>Carroni</a:t>
            </a:r>
            <a:r>
              <a:rPr lang="it-IT" sz="7200" dirty="0"/>
              <a:t> -</a:t>
            </a:r>
            <a:r>
              <a:rPr lang="it-IT" sz="7200" i="1" dirty="0"/>
              <a:t>: una storia meravigliosa per </a:t>
            </a:r>
            <a:r>
              <a:rPr lang="it-IT" sz="7200" i="1" dirty="0" smtClean="0"/>
              <a:t>insegnare </a:t>
            </a:r>
            <a:r>
              <a:rPr lang="it-IT" sz="7200" i="1" dirty="0"/>
              <a:t>che può esistere un mondo </a:t>
            </a:r>
            <a:r>
              <a:rPr lang="it-IT" sz="7200" i="1" dirty="0" smtClean="0"/>
              <a:t>dove </a:t>
            </a:r>
            <a:r>
              <a:rPr lang="it-IT" sz="7200" i="1" dirty="0"/>
              <a:t>sono i valori di affetto, </a:t>
            </a:r>
            <a:r>
              <a:rPr lang="it-IT" sz="7200" i="1" dirty="0" smtClean="0"/>
              <a:t>amicizia</a:t>
            </a:r>
            <a:r>
              <a:rPr lang="it-IT" sz="7200" i="1" dirty="0"/>
              <a:t>, </a:t>
            </a:r>
            <a:r>
              <a:rPr lang="it-IT" sz="7200" i="1" dirty="0" smtClean="0"/>
              <a:t> </a:t>
            </a:r>
            <a:r>
              <a:rPr lang="it-IT" sz="7200" i="1" dirty="0"/>
              <a:t>solidarietà </a:t>
            </a:r>
            <a:r>
              <a:rPr lang="it-IT" sz="7200" i="1" dirty="0" smtClean="0"/>
              <a:t>e </a:t>
            </a:r>
            <a:r>
              <a:rPr lang="it-IT" sz="7200" i="1" dirty="0"/>
              <a:t>rispetto ad offrire opportunità per stare insieme, crescere, vivere. Senza per questo negare la possibilità di soddisfare i propri bisogni, i propri interessi e il diritto a essere sé stessi e ad affermarsi come persona»</a:t>
            </a:r>
            <a:r>
              <a:rPr lang="it-IT" sz="7200" dirty="0"/>
              <a:t>.</a:t>
            </a:r>
          </a:p>
          <a:p>
            <a:pPr algn="just"/>
            <a:r>
              <a:rPr lang="it-IT" sz="7200" dirty="0"/>
              <a:t>Affrontato anche il tema del lavoro minorile, nella sezione B (quella dei cinquenni), attraverso la lettura di un libro sull’argomento pubblicato da Amnesty International. </a:t>
            </a:r>
            <a:r>
              <a:rPr lang="it-IT" sz="7200" i="1" dirty="0"/>
              <a:t>«Siamo approdati ad un gran bel risultato: i bambini sono tutti diversi e anche tutti uguali. A renderli uguali è il cuore carico d’amore»</a:t>
            </a:r>
            <a:r>
              <a:rPr lang="it-IT" sz="7200" dirty="0"/>
              <a:t>.</a:t>
            </a:r>
          </a:p>
          <a:p>
            <a:pPr algn="just"/>
            <a:r>
              <a:rPr lang="it-IT" sz="7200" dirty="0"/>
              <a:t>Questi i due progetti scaturiti dalle conversazioni e che hanno coinvolto tutte e tre le sezioni. Il primo è “Sono io Babbo Natale”: i piccoli, consapevoli di essere molto più fortunati dei coetanei di cui hanno sentito raccontare, sceglieranno uno tra i tanti giocattoli che hanno a casa, naturalmente abbastanza nuovo, per donarlo ad un altro bambino di Siniscola. In questo saranno aiutati dai loro genitori. </a:t>
            </a:r>
            <a:r>
              <a:rPr lang="it-IT" sz="7200" i="1" dirty="0"/>
              <a:t>«Crediamo sia questo</a:t>
            </a:r>
            <a:r>
              <a:rPr lang="it-IT" sz="7200" dirty="0"/>
              <a:t> – spiegano gli insegnanti – </a:t>
            </a:r>
            <a:r>
              <a:rPr lang="it-IT" sz="7200" i="1" dirty="0"/>
              <a:t>un modo per far vivere il Natale in modo più vero ed autentico, facendo vivere ai bambini occasioni per coglierne il senso più profondo»</a:t>
            </a:r>
            <a:r>
              <a:rPr lang="it-IT" sz="7200" dirty="0"/>
              <a:t>.</a:t>
            </a:r>
          </a:p>
          <a:p>
            <a:pPr algn="just"/>
            <a:r>
              <a:rPr lang="it-IT" sz="7200" dirty="0"/>
              <a:t>Il secondo progetto si chiama “Un ponte di dolcezza” </a:t>
            </a:r>
            <a:r>
              <a:rPr lang="it-IT" sz="7200" dirty="0" smtClean="0"/>
              <a:t>dedicato ai nonni </a:t>
            </a:r>
            <a:r>
              <a:rPr lang="it-IT" sz="7200" i="1" dirty="0" smtClean="0"/>
              <a:t>«senza una famiglia che li stringa in un caldo abbraccio il giorno di Natale</a:t>
            </a:r>
            <a:r>
              <a:rPr lang="it-IT" sz="7200" i="1" dirty="0"/>
              <a:t>»</a:t>
            </a:r>
            <a:r>
              <a:rPr lang="it-IT" sz="7200" dirty="0"/>
              <a:t> (</a:t>
            </a:r>
            <a:r>
              <a:rPr lang="it-IT" sz="7200" dirty="0" smtClean="0"/>
              <a:t>parole </a:t>
            </a:r>
            <a:r>
              <a:rPr lang="it-IT" sz="7200" dirty="0"/>
              <a:t>di una bimba di 5 anni). </a:t>
            </a:r>
            <a:r>
              <a:rPr lang="it-IT" sz="7200" i="1" dirty="0"/>
              <a:t>«L’intento è quello di rendere meno solitarie le loro feste e di insegnare ai bambini l’importanza dei nonni nella loro vita quotidiana e a prendersi cura di quelli soli o in difficoltà»</a:t>
            </a:r>
            <a:r>
              <a:rPr lang="it-IT" sz="7200" dirty="0"/>
              <a:t>. In tre giornate differenti (una per sezione) e con l’aiuto di tre generose nonne, i piccoli hanno preparato dei biscotti che </a:t>
            </a:r>
            <a:r>
              <a:rPr lang="it-IT" sz="7200" dirty="0" smtClean="0"/>
              <a:t>sono stati </a:t>
            </a:r>
            <a:r>
              <a:rPr lang="it-IT" sz="7200" dirty="0"/>
              <a:t>cotti, con la collaborazione e la supervisione di cuoca Lucia, nel forno della mensa scolastica e successivamente impacchettati.</a:t>
            </a:r>
          </a:p>
          <a:p>
            <a:pPr algn="just"/>
            <a:r>
              <a:rPr lang="it-IT" sz="7200" dirty="0"/>
              <a:t>Domani la tappa finale: le volontarie e i volontari della Croce rossa arriveranno a scuola con la loro ambulanza per raccogliere i regali e i pacchetti di biscotti preparati dai bambini. </a:t>
            </a:r>
            <a:r>
              <a:rPr lang="it-IT" sz="7200" i="1" dirty="0"/>
              <a:t>«Ci teniamo a ringraziare per questo nostro Natale speciale</a:t>
            </a:r>
            <a:r>
              <a:rPr lang="it-IT" sz="7200" dirty="0"/>
              <a:t> – concludono le insegnanti </a:t>
            </a:r>
            <a:r>
              <a:rPr lang="it-IT" sz="7200" i="1" dirty="0"/>
              <a:t>– prima di tutto i bambini, che non finiscono mai di sorprenderci cogliendo sempre il senso più vero delle cose; le nonne sempre generose e disponibili; i genitori collaborativi e presenti. Infine, ma non ultimi, le volontarie ed i volontari della Croce rossa con la presidente nuorese Antonella </a:t>
            </a:r>
            <a:r>
              <a:rPr lang="it-IT" sz="7200" i="1" dirty="0" err="1"/>
              <a:t>Citzia</a:t>
            </a:r>
            <a:r>
              <a:rPr lang="it-IT" sz="7200" i="1" dirty="0"/>
              <a:t> e la nostra impareggiabile amica Stefania </a:t>
            </a:r>
            <a:r>
              <a:rPr lang="it-IT" sz="7200" i="1" dirty="0" err="1"/>
              <a:t>Cotza</a:t>
            </a:r>
            <a:r>
              <a:rPr lang="it-IT" sz="7200" i="1" dirty="0"/>
              <a:t>»</a:t>
            </a:r>
            <a:r>
              <a:rPr lang="it-IT" sz="7200" dirty="0"/>
              <a:t>.</a:t>
            </a:r>
          </a:p>
          <a:p>
            <a:pPr algn="ctr"/>
            <a:r>
              <a:rPr lang="it-IT" sz="7200" i="1" u="sng" dirty="0">
                <a:hlinkClick r:id="rId2" tooltip="Tutti gli articoli di Mauro Piredda"/>
              </a:rPr>
              <a:t>Mauro </a:t>
            </a:r>
            <a:r>
              <a:rPr lang="it-IT" sz="7200" i="1" u="sng" dirty="0" err="1">
                <a:hlinkClick r:id="rId2" tooltip="Tutti gli articoli di Mauro Piredda"/>
              </a:rPr>
              <a:t>Piredda</a:t>
            </a:r>
            <a:endParaRPr lang="it-IT" sz="7200" i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5629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08422" y="365125"/>
            <a:ext cx="5422232" cy="789907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800" b="1" dirty="0" smtClean="0">
                <a:solidFill>
                  <a:srgbClr val="C00000"/>
                </a:solidFill>
                <a:latin typeface="+mn-lt"/>
              </a:rPr>
              <a:t>COTTI !!!!!!</a:t>
            </a:r>
            <a:br>
              <a:rPr lang="it-IT" sz="2800" b="1" dirty="0" smtClean="0">
                <a:solidFill>
                  <a:srgbClr val="C00000"/>
                </a:solidFill>
                <a:latin typeface="+mn-lt"/>
              </a:rPr>
            </a:br>
            <a:r>
              <a:rPr lang="it-IT" sz="2800" b="1" dirty="0" smtClean="0">
                <a:solidFill>
                  <a:srgbClr val="C00000"/>
                </a:solidFill>
                <a:latin typeface="+mn-lt"/>
              </a:rPr>
              <a:t>Che profumino si sente in classe</a:t>
            </a:r>
            <a:endParaRPr lang="it-IT" sz="28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432" y="1636295"/>
            <a:ext cx="8069179" cy="4684294"/>
          </a:xfr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75075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8978" y="239151"/>
            <a:ext cx="10227213" cy="135049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                </a:t>
            </a:r>
            <a:r>
              <a:rPr lang="it-IT" sz="6000" b="1" dirty="0" smtClean="0">
                <a:solidFill>
                  <a:srgbClr val="C00000"/>
                </a:solidFill>
                <a:latin typeface="+mn-lt"/>
              </a:rPr>
              <a:t>BABBO NATALE… SONO IO !!!</a:t>
            </a:r>
            <a:br>
              <a:rPr lang="it-IT" sz="6000" b="1" dirty="0" smtClean="0">
                <a:solidFill>
                  <a:srgbClr val="C00000"/>
                </a:solidFill>
                <a:latin typeface="+mn-lt"/>
              </a:rPr>
            </a:br>
            <a:r>
              <a:rPr lang="it-IT" b="1" dirty="0" smtClean="0">
                <a:solidFill>
                  <a:srgbClr val="C00000"/>
                </a:solidFill>
                <a:latin typeface="+mn-lt"/>
              </a:rPr>
              <a:t>          </a:t>
            </a:r>
            <a:r>
              <a:rPr lang="it-IT" sz="1300" b="1" dirty="0" smtClean="0">
                <a:solidFill>
                  <a:srgbClr val="C00000"/>
                </a:solidFill>
              </a:rPr>
              <a:t>Progetto </a:t>
            </a:r>
            <a:r>
              <a:rPr lang="it-IT" sz="1300" b="1" dirty="0">
                <a:solidFill>
                  <a:srgbClr val="C00000"/>
                </a:solidFill>
              </a:rPr>
              <a:t>di Ampliamento dell’Offerta Formativa</a:t>
            </a:r>
            <a:endParaRPr lang="it-IT" sz="13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11016" y="1899139"/>
            <a:ext cx="11689063" cy="1050123"/>
          </a:xfrm>
        </p:spPr>
        <p:txBody>
          <a:bodyPr/>
          <a:lstStyle/>
          <a:p>
            <a:pPr algn="just"/>
            <a:r>
              <a:rPr lang="it-IT" dirty="0" smtClean="0">
                <a:solidFill>
                  <a:srgbClr val="002060"/>
                </a:solidFill>
              </a:rPr>
              <a:t>Con l’aiuto di </a:t>
            </a:r>
            <a:r>
              <a:rPr lang="it-IT" dirty="0">
                <a:solidFill>
                  <a:srgbClr val="002060"/>
                </a:solidFill>
              </a:rPr>
              <a:t>Lucia e Basilia, </a:t>
            </a:r>
            <a:r>
              <a:rPr lang="it-IT" dirty="0" smtClean="0">
                <a:solidFill>
                  <a:srgbClr val="002060"/>
                </a:solidFill>
              </a:rPr>
              <a:t>le nostre fantastiche collaboratrici scolastiche, che con tanta pazienza ed altrettanta bravura hanno addobbato gli scatoloni dentro i quali ogni bambino, novello Babbo Natale, ha deposto uno o più doni portati da casa,  dopo la prima decade di Dicembre è iniziata la raccolta dei regali destinati ai bambini bisognosi del nostro paese. Gli scatoloni, seppur grandi, in breve tempo si sono riempiti fino a </a:t>
            </a:r>
            <a:r>
              <a:rPr lang="it-IT" dirty="0" err="1" smtClean="0">
                <a:solidFill>
                  <a:srgbClr val="002060"/>
                </a:solidFill>
              </a:rPr>
              <a:t>SSSSSSccoppiareeeee</a:t>
            </a:r>
            <a:r>
              <a:rPr lang="it-IT" dirty="0" smtClean="0">
                <a:solidFill>
                  <a:srgbClr val="002060"/>
                </a:solidFill>
              </a:rPr>
              <a:t>!!!!!!!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514" y="239151"/>
            <a:ext cx="1083211" cy="108321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78" y="239151"/>
            <a:ext cx="1083211" cy="108321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026" name="Picture 2" descr="C:\Users\Paola\Desktop\Nuova cartella (2)\IMG-20200113-WA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3958">
            <a:off x="243356" y="3232597"/>
            <a:ext cx="2937726" cy="333455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aola\Desktop\Nuova cartella (2)\IMG-20200113-WA0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384" y="3232596"/>
            <a:ext cx="2937726" cy="333455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aola\Desktop\Nuova cartella (2)\IMG-20200113-WA00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439">
            <a:off x="8268857" y="3232595"/>
            <a:ext cx="2937726" cy="333455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07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43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0913" y="173865"/>
            <a:ext cx="10882648" cy="482958"/>
          </a:xfrm>
        </p:spPr>
        <p:txBody>
          <a:bodyPr>
            <a:noAutofit/>
          </a:bodyPr>
          <a:lstStyle/>
          <a:p>
            <a:r>
              <a:rPr lang="it-IT" sz="2000" b="1" dirty="0" smtClean="0">
                <a:solidFill>
                  <a:srgbClr val="C00000"/>
                </a:solidFill>
                <a:latin typeface="+mn-lt"/>
              </a:rPr>
              <a:t>Gli amici della Croce Rossa Italiana sono sempre pronti a rispondere alle nostre richieste d’aiuto</a:t>
            </a:r>
            <a:endParaRPr lang="it-IT" sz="2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Ovale 4"/>
          <p:cNvSpPr/>
          <p:nvPr/>
        </p:nvSpPr>
        <p:spPr>
          <a:xfrm rot="21251193">
            <a:off x="152969" y="901757"/>
            <a:ext cx="5087523" cy="318877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itaglia angolo diagonale rettangolo 5"/>
          <p:cNvSpPr/>
          <p:nvPr/>
        </p:nvSpPr>
        <p:spPr>
          <a:xfrm>
            <a:off x="3930556" y="3886583"/>
            <a:ext cx="4781036" cy="2930473"/>
          </a:xfrm>
          <a:prstGeom prst="snip2Diag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 rot="527931">
            <a:off x="7108153" y="887304"/>
            <a:ext cx="4975394" cy="3255077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666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278301"/>
            <a:ext cx="9144000" cy="105813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UN PONTE… di DOLCEZZA</a:t>
            </a:r>
            <a:br>
              <a:rPr lang="it-IT" b="1" dirty="0" smtClean="0">
                <a:solidFill>
                  <a:srgbClr val="C00000"/>
                </a:solidFill>
              </a:rPr>
            </a:br>
            <a:r>
              <a:rPr lang="it-IT" sz="1400" b="1" dirty="0" smtClean="0">
                <a:solidFill>
                  <a:srgbClr val="C00000"/>
                </a:solidFill>
              </a:rPr>
              <a:t>Progetto di Ampliamento dell’Offerta Formativa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97305" y="1336431"/>
            <a:ext cx="10892590" cy="5016243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it-IT" sz="2300" dirty="0">
                <a:solidFill>
                  <a:srgbClr val="002060"/>
                </a:solidFill>
              </a:rPr>
              <a:t>I "</a:t>
            </a:r>
            <a:r>
              <a:rPr lang="it-IT" sz="2300" b="1" dirty="0">
                <a:solidFill>
                  <a:srgbClr val="002060"/>
                </a:solidFill>
              </a:rPr>
              <a:t>nonni</a:t>
            </a:r>
            <a:r>
              <a:rPr lang="it-IT" sz="2300" dirty="0">
                <a:solidFill>
                  <a:srgbClr val="002060"/>
                </a:solidFill>
              </a:rPr>
              <a:t>" sono i depositari delle radici del nucleo familiare e costituiscono un riferimento affettivo importantissimo.  </a:t>
            </a:r>
            <a:br>
              <a:rPr lang="it-IT" sz="2300" dirty="0">
                <a:solidFill>
                  <a:srgbClr val="002060"/>
                </a:solidFill>
              </a:rPr>
            </a:br>
            <a:r>
              <a:rPr lang="it-IT" sz="2300" dirty="0">
                <a:solidFill>
                  <a:srgbClr val="002060"/>
                </a:solidFill>
              </a:rPr>
              <a:t>Affidare i bambini ai </a:t>
            </a:r>
            <a:r>
              <a:rPr lang="it-IT" sz="2300" b="1" dirty="0">
                <a:solidFill>
                  <a:srgbClr val="002060"/>
                </a:solidFill>
              </a:rPr>
              <a:t>nonni</a:t>
            </a:r>
            <a:r>
              <a:rPr lang="it-IT" sz="2300" dirty="0">
                <a:solidFill>
                  <a:srgbClr val="002060"/>
                </a:solidFill>
              </a:rPr>
              <a:t> permette di attutire ai piccoli il trauma della separazione giornaliera dai genitori, lasciandoli immersi in un clima familiare e rassicurante. Questo vale ancor di più quando magari i genitori si assentano per più giorni.</a:t>
            </a:r>
            <a:br>
              <a:rPr lang="it-IT" sz="2300" dirty="0">
                <a:solidFill>
                  <a:srgbClr val="002060"/>
                </a:solidFill>
              </a:rPr>
            </a:br>
            <a:r>
              <a:rPr lang="it-IT" sz="2300" dirty="0">
                <a:solidFill>
                  <a:srgbClr val="002060"/>
                </a:solidFill>
              </a:rPr>
              <a:t>Prendersi cura dei nipoti è per i nonni una "seconda occasione" per mettere in campo le competenze educative acquisite come genitori, ma liberate dal peso delle responsabilità. I </a:t>
            </a:r>
            <a:r>
              <a:rPr lang="it-IT" sz="2300" b="1" dirty="0">
                <a:solidFill>
                  <a:srgbClr val="002060"/>
                </a:solidFill>
              </a:rPr>
              <a:t>nonni </a:t>
            </a:r>
            <a:r>
              <a:rPr lang="it-IT" sz="2300" dirty="0">
                <a:solidFill>
                  <a:srgbClr val="002060"/>
                </a:solidFill>
              </a:rPr>
              <a:t>possono restituire ai nipoti il tempo e le attenzioni che non sono riusciti a riservare ai propri figli.</a:t>
            </a:r>
            <a:br>
              <a:rPr lang="it-IT" sz="2300" dirty="0">
                <a:solidFill>
                  <a:srgbClr val="002060"/>
                </a:solidFill>
              </a:rPr>
            </a:br>
            <a:r>
              <a:rPr lang="it-IT" sz="2300" dirty="0">
                <a:solidFill>
                  <a:srgbClr val="002060"/>
                </a:solidFill>
              </a:rPr>
              <a:t>Essi sono in grado di occuparsi dei nipoti con maggior serenità e distacco, liberi dall'eccessiva ansia e dalle preoccupazioni tipiche di papà e mamma. Queste doti li rendono più capaci di giocare, di gestire le situazioni quotidiane in modo sereno e di vedere con più obiettività le risorse e i limiti dei piccoli, stimolandolo a crescere senza troppe </a:t>
            </a:r>
            <a:r>
              <a:rPr lang="it-IT" sz="2300" dirty="0" smtClean="0">
                <a:solidFill>
                  <a:srgbClr val="002060"/>
                </a:solidFill>
              </a:rPr>
              <a:t>ansie.</a:t>
            </a:r>
          </a:p>
          <a:p>
            <a:pPr algn="l"/>
            <a:r>
              <a:rPr lang="it-IT" sz="2300" dirty="0" smtClean="0">
                <a:solidFill>
                  <a:srgbClr val="002060"/>
                </a:solidFill>
              </a:rPr>
              <a:t>Succede però, purtroppo, che talvolta i nonni vengano abbandonati dalle proprie famiglie, lasciati a vivere lunghi giorni  di solitudine e tristezza.   Il nostro progetto è dedicato a loro. </a:t>
            </a:r>
          </a:p>
          <a:p>
            <a:pPr algn="l"/>
            <a:r>
              <a:rPr lang="it-IT" sz="2300" dirty="0" smtClean="0">
                <a:solidFill>
                  <a:srgbClr val="002060"/>
                </a:solidFill>
              </a:rPr>
              <a:t>L’intento </a:t>
            </a:r>
            <a:r>
              <a:rPr lang="it-IT" sz="2300" dirty="0">
                <a:solidFill>
                  <a:srgbClr val="002060"/>
                </a:solidFill>
              </a:rPr>
              <a:t>è quello di rendere meno solitarie le loro </a:t>
            </a:r>
            <a:r>
              <a:rPr lang="it-IT" sz="2300" dirty="0" smtClean="0">
                <a:solidFill>
                  <a:srgbClr val="002060"/>
                </a:solidFill>
              </a:rPr>
              <a:t>feste, di far arrivare loro i tanti pensieri d’amore che hanno guidato le mani dei nostri piccoli allievi che, con gioia e consapevolezza, hanno preparato per loro i biscotti di Natale. </a:t>
            </a:r>
          </a:p>
          <a:p>
            <a:pPr algn="l"/>
            <a:r>
              <a:rPr lang="it-IT" sz="2300" dirty="0" smtClean="0">
                <a:solidFill>
                  <a:srgbClr val="002060"/>
                </a:solidFill>
              </a:rPr>
              <a:t>Il progetto è però dedicato anche ai nostri bambini.  Abbiamo conversato a lungo con loro sull’importanza </a:t>
            </a:r>
            <a:r>
              <a:rPr lang="it-IT" sz="2300" dirty="0">
                <a:solidFill>
                  <a:srgbClr val="002060"/>
                </a:solidFill>
              </a:rPr>
              <a:t>dei nonni nella loro vita quotidiana e </a:t>
            </a:r>
            <a:r>
              <a:rPr lang="it-IT" sz="2300" dirty="0" smtClean="0">
                <a:solidFill>
                  <a:srgbClr val="002060"/>
                </a:solidFill>
              </a:rPr>
              <a:t>abbiamo anche riflettuto su quanto sia importante  </a:t>
            </a:r>
            <a:r>
              <a:rPr lang="it-IT" sz="2300" dirty="0">
                <a:solidFill>
                  <a:srgbClr val="002060"/>
                </a:solidFill>
              </a:rPr>
              <a:t>prendersi cura di quelli soli o in </a:t>
            </a:r>
            <a:r>
              <a:rPr lang="it-IT" sz="2300" dirty="0" smtClean="0">
                <a:solidFill>
                  <a:srgbClr val="002060"/>
                </a:solidFill>
              </a:rPr>
              <a:t>difficoltà.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171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44000">
              <a:schemeClr val="accent2">
                <a:lumMod val="0"/>
                <a:lumOff val="100000"/>
              </a:schemeClr>
            </a:gs>
            <a:gs pos="95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1669" y="195557"/>
            <a:ext cx="4945486" cy="1364563"/>
          </a:xfrm>
        </p:spPr>
        <p:txBody>
          <a:bodyPr>
            <a:normAutofit fontScale="90000"/>
          </a:bodyPr>
          <a:lstStyle/>
          <a:p>
            <a:pPr algn="just"/>
            <a:r>
              <a:rPr lang="it-IT" sz="2400" b="1" dirty="0" smtClean="0">
                <a:solidFill>
                  <a:srgbClr val="C00000"/>
                </a:solidFill>
              </a:rPr>
              <a:t>                                                              </a:t>
            </a:r>
            <a:br>
              <a:rPr lang="it-IT" sz="2400" b="1" dirty="0" smtClean="0">
                <a:solidFill>
                  <a:srgbClr val="C00000"/>
                </a:solidFill>
              </a:rPr>
            </a:br>
            <a:r>
              <a:rPr lang="it-IT" sz="20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Le nonne Maria, Ofelia e Maria M. </a:t>
            </a:r>
            <a:r>
              <a:rPr lang="it-IT" sz="20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dopo aver mostrato ai </a:t>
            </a:r>
            <a:r>
              <a:rPr lang="it-IT" sz="20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bambini, attenti e vogliosi di cominciare, quali  sono  gli ingredienti che bisogna usare per fare i biscotti di </a:t>
            </a:r>
            <a:r>
              <a:rPr lang="it-IT" sz="20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Natale, preparano  l’impasto. </a:t>
            </a:r>
            <a:endParaRPr lang="it-IT" sz="2000" b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877318" y="1055077"/>
            <a:ext cx="48832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>
                <a:solidFill>
                  <a:srgbClr val="C00000"/>
                </a:solidFill>
              </a:rPr>
              <a:t>Le nonne Emilia e Giovanna stanno preparando le uova… i tuorli  vanno sbattuti con lo zucchero fino ad ottenere una crema liscia e di un giallo pallido, gli albumi dovranno essere montati a neve fermissima. Maestra Tiziana osserva curiosa.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018663" y="195557"/>
            <a:ext cx="4239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002060"/>
                </a:solidFill>
              </a:rPr>
              <a:t>PRONTI …. VIAAA !!!!</a:t>
            </a:r>
            <a:endParaRPr lang="it-IT" sz="32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Paola\Desktop\Nuova cartella (2)\IMG-20200113-WA0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814" y="3375459"/>
            <a:ext cx="2676537" cy="3266552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433111" y="2729127"/>
            <a:ext cx="4121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Le nonne Angela, Miriam e Dolores  miscelano gli ingredienti</a:t>
            </a:r>
            <a:endParaRPr lang="it-IT" b="1" dirty="0">
              <a:solidFill>
                <a:srgbClr val="C00000"/>
              </a:solidFill>
            </a:endParaRPr>
          </a:p>
        </p:txBody>
      </p:sp>
      <p:pic>
        <p:nvPicPr>
          <p:cNvPr id="2051" name="Picture 3" descr="C:\Users\Paola\Desktop\Nuova cartella (2)\IMG_04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265" y="2809403"/>
            <a:ext cx="3631843" cy="2960332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65" y="1591045"/>
            <a:ext cx="3116686" cy="235732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3A21C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ettangolo 3"/>
          <p:cNvSpPr/>
          <p:nvPr/>
        </p:nvSpPr>
        <p:spPr>
          <a:xfrm>
            <a:off x="155317" y="4074508"/>
            <a:ext cx="31166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BISCOTTI DI NATALE</a:t>
            </a:r>
          </a:p>
          <a:p>
            <a:r>
              <a:rPr lang="it-IT" dirty="0">
                <a:solidFill>
                  <a:srgbClr val="C00000"/>
                </a:solidFill>
              </a:rPr>
              <a:t>Ingredienti: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C00000"/>
                </a:solidFill>
              </a:rPr>
              <a:t>2 Kg di Farina 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C00000"/>
                </a:solidFill>
              </a:rPr>
              <a:t>500 gr. Burro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C00000"/>
                </a:solidFill>
              </a:rPr>
              <a:t>600 gr. Zucchero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C00000"/>
                </a:solidFill>
              </a:rPr>
              <a:t>10 Uova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C00000"/>
                </a:solidFill>
              </a:rPr>
              <a:t>4 Bustine di lievito per dolci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C00000"/>
                </a:solidFill>
              </a:rPr>
              <a:t>4 Bustine di vaniglina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C00000"/>
                </a:solidFill>
              </a:rPr>
              <a:t>2 limoni non trattati</a:t>
            </a:r>
          </a:p>
        </p:txBody>
      </p:sp>
    </p:spTree>
    <p:extLst>
      <p:ext uri="{BB962C8B-B14F-4D97-AF65-F5344CB8AC3E}">
        <p14:creationId xmlns:p14="http://schemas.microsoft.com/office/powerpoint/2010/main" val="72420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26568" y="365125"/>
            <a:ext cx="4652211" cy="501149"/>
          </a:xfrm>
        </p:spPr>
        <p:txBody>
          <a:bodyPr>
            <a:normAutofit fontScale="90000"/>
          </a:bodyPr>
          <a:lstStyle/>
          <a:p>
            <a:r>
              <a:rPr lang="it-IT" sz="3200" b="1" dirty="0" smtClean="0">
                <a:solidFill>
                  <a:srgbClr val="C00000"/>
                </a:solidFill>
                <a:latin typeface="+mn-lt"/>
              </a:rPr>
              <a:t>E ORA… TUTTI AL LAVORO !!!</a:t>
            </a:r>
            <a:endParaRPr lang="it-IT" sz="3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8" y="1089997"/>
            <a:ext cx="3680717" cy="256425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22" name="Segnaposto contenuto 2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536" y="1121163"/>
            <a:ext cx="3680717" cy="2533086"/>
          </a:xfrm>
          <a:ln w="38100">
            <a:solidFill>
              <a:srgbClr val="0070C0"/>
            </a:solidFill>
          </a:ln>
        </p:spPr>
      </p:pic>
      <p:pic>
        <p:nvPicPr>
          <p:cNvPr id="21" name="Segnaposto contenuto 20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838" y="3981497"/>
            <a:ext cx="3552384" cy="2533087"/>
          </a:xfrm>
          <a:ln w="38100">
            <a:solidFill>
              <a:srgbClr val="0070C0"/>
            </a:solidFill>
          </a:ln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15" y="3996969"/>
            <a:ext cx="3616549" cy="255257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6146" name="Picture 2" descr="20191213_10233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382" y="1089997"/>
            <a:ext cx="3681516" cy="2564252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20191213_10092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159" y="3935098"/>
            <a:ext cx="3552382" cy="2614447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19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43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IMG_05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49" y="245659"/>
            <a:ext cx="3570502" cy="2961565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G_05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384" y="245661"/>
            <a:ext cx="3571188" cy="2961563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IMG_053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365" y="245661"/>
            <a:ext cx="3571188" cy="2961563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G_055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49" y="3439236"/>
            <a:ext cx="3570502" cy="304345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IMG_055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299" y="3439236"/>
            <a:ext cx="3571188" cy="3043452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G_052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365" y="3439235"/>
            <a:ext cx="3571188" cy="304345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44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 di testo 2" descr="IMG-20200113-WA0023"/>
          <p:cNvSpPr txBox="1">
            <a:spLocks noChangeArrowheads="1"/>
          </p:cNvSpPr>
          <p:nvPr/>
        </p:nvSpPr>
        <p:spPr bwMode="auto">
          <a:xfrm>
            <a:off x="917574" y="253999"/>
            <a:ext cx="2562225" cy="310334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 di testo 2" descr="IMG-20200113-WA0031"/>
          <p:cNvSpPr txBox="1">
            <a:spLocks noChangeArrowheads="1"/>
          </p:cNvSpPr>
          <p:nvPr/>
        </p:nvSpPr>
        <p:spPr bwMode="auto">
          <a:xfrm>
            <a:off x="4792567" y="253999"/>
            <a:ext cx="2559962" cy="310334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 di testo 2" descr="IMG-20200113-WA0024"/>
          <p:cNvSpPr txBox="1">
            <a:spLocks noChangeArrowheads="1"/>
          </p:cNvSpPr>
          <p:nvPr/>
        </p:nvSpPr>
        <p:spPr bwMode="auto">
          <a:xfrm>
            <a:off x="8569325" y="253999"/>
            <a:ext cx="2559962" cy="3103349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sella di testo 2" descr="IMG-20200113-WA0032"/>
          <p:cNvSpPr txBox="1">
            <a:spLocks noChangeArrowheads="1"/>
          </p:cNvSpPr>
          <p:nvPr/>
        </p:nvSpPr>
        <p:spPr bwMode="auto">
          <a:xfrm>
            <a:off x="917572" y="3570404"/>
            <a:ext cx="2562225" cy="3103349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sella di testo 2" descr="IMG-20200117-WA0013"/>
          <p:cNvSpPr txBox="1">
            <a:spLocks noChangeArrowheads="1"/>
          </p:cNvSpPr>
          <p:nvPr/>
        </p:nvSpPr>
        <p:spPr bwMode="auto">
          <a:xfrm>
            <a:off x="4792567" y="3570403"/>
            <a:ext cx="2562227" cy="3103349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 di testo 2" descr="IMG-20200117-WA0014"/>
          <p:cNvSpPr txBox="1">
            <a:spLocks noChangeArrowheads="1"/>
          </p:cNvSpPr>
          <p:nvPr/>
        </p:nvSpPr>
        <p:spPr bwMode="auto">
          <a:xfrm>
            <a:off x="8595915" y="3570402"/>
            <a:ext cx="2559962" cy="3103349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30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34654" y="365125"/>
            <a:ext cx="6898104" cy="805949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solidFill>
                  <a:srgbClr val="C00000"/>
                </a:solidFill>
                <a:latin typeface="+mn-lt"/>
              </a:rPr>
              <a:t>…. Pronti per il forno di cuoca Lucia</a:t>
            </a:r>
            <a:endParaRPr lang="it-IT" sz="36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653" y="1411705"/>
            <a:ext cx="7138736" cy="5069305"/>
          </a:xfr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90222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286</Words>
  <Application>Microsoft Office PowerPoint</Application>
  <PresentationFormat>Personalizzato</PresentationFormat>
  <Paragraphs>31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Giocattoli e biscotti a La Caletta,  il Natale solidale dei bambini della scuola dell'infanzia</vt:lpstr>
      <vt:lpstr>                BABBO NATALE… SONO IO !!!           Progetto di Ampliamento dell’Offerta Formativa</vt:lpstr>
      <vt:lpstr>Gli amici della Croce Rossa Italiana sono sempre pronti a rispondere alle nostre richieste d’aiuto</vt:lpstr>
      <vt:lpstr>UN PONTE… di DOLCEZZA Progetto di Ampliamento dell’Offerta Formativa</vt:lpstr>
      <vt:lpstr>                                                               Le nonne Maria, Ofelia e Maria M. dopo aver mostrato ai bambini, attenti e vogliosi di cominciare, quali  sono  gli ingredienti che bisogna usare per fare i biscotti di Natale, preparano  l’impasto. </vt:lpstr>
      <vt:lpstr>E ORA… TUTTI AL LAVORO !!!</vt:lpstr>
      <vt:lpstr>Presentazione standard di PowerPoint</vt:lpstr>
      <vt:lpstr>Presentazione standard di PowerPoint</vt:lpstr>
      <vt:lpstr>…. Pronti per il forno di cuoca Lucia</vt:lpstr>
      <vt:lpstr>COTTI !!!!!! Che profumino si sente in classe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Paola</dc:creator>
  <cp:lastModifiedBy>Utente</cp:lastModifiedBy>
  <cp:revision>33</cp:revision>
  <dcterms:created xsi:type="dcterms:W3CDTF">2020-01-12T16:56:02Z</dcterms:created>
  <dcterms:modified xsi:type="dcterms:W3CDTF">2020-01-22T05:51:56Z</dcterms:modified>
</cp:coreProperties>
</file>