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0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7" r:id="rId12"/>
    <p:sldId id="268" r:id="rId13"/>
    <p:sldId id="275" r:id="rId14"/>
    <p:sldId id="276" r:id="rId15"/>
    <p:sldId id="269" r:id="rId16"/>
    <p:sldId id="271" r:id="rId17"/>
    <p:sldId id="272" r:id="rId18"/>
    <p:sldId id="277" r:id="rId19"/>
    <p:sldId id="274" r:id="rId20"/>
    <p:sldId id="273" r:id="rId21"/>
    <p:sldId id="278" r:id="rId22"/>
    <p:sldId id="279" r:id="rId23"/>
    <p:sldId id="280" r:id="rId24"/>
    <p:sldId id="257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35295-826E-4E50-A29C-95205661C926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AA52D-A8C0-456C-A51E-8D505A70C8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40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432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63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2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27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64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67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5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01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28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81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987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90241-BDAE-46A2-A77F-D3914BE178ED}" type="datetimeFigureOut">
              <a:rPr lang="it-IT" smtClean="0"/>
              <a:t>22/02/2020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9A4ED-EB15-4946-AD39-AA02718E6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70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iniscola2.edu.it/wp-content/uploads/2016/04/settimana-PNSD-2.pdf" TargetMode="External"/><Relationship Id="rId2" Type="http://schemas.openxmlformats.org/officeDocument/2006/relationships/hyperlink" Target="https://padlet.com/mariellascanu/3p9skbc7cxt5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adlet.com/mariellascanu/n2pe16cse87o" TargetMode="External"/><Relationship Id="rId4" Type="http://schemas.openxmlformats.org/officeDocument/2006/relationships/hyperlink" Target="https://prezi.com/wakd4q0zetj2/quotil-linguaggio-delle-cos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mariellascanu/fg5kqebtgulh" TargetMode="External"/><Relationship Id="rId2" Type="http://schemas.openxmlformats.org/officeDocument/2006/relationships/hyperlink" Target="https://padlet.com/mariellascanu/ga5xcbyjal1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adlet.com/mariellascanu/ptc1t87ehbd5" TargetMode="External"/><Relationship Id="rId4" Type="http://schemas.openxmlformats.org/officeDocument/2006/relationships/hyperlink" Target="https://padlet.com/mariellascanu/zurlk7x6wuih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facebook.com/photo.php?fbid=10211187183034238&amp;set=a.1224289546200&amp;type=3&amp;theater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facebook.com/docente.alfonso.dambrosio/videos/1532220833596288/UzpfSTE3OTc4NDc5MTU6MTAyMTI4NzM5MTY2ODE1MjU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adlet.com/mariellascanu/8mwesv8h5xuu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8545" y="487463"/>
            <a:ext cx="118317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0" i="0" dirty="0" smtClean="0">
                <a:solidFill>
                  <a:srgbClr val="1C1E21"/>
                </a:solidFill>
                <a:effectLst/>
                <a:latin typeface="Helvetica" panose="020B0604020202020204" pitchFamily="34" charset="0"/>
              </a:rPr>
              <a:t>Nella società in cui viviamo la creatività è tra le abilità più richieste e più premiate, e il modo migliore per impararla, e soprattutto mantenerla, è continuare a immaginare, creare, giocare, condividere e riflettere... proprio come fa un bambino. </a:t>
            </a:r>
          </a:p>
          <a:p>
            <a:endParaRPr lang="it-IT" sz="2800" dirty="0">
              <a:solidFill>
                <a:srgbClr val="1C1E21"/>
              </a:solidFill>
              <a:latin typeface="Helvetica" panose="020B0604020202020204" pitchFamily="34" charset="0"/>
            </a:endParaRPr>
          </a:p>
          <a:p>
            <a:pPr algn="r"/>
            <a:r>
              <a:rPr lang="it-IT" sz="2800" b="0" i="0" dirty="0" err="1" smtClean="0">
                <a:solidFill>
                  <a:srgbClr val="1C1E21"/>
                </a:solidFill>
                <a:effectLst/>
                <a:latin typeface="Helvetica" panose="020B0604020202020204" pitchFamily="34" charset="0"/>
              </a:rPr>
              <a:t>Mitchel</a:t>
            </a:r>
            <a:r>
              <a:rPr lang="it-IT" sz="2800" b="0" i="0" dirty="0" smtClean="0">
                <a:solidFill>
                  <a:srgbClr val="1C1E21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it-IT" sz="2800" b="0" i="0" dirty="0" err="1" smtClean="0">
                <a:solidFill>
                  <a:srgbClr val="1C1E21"/>
                </a:solidFill>
                <a:effectLst/>
                <a:latin typeface="Helvetica" panose="020B0604020202020204" pitchFamily="34" charset="0"/>
              </a:rPr>
              <a:t>Resnick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0" y="5929746"/>
            <a:ext cx="8298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Esperienze didattiche di </a:t>
            </a:r>
            <a:r>
              <a:rPr lang="it-IT" sz="2000" b="1" dirty="0" err="1" smtClean="0">
                <a:solidFill>
                  <a:srgbClr val="FF0000"/>
                </a:solidFill>
              </a:rPr>
              <a:t>coding</a:t>
            </a:r>
            <a:r>
              <a:rPr lang="it-IT" sz="2000" b="1" dirty="0" smtClean="0">
                <a:solidFill>
                  <a:srgbClr val="FF0000"/>
                </a:solidFill>
              </a:rPr>
              <a:t> per lo sviluppo del pensiero computazionale 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 Scuola Primaria – </a:t>
            </a:r>
            <a:r>
              <a:rPr lang="it-IT" sz="2000" b="1" dirty="0" err="1" smtClean="0">
                <a:solidFill>
                  <a:srgbClr val="FF0000"/>
                </a:solidFill>
              </a:rPr>
              <a:t>Ins</a:t>
            </a:r>
            <a:r>
              <a:rPr lang="it-IT" sz="2000" b="1" dirty="0" smtClean="0">
                <a:solidFill>
                  <a:srgbClr val="FF0000"/>
                </a:solidFill>
              </a:rPr>
              <a:t>. Mariella </a:t>
            </a:r>
            <a:r>
              <a:rPr lang="it-IT" sz="2000" b="1" dirty="0" err="1" smtClean="0">
                <a:solidFill>
                  <a:srgbClr val="FF0000"/>
                </a:solidFill>
              </a:rPr>
              <a:t>Scanu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Risultato immagini per immagini rob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94" y="3602182"/>
            <a:ext cx="3856406" cy="325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isultato immagini per immagini rob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47" y="2944960"/>
            <a:ext cx="5263908" cy="255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90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20952" y="1380819"/>
            <a:ext cx="4723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2"/>
              </a:rPr>
              <a:t>https://padlet.com/mariellascanu/3p9skbc7cxt5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575619" y="2311385"/>
            <a:ext cx="8409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hlinkClick r:id="rId3"/>
              </a:rPr>
              <a:t>http://www.icsiniscola2.edu.it/wp-content/uploads/2016/04/settimana-PNSD-2.pdf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75619" y="3389899"/>
            <a:ext cx="599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4"/>
              </a:rPr>
              <a:t>https://prezi.com/wakd4q0zetj2/quotil-linguaggio-delle-cose/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530286" y="4482175"/>
            <a:ext cx="4813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5"/>
              </a:rPr>
              <a:t>https://padlet.com/mariellascanu/n2pe16cse87o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35837" y="678873"/>
            <a:ext cx="760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Attività didattiche pubblicate sul sito istituzionale dell’Istituto Comprensivo n. 2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65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24763" y="1318552"/>
            <a:ext cx="464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2"/>
              </a:rPr>
              <a:t>https://padlet.com/mariellascanu/ga5xcbyjal1e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5851499" y="2849479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3"/>
              </a:rPr>
              <a:t>https://padlet.com/mariellascanu/fg5kqebtgulh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162330" y="4051338"/>
            <a:ext cx="4689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4"/>
              </a:rPr>
              <a:t>https://padlet.com/mariellascanu/zurlk7x6wuih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6291234" y="5253197"/>
            <a:ext cx="4763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5"/>
              </a:rPr>
              <a:t>https://padlet.com/mariellascanu/ptc1t87ehbd5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04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14655" y="323614"/>
            <a:ext cx="49183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i="0" dirty="0" smtClean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Omaggio a Maria Lai</a:t>
            </a:r>
          </a:p>
          <a:p>
            <a:endParaRPr lang="it-IT" sz="3200" b="1" i="0" dirty="0" smtClean="0">
              <a:solidFill>
                <a:srgbClr val="1C1E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herit"/>
            </a:endParaRPr>
          </a:p>
          <a:p>
            <a:r>
              <a:rPr lang="it-IT" sz="1400" b="0" i="0" dirty="0" smtClean="0">
                <a:solidFill>
                  <a:srgbClr val="1C1E21"/>
                </a:solidFill>
                <a:effectLst/>
                <a:latin typeface="inherit"/>
              </a:rPr>
              <a:t>Tecnologia/Informatica: software </a:t>
            </a:r>
            <a:r>
              <a:rPr lang="it-IT" sz="1400" b="0" i="0" dirty="0" err="1" smtClean="0">
                <a:solidFill>
                  <a:srgbClr val="1C1E21"/>
                </a:solidFill>
                <a:effectLst/>
                <a:latin typeface="inherit"/>
              </a:rPr>
              <a:t>ZaplyCode</a:t>
            </a:r>
            <a:r>
              <a:rPr lang="it-IT" sz="1400" b="0" i="0" dirty="0" smtClean="0">
                <a:solidFill>
                  <a:srgbClr val="1C1E21"/>
                </a:solidFill>
                <a:effectLst/>
                <a:latin typeface="inherit"/>
              </a:rPr>
              <a:t>. Fase finale. </a:t>
            </a:r>
            <a:r>
              <a:rPr lang="it-IT" sz="1400" b="0" i="0" dirty="0" err="1" smtClean="0">
                <a:solidFill>
                  <a:srgbClr val="1C1E21"/>
                </a:solidFill>
                <a:effectLst/>
                <a:latin typeface="inherit"/>
              </a:rPr>
              <a:t>Coding</a:t>
            </a:r>
            <a:r>
              <a:rPr lang="it-IT" sz="1400" b="0" i="0" dirty="0" smtClean="0">
                <a:solidFill>
                  <a:srgbClr val="1C1E21"/>
                </a:solidFill>
                <a:effectLst/>
                <a:latin typeface="inherit"/>
              </a:rPr>
              <a:t> </a:t>
            </a:r>
            <a:r>
              <a:rPr lang="it-IT" sz="1400" b="0" i="0" dirty="0" err="1" smtClean="0">
                <a:solidFill>
                  <a:srgbClr val="1C1E21"/>
                </a:solidFill>
                <a:effectLst/>
                <a:latin typeface="inherit"/>
              </a:rPr>
              <a:t>PixelArt</a:t>
            </a:r>
            <a:r>
              <a:rPr lang="it-IT" sz="1400" b="0" i="0" dirty="0" smtClean="0">
                <a:solidFill>
                  <a:srgbClr val="1C1E21"/>
                </a:solidFill>
                <a:effectLst/>
                <a:latin typeface="inherit"/>
              </a:rPr>
              <a:t>. Mosaico con tasselli in stampa 3D.</a:t>
            </a:r>
            <a:br>
              <a:rPr lang="it-IT" sz="1400" b="0" i="0" dirty="0" smtClean="0">
                <a:solidFill>
                  <a:srgbClr val="1C1E21"/>
                </a:solidFill>
                <a:effectLst/>
                <a:latin typeface="inherit"/>
              </a:rPr>
            </a:br>
            <a:r>
              <a:rPr lang="it-IT" sz="1400" b="0" i="0" dirty="0" smtClean="0">
                <a:solidFill>
                  <a:srgbClr val="1C1E21"/>
                </a:solidFill>
                <a:effectLst/>
                <a:latin typeface="inherit"/>
              </a:rPr>
              <a:t>Classi 1B e 5B scuola primaria. IC n. 2 di Siniscola.</a:t>
            </a:r>
            <a:br>
              <a:rPr lang="it-IT" sz="1400" b="0" i="0" dirty="0" smtClean="0">
                <a:solidFill>
                  <a:srgbClr val="1C1E21"/>
                </a:solidFill>
                <a:effectLst/>
                <a:latin typeface="inherit"/>
              </a:rPr>
            </a:br>
            <a:r>
              <a:rPr lang="it-IT" sz="1400" b="0" i="0" dirty="0" smtClean="0">
                <a:solidFill>
                  <a:srgbClr val="1C1E21"/>
                </a:solidFill>
                <a:effectLst/>
                <a:latin typeface="inherit"/>
              </a:rPr>
              <a:t>Esposizione alla sede centrale Pro Loco. Evento Primavera in Baronia 2019.</a:t>
            </a:r>
            <a:endParaRPr lang="it-IT" sz="1400" b="0" i="0" dirty="0" smtClean="0">
              <a:solidFill>
                <a:srgbClr val="1C1E21"/>
              </a:solidFill>
              <a:effectLst/>
              <a:latin typeface="Helvetica" panose="020B0604020202020204" pitchFamily="34" charset="0"/>
            </a:endParaRPr>
          </a:p>
          <a:p>
            <a:r>
              <a:rPr lang="it-IT" b="1" i="1" u="none" strike="noStrike" dirty="0" smtClean="0">
                <a:solidFill>
                  <a:srgbClr val="4B4F56"/>
                </a:solidFill>
                <a:effectLst/>
                <a:latin typeface="inherit"/>
                <a:hlinkClick r:id="rId2"/>
              </a:rPr>
              <a:t/>
            </a:r>
            <a:br>
              <a:rPr lang="it-IT" b="1" i="1" u="none" strike="noStrike" dirty="0" smtClean="0">
                <a:solidFill>
                  <a:srgbClr val="4B4F56"/>
                </a:solidFill>
                <a:effectLst/>
                <a:latin typeface="inherit"/>
                <a:hlinkClick r:id="rId2"/>
              </a:rPr>
            </a:b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182" y="2565815"/>
            <a:ext cx="4017818" cy="4644528"/>
          </a:xfrm>
          <a:prstGeom prst="rect">
            <a:avLst/>
          </a:prstGeom>
        </p:spPr>
      </p:pic>
      <p:pic>
        <p:nvPicPr>
          <p:cNvPr id="5" name="Picture 6" descr="Nessuna descrizione della foto disponibi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4254352"/>
            <a:ext cx="4445085" cy="250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" y="0"/>
            <a:ext cx="5833876" cy="456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02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'immagine può contenere: una o più pers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9" y="217505"/>
            <a:ext cx="4261041" cy="239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'immagine può contenere: una o più pers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63" y="3961624"/>
            <a:ext cx="5039813" cy="283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L'immagine può contenere: una o più pers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" y="3961624"/>
            <a:ext cx="4961689" cy="27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666509" y="120776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0" i="0" dirty="0" smtClean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Omaggio a Maria Lai</a:t>
            </a:r>
            <a:br>
              <a:rPr lang="it-IT" sz="2800" b="0" i="0" dirty="0" smtClean="0">
                <a:solidFill>
                  <a:srgbClr val="1C1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</a:b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82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'immagine può contenere: una o più persone, persone sedute e spazio al chiu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104"/>
            <a:ext cx="3726872" cy="677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'immagine può contenere: una o più persone, persone sedute, telefono e spazio al chiu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3436846"/>
            <a:ext cx="5911434" cy="33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essuna descrizione della foto disponibi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0"/>
            <a:ext cx="5943599" cy="334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62945" y="955964"/>
            <a:ext cx="4571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Omaggio</a:t>
            </a:r>
          </a:p>
          <a:p>
            <a:endParaRPr lang="it-IT" dirty="0"/>
          </a:p>
          <a:p>
            <a:r>
              <a:rPr lang="it-IT" dirty="0" smtClean="0"/>
              <a:t>a</a:t>
            </a:r>
          </a:p>
          <a:p>
            <a:r>
              <a:rPr lang="it-IT" dirty="0" smtClean="0"/>
              <a:t> Maria </a:t>
            </a:r>
          </a:p>
          <a:p>
            <a:endParaRPr lang="it-IT" dirty="0"/>
          </a:p>
          <a:p>
            <a:r>
              <a:rPr lang="it-IT" dirty="0" smtClean="0"/>
              <a:t>Lai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8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501226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hlinkClick r:id="rId2"/>
              </a:rPr>
              <a:t>https://www.facebook.com/docente.alfonso.dambrosio/videos/1532220833596288/UzpfSTE3OTc4NDc5MTU6MTAyMTI4NzM5MTY2ODE1MjU/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5899"/>
            <a:ext cx="7952509" cy="488108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370618" y="309726"/>
            <a:ext cx="4353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Coding</a:t>
            </a:r>
            <a:r>
              <a:rPr lang="it-IT" sz="2400" dirty="0" smtClean="0"/>
              <a:t> ed educazione ambientale </a:t>
            </a:r>
          </a:p>
          <a:p>
            <a:r>
              <a:rPr lang="it-IT" sz="2400" dirty="0" smtClean="0"/>
              <a:t>Programma: </a:t>
            </a:r>
            <a:r>
              <a:rPr lang="it-IT" sz="2400" dirty="0" err="1" smtClean="0"/>
              <a:t>mBlock</a:t>
            </a:r>
            <a:endParaRPr lang="it-IT" sz="2400" dirty="0" smtClean="0"/>
          </a:p>
          <a:p>
            <a:r>
              <a:rPr lang="it-IT" sz="2400" dirty="0" smtClean="0"/>
              <a:t>Robotica educativa: </a:t>
            </a:r>
            <a:r>
              <a:rPr lang="it-IT" sz="2400" dirty="0" err="1" smtClean="0"/>
              <a:t>Codey</a:t>
            </a:r>
            <a:r>
              <a:rPr lang="it-IT" sz="2400" dirty="0" smtClean="0"/>
              <a:t> </a:t>
            </a:r>
            <a:r>
              <a:rPr lang="it-IT" sz="2400" dirty="0" err="1" smtClean="0"/>
              <a:t>Rocki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5174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265"/>
            <a:ext cx="4031673" cy="54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ssuna descrizione della foto disponibi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2289160"/>
            <a:ext cx="3350482" cy="45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Nessuna descrizione della foto disponibil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8" name="Picture 10" descr="Nessuna descrizione della foto disponibi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600" y="1387909"/>
            <a:ext cx="4011400" cy="547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181514" y="187580"/>
            <a:ext cx="3849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Disegno geometrico</a:t>
            </a:r>
          </a:p>
          <a:p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Coding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unplugged</a:t>
            </a: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Robotica educativa: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Bubble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64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essuna descrizione della foto disponibi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3782291"/>
            <a:ext cx="5467926" cy="307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essuna descrizione della foto disponibi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05" y="3782291"/>
            <a:ext cx="5304395" cy="298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essuna descrizione della foto disponibi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05" y="0"/>
            <a:ext cx="5304395" cy="298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80108" y="443345"/>
            <a:ext cx="5260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Topologia: linee aperte - linee chiuse; </a:t>
            </a: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regione – confine; </a:t>
            </a: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regione interna – regione esterna </a:t>
            </a:r>
          </a:p>
          <a:p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Coding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unplugged</a:t>
            </a:r>
          </a:p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Robotica Educativa: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Ozobot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L'immagine può contenere: una o più pers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037" y="2382337"/>
            <a:ext cx="4405746" cy="247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96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0627"/>
            <a:ext cx="3906982" cy="29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essuna descrizione della foto disponibi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Nessuna descrizione della foto disponibi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8" y="3345319"/>
            <a:ext cx="3663453" cy="349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L'immagine può contenere: 1 perso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553" y="0"/>
            <a:ext cx="5254447" cy="323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336472" y="3657600"/>
            <a:ext cx="36714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Topologia: linee aperte - linee chiuse; 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regione – confine; 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regione interna – regione esterna </a:t>
            </a:r>
          </a:p>
          <a:p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Coding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unplugged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Robotica Educativa: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Ozobot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 e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mBot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655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'immagine può contenere: una o più persone e spazio al chiu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3657"/>
            <a:ext cx="5076825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'immagine può contenere: una o più pers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64" y="3021968"/>
            <a:ext cx="6819611" cy="38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929745" y="678873"/>
            <a:ext cx="52978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Concetti topologici; avanti – indietro; destra – sinistra; </a:t>
            </a:r>
          </a:p>
          <a:p>
            <a:r>
              <a:rPr lang="it-IT" dirty="0" smtClean="0"/>
              <a:t>Tecnologia: scrivere un codice</a:t>
            </a:r>
          </a:p>
          <a:p>
            <a:r>
              <a:rPr lang="it-IT" dirty="0" err="1" smtClean="0"/>
              <a:t>Coding</a:t>
            </a:r>
            <a:r>
              <a:rPr lang="it-IT" dirty="0" smtClean="0"/>
              <a:t> unplugged: attività su cartelloni robotici</a:t>
            </a:r>
          </a:p>
          <a:p>
            <a:r>
              <a:rPr lang="it-IT" dirty="0" smtClean="0"/>
              <a:t>Robotica educativa: </a:t>
            </a:r>
            <a:r>
              <a:rPr lang="it-IT" dirty="0" err="1" smtClean="0"/>
              <a:t>Mind</a:t>
            </a:r>
            <a:r>
              <a:rPr lang="it-IT" dirty="0" smtClean="0"/>
              <a:t> e Doc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780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Coding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Pensiero computazionale: esperienze didattiche </a:t>
            </a:r>
            <a:b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1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2" y="1441522"/>
            <a:ext cx="3299305" cy="1855860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65" y="1385045"/>
            <a:ext cx="3473836" cy="195403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08" y="1385045"/>
            <a:ext cx="3537141" cy="198964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65" y="4567163"/>
            <a:ext cx="3632971" cy="204354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5" y="4599780"/>
            <a:ext cx="3658755" cy="205805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50" y="4597615"/>
            <a:ext cx="3662605" cy="2060215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762317" y="3841220"/>
            <a:ext cx="4910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8"/>
              </a:rPr>
              <a:t>https://padlet.com/mariellascanu/8mwesv8h5xuu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74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Nessuna descrizione della foto disponibi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2691"/>
            <a:ext cx="1994362" cy="36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Nessuna descrizione della foto disponibi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876798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76799" y="291858"/>
            <a:ext cx="35141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Predisposizione del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tabellone robotico.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Storytelling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racconto 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«Piccolo 1»</a:t>
            </a:r>
          </a:p>
          <a:p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Coding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unplugged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Robotica educativa: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Ozobot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 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10" y="123134"/>
            <a:ext cx="3088488" cy="56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Nessuna descrizione della foto disponibi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293" y="3297646"/>
            <a:ext cx="1925637" cy="35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Nessuna descrizione della foto disponibile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817" y="3613517"/>
            <a:ext cx="1911927" cy="34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500" y="3029905"/>
            <a:ext cx="3023878" cy="5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L'immagine può contenere: 2 persone, persone sedute, scarpe e bim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691" y="-1507693"/>
            <a:ext cx="50292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L'immagine può contenere: 1 persona, bim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61" y="59865"/>
            <a:ext cx="4167043" cy="75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52399" y="1909094"/>
            <a:ext cx="35141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Predisposizione del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tabellone robotico.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Storytelling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racconto 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«Piccolo 1»</a:t>
            </a:r>
          </a:p>
          <a:p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Coding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unplugged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Robotica educativa: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Ozobot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 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2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83" y="2365997"/>
            <a:ext cx="3710936" cy="20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Nessuna descrizione della foto disponibi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4691"/>
            <a:ext cx="5196992" cy="292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Nessuna descrizione della foto disponibi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437" cy="29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832" y="0"/>
            <a:ext cx="3791168" cy="689303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373913" y="415636"/>
            <a:ext cx="2974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Geometria: sviluppo dei solidi</a:t>
            </a:r>
          </a:p>
          <a:p>
            <a:r>
              <a:rPr lang="it-IT" dirty="0" err="1" smtClean="0"/>
              <a:t>Coding</a:t>
            </a:r>
            <a:r>
              <a:rPr lang="it-IT" dirty="0" smtClean="0"/>
              <a:t> unplugged</a:t>
            </a:r>
          </a:p>
          <a:p>
            <a:r>
              <a:rPr lang="it-IT" dirty="0" smtClean="0"/>
              <a:t>Materiale: </a:t>
            </a:r>
            <a:r>
              <a:rPr lang="it-IT" dirty="0" err="1" smtClean="0"/>
              <a:t>Strawbees</a:t>
            </a:r>
            <a:r>
              <a:rPr lang="it-IT" dirty="0" smtClean="0"/>
              <a:t> </a:t>
            </a:r>
            <a:r>
              <a:rPr lang="it-IT" dirty="0" err="1"/>
              <a:t>C</a:t>
            </a:r>
            <a:r>
              <a:rPr lang="it-IT" dirty="0" err="1" smtClean="0"/>
              <a:t>oding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Robotics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9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63" y="3609734"/>
            <a:ext cx="5264727" cy="296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essuna descrizione della foto disponibi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3397" cy="680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essuna descrizione della foto disponibi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298" y="0"/>
            <a:ext cx="4048702" cy="73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891476" y="651164"/>
            <a:ext cx="4116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Geometria: sviluppo dei solidi</a:t>
            </a:r>
          </a:p>
          <a:p>
            <a:r>
              <a:rPr lang="it-IT" dirty="0" err="1" smtClean="0"/>
              <a:t>Coding</a:t>
            </a:r>
            <a:r>
              <a:rPr lang="it-IT" dirty="0" smtClean="0"/>
              <a:t> unplugged</a:t>
            </a:r>
          </a:p>
          <a:p>
            <a:r>
              <a:rPr lang="it-IT" dirty="0" smtClean="0"/>
              <a:t>Materiale: </a:t>
            </a:r>
            <a:r>
              <a:rPr lang="it-IT" dirty="0" err="1" smtClean="0"/>
              <a:t>Strawbees</a:t>
            </a:r>
            <a:r>
              <a:rPr lang="it-IT" dirty="0" smtClean="0"/>
              <a:t> </a:t>
            </a:r>
            <a:r>
              <a:rPr lang="it-IT" dirty="0" err="1"/>
              <a:t>C</a:t>
            </a:r>
            <a:r>
              <a:rPr lang="it-IT" dirty="0" err="1" smtClean="0"/>
              <a:t>oding</a:t>
            </a:r>
            <a:r>
              <a:rPr lang="it-IT" dirty="0" smtClean="0"/>
              <a:t> </a:t>
            </a:r>
            <a:r>
              <a:rPr lang="it-IT" dirty="0" err="1" smtClean="0"/>
              <a:t>Robotics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951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429452"/>
            <a:ext cx="6894688" cy="1325563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Matematica: successione numerica; prima e dopo</a:t>
            </a:r>
            <a:b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Coding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unplugged</a:t>
            </a:r>
            <a:b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Robotica educativa: </a:t>
            </a:r>
            <a:r>
              <a:rPr lang="it-IT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8" descr="Nessuna descrizione della foto disponibil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6265"/>
            <a:ext cx="6508046" cy="36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essuna descrizione della foto disponibi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5" y="3865419"/>
            <a:ext cx="5320145" cy="299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65419"/>
            <a:ext cx="5326373" cy="2992581"/>
          </a:xfrm>
          <a:prstGeom prst="rect">
            <a:avLst/>
          </a:prstGeom>
        </p:spPr>
      </p:pic>
      <p:pic>
        <p:nvPicPr>
          <p:cNvPr id="7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88" y="-263235"/>
            <a:ext cx="5284226" cy="297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9285" y="1181102"/>
            <a:ext cx="2992583" cy="16833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2" y="1092947"/>
            <a:ext cx="3201939" cy="18010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3020" y="1181166"/>
            <a:ext cx="3605222" cy="202793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425" y="3339920"/>
            <a:ext cx="3501616" cy="295522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743505" y="4225636"/>
            <a:ext cx="4672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 smtClean="0"/>
              <a:t>Attività logico-matematiche: classificazioni  </a:t>
            </a:r>
          </a:p>
          <a:p>
            <a:pPr>
              <a:lnSpc>
                <a:spcPct val="150000"/>
              </a:lnSpc>
            </a:pPr>
            <a:r>
              <a:rPr lang="it-IT" sz="2000" b="1" dirty="0" smtClean="0"/>
              <a:t>Metodologia: </a:t>
            </a:r>
            <a:r>
              <a:rPr lang="it-IT" sz="2000" b="1" dirty="0" err="1" smtClean="0"/>
              <a:t>coding</a:t>
            </a:r>
            <a:r>
              <a:rPr lang="it-IT" sz="2000" b="1" dirty="0" smtClean="0"/>
              <a:t> unplugged</a:t>
            </a:r>
          </a:p>
          <a:p>
            <a:pPr>
              <a:lnSpc>
                <a:spcPct val="150000"/>
              </a:lnSpc>
            </a:pPr>
            <a:r>
              <a:rPr lang="it-IT" sz="2000" b="1" dirty="0" smtClean="0"/>
              <a:t>Robotica educativa: </a:t>
            </a:r>
            <a:r>
              <a:rPr lang="it-IT" sz="2000" b="1" dirty="0" err="1" smtClean="0"/>
              <a:t>Mind</a:t>
            </a:r>
            <a:r>
              <a:rPr lang="it-IT" sz="2000" b="1" dirty="0" smtClean="0"/>
              <a:t> Designer </a:t>
            </a:r>
            <a:endParaRPr lang="it-IT" sz="2000" b="1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3859" y="1227974"/>
            <a:ext cx="3819201" cy="21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44963" y="1491312"/>
            <a:ext cx="6310747" cy="35497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7144" y="2622405"/>
            <a:ext cx="5084617" cy="286009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672" y="3754515"/>
            <a:ext cx="4895512" cy="15241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1551" y="929653"/>
            <a:ext cx="3218839" cy="18105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811" y="225532"/>
            <a:ext cx="1779771" cy="31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7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3588326"/>
            <a:ext cx="4585853" cy="25795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3588326"/>
            <a:ext cx="4310303" cy="242454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401782"/>
            <a:ext cx="4236412" cy="23829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8" y="401782"/>
            <a:ext cx="4211781" cy="236912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292436" y="1274618"/>
            <a:ext cx="1982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Stampanti 3D </a:t>
            </a:r>
            <a:endParaRPr lang="it-IT" dirty="0"/>
          </a:p>
          <a:p>
            <a:r>
              <a:rPr lang="it-IT" dirty="0" smtClean="0"/>
              <a:t>Software </a:t>
            </a:r>
            <a:r>
              <a:rPr lang="it-IT" dirty="0" err="1" smtClean="0"/>
              <a:t>Tinkercad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674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0" y="207818"/>
            <a:ext cx="5418667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96" y="3701762"/>
            <a:ext cx="5418667" cy="30480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95" y="207818"/>
            <a:ext cx="5418667" cy="304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7263" y="4262437"/>
            <a:ext cx="3144982" cy="17690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467" y="4219473"/>
            <a:ext cx="2078916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3697" y="1338504"/>
            <a:ext cx="4679759" cy="26323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1048" y="3174857"/>
            <a:ext cx="4475015" cy="25171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975958" y="3146400"/>
            <a:ext cx="4344928" cy="24440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3667" y="1322339"/>
            <a:ext cx="4605866" cy="25908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789957" y="429490"/>
            <a:ext cx="6832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Predisposizione del tabellone robotico per rappresentare il racconto di </a:t>
            </a:r>
          </a:p>
          <a:p>
            <a:r>
              <a:rPr lang="it-IT" dirty="0" smtClean="0"/>
              <a:t>Guizzino </a:t>
            </a:r>
          </a:p>
          <a:p>
            <a:r>
              <a:rPr lang="it-IT" dirty="0" smtClean="0"/>
              <a:t>Metodologia: </a:t>
            </a:r>
            <a:r>
              <a:rPr lang="it-IT" dirty="0" err="1" smtClean="0"/>
              <a:t>Coding</a:t>
            </a:r>
            <a:r>
              <a:rPr lang="it-IT" dirty="0" smtClean="0"/>
              <a:t> unplugged </a:t>
            </a:r>
          </a:p>
          <a:p>
            <a:r>
              <a:rPr lang="it-IT" dirty="0" smtClean="0"/>
              <a:t>Robotica educativa: </a:t>
            </a:r>
            <a:r>
              <a:rPr lang="it-IT" dirty="0" err="1" smtClean="0"/>
              <a:t>Mind</a:t>
            </a:r>
            <a:r>
              <a:rPr lang="it-IT" dirty="0" smtClean="0"/>
              <a:t> Designer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24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28193" y="1200720"/>
            <a:ext cx="4412292" cy="248191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2159" y="3322204"/>
            <a:ext cx="4525819" cy="25457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1652" y="2142696"/>
            <a:ext cx="4475015" cy="25171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9027" y="3310876"/>
            <a:ext cx="4414212" cy="248299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2394" y="457199"/>
            <a:ext cx="6832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Predisposizione del tabellone robotico per rappresentare il racconto di </a:t>
            </a:r>
          </a:p>
          <a:p>
            <a:r>
              <a:rPr lang="it-IT" dirty="0" smtClean="0"/>
              <a:t>Guizzino </a:t>
            </a:r>
          </a:p>
          <a:p>
            <a:r>
              <a:rPr lang="it-IT" dirty="0" smtClean="0"/>
              <a:t>Metodologia: </a:t>
            </a:r>
            <a:r>
              <a:rPr lang="it-IT" dirty="0" err="1" smtClean="0"/>
              <a:t>Coding</a:t>
            </a:r>
            <a:r>
              <a:rPr lang="it-IT" dirty="0" smtClean="0"/>
              <a:t> unplugged </a:t>
            </a:r>
          </a:p>
          <a:p>
            <a:r>
              <a:rPr lang="it-IT" dirty="0" smtClean="0"/>
              <a:t>Robotica educativa: </a:t>
            </a:r>
            <a:r>
              <a:rPr lang="it-IT" dirty="0" err="1" smtClean="0"/>
              <a:t>Mind</a:t>
            </a:r>
            <a:r>
              <a:rPr lang="it-IT" dirty="0" smtClean="0"/>
              <a:t> Designer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02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5091"/>
            <a:ext cx="6544588" cy="411537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387"/>
            <a:ext cx="5845029" cy="30967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475" y="3006436"/>
            <a:ext cx="6521642" cy="410094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761018" y="1052945"/>
            <a:ext cx="2910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Storytelling</a:t>
            </a:r>
            <a:r>
              <a:rPr lang="it-IT" dirty="0" smtClean="0"/>
              <a:t> digitale: Guizzino</a:t>
            </a:r>
          </a:p>
          <a:p>
            <a:r>
              <a:rPr lang="it-IT" dirty="0" smtClean="0"/>
              <a:t>Scratch.2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561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381</Words>
  <Application>Microsoft Office PowerPoint</Application>
  <PresentationFormat>Personalizzato</PresentationFormat>
  <Paragraphs>83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Presentazione standard di PowerPoint</vt:lpstr>
      <vt:lpstr>Coding e Pensiero computazionale: esperienze didattiche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Matematica: successione numerica; prima e dopo Coding unplugged Robotica educativa: Mind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Coding e Pensiero computazionale: esperienze didattiche  (le immagini rappresentano le diverse attività didattiche  corso degli anni) </dc:title>
  <dc:creator>MARIELLA</dc:creator>
  <cp:lastModifiedBy>Utente</cp:lastModifiedBy>
  <cp:revision>25</cp:revision>
  <dcterms:created xsi:type="dcterms:W3CDTF">2020-02-21T13:49:00Z</dcterms:created>
  <dcterms:modified xsi:type="dcterms:W3CDTF">2020-02-22T06:29:41Z</dcterms:modified>
</cp:coreProperties>
</file>