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79" r:id="rId2"/>
    <p:sldId id="284" r:id="rId3"/>
    <p:sldId id="270" r:id="rId4"/>
    <p:sldId id="256" r:id="rId5"/>
    <p:sldId id="258" r:id="rId6"/>
    <p:sldId id="260" r:id="rId7"/>
    <p:sldId id="259" r:id="rId8"/>
    <p:sldId id="265" r:id="rId9"/>
    <p:sldId id="285" r:id="rId10"/>
    <p:sldId id="267" r:id="rId11"/>
    <p:sldId id="277" r:id="rId12"/>
    <p:sldId id="263" r:id="rId13"/>
    <p:sldId id="262" r:id="rId14"/>
    <p:sldId id="266" r:id="rId15"/>
    <p:sldId id="269" r:id="rId16"/>
    <p:sldId id="261" r:id="rId17"/>
    <p:sldId id="264" r:id="rId18"/>
    <p:sldId id="268" r:id="rId19"/>
    <p:sldId id="272" r:id="rId20"/>
    <p:sldId id="271" r:id="rId21"/>
    <p:sldId id="273" r:id="rId22"/>
    <p:sldId id="274" r:id="rId23"/>
    <p:sldId id="280" r:id="rId2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D0EE14D2-2B76-46A3-945A-CFA7EAAEF128}" type="datetimeFigureOut">
              <a:rPr lang="it-IT" smtClean="0"/>
              <a:t>27/09/2021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A2D71F0-2246-4C2B-907E-DD2F19FF9714}" type="slidenum">
              <a:rPr lang="it-IT" smtClean="0"/>
              <a:t>‹N›</a:t>
            </a:fld>
            <a:endParaRPr lang="it-IT"/>
          </a:p>
        </p:txBody>
      </p:sp>
    </p:spTree>
    <p:extLst>
      <p:ext uri="{BB962C8B-B14F-4D97-AF65-F5344CB8AC3E}">
        <p14:creationId xmlns:p14="http://schemas.microsoft.com/office/powerpoint/2010/main" val="2562573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0EE14D2-2B76-46A3-945A-CFA7EAAEF128}" type="datetimeFigureOut">
              <a:rPr lang="it-IT" smtClean="0"/>
              <a:t>27/09/2021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A2D71F0-2246-4C2B-907E-DD2F19FF9714}" type="slidenum">
              <a:rPr lang="it-IT" smtClean="0"/>
              <a:t>‹N›</a:t>
            </a:fld>
            <a:endParaRPr lang="it-IT"/>
          </a:p>
        </p:txBody>
      </p:sp>
    </p:spTree>
    <p:extLst>
      <p:ext uri="{BB962C8B-B14F-4D97-AF65-F5344CB8AC3E}">
        <p14:creationId xmlns:p14="http://schemas.microsoft.com/office/powerpoint/2010/main" val="1309903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0EE14D2-2B76-46A3-945A-CFA7EAAEF128}" type="datetimeFigureOut">
              <a:rPr lang="it-IT" smtClean="0"/>
              <a:t>27/09/2021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A2D71F0-2246-4C2B-907E-DD2F19FF9714}" type="slidenum">
              <a:rPr lang="it-IT" smtClean="0"/>
              <a:t>‹N›</a:t>
            </a:fld>
            <a:endParaRPr lang="it-IT"/>
          </a:p>
        </p:txBody>
      </p:sp>
    </p:spTree>
    <p:extLst>
      <p:ext uri="{BB962C8B-B14F-4D97-AF65-F5344CB8AC3E}">
        <p14:creationId xmlns:p14="http://schemas.microsoft.com/office/powerpoint/2010/main" val="1159123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0EE14D2-2B76-46A3-945A-CFA7EAAEF128}" type="datetimeFigureOut">
              <a:rPr lang="it-IT" smtClean="0"/>
              <a:t>27/09/2021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A2D71F0-2246-4C2B-907E-DD2F19FF9714}" type="slidenum">
              <a:rPr lang="it-IT" smtClean="0"/>
              <a:t>‹N›</a:t>
            </a:fld>
            <a:endParaRPr lang="it-IT"/>
          </a:p>
        </p:txBody>
      </p:sp>
    </p:spTree>
    <p:extLst>
      <p:ext uri="{BB962C8B-B14F-4D97-AF65-F5344CB8AC3E}">
        <p14:creationId xmlns:p14="http://schemas.microsoft.com/office/powerpoint/2010/main" val="172996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D0EE14D2-2B76-46A3-945A-CFA7EAAEF128}" type="datetimeFigureOut">
              <a:rPr lang="it-IT" smtClean="0"/>
              <a:t>27/09/2021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A2D71F0-2246-4C2B-907E-DD2F19FF9714}" type="slidenum">
              <a:rPr lang="it-IT" smtClean="0"/>
              <a:t>‹N›</a:t>
            </a:fld>
            <a:endParaRPr lang="it-IT"/>
          </a:p>
        </p:txBody>
      </p:sp>
    </p:spTree>
    <p:extLst>
      <p:ext uri="{BB962C8B-B14F-4D97-AF65-F5344CB8AC3E}">
        <p14:creationId xmlns:p14="http://schemas.microsoft.com/office/powerpoint/2010/main" val="2247365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D0EE14D2-2B76-46A3-945A-CFA7EAAEF128}" type="datetimeFigureOut">
              <a:rPr lang="it-IT" smtClean="0"/>
              <a:t>27/09/2021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A2D71F0-2246-4C2B-907E-DD2F19FF9714}" type="slidenum">
              <a:rPr lang="it-IT" smtClean="0"/>
              <a:t>‹N›</a:t>
            </a:fld>
            <a:endParaRPr lang="it-IT"/>
          </a:p>
        </p:txBody>
      </p:sp>
    </p:spTree>
    <p:extLst>
      <p:ext uri="{BB962C8B-B14F-4D97-AF65-F5344CB8AC3E}">
        <p14:creationId xmlns:p14="http://schemas.microsoft.com/office/powerpoint/2010/main" val="1097466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D0EE14D2-2B76-46A3-945A-CFA7EAAEF128}" type="datetimeFigureOut">
              <a:rPr lang="it-IT" smtClean="0"/>
              <a:t>27/09/2021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A2D71F0-2246-4C2B-907E-DD2F19FF9714}" type="slidenum">
              <a:rPr lang="it-IT" smtClean="0"/>
              <a:t>‹N›</a:t>
            </a:fld>
            <a:endParaRPr lang="it-IT"/>
          </a:p>
        </p:txBody>
      </p:sp>
    </p:spTree>
    <p:extLst>
      <p:ext uri="{BB962C8B-B14F-4D97-AF65-F5344CB8AC3E}">
        <p14:creationId xmlns:p14="http://schemas.microsoft.com/office/powerpoint/2010/main" val="1431689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D0EE14D2-2B76-46A3-945A-CFA7EAAEF128}" type="datetimeFigureOut">
              <a:rPr lang="it-IT" smtClean="0"/>
              <a:t>27/09/2021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A2D71F0-2246-4C2B-907E-DD2F19FF9714}" type="slidenum">
              <a:rPr lang="it-IT" smtClean="0"/>
              <a:t>‹N›</a:t>
            </a:fld>
            <a:endParaRPr lang="it-IT"/>
          </a:p>
        </p:txBody>
      </p:sp>
    </p:spTree>
    <p:extLst>
      <p:ext uri="{BB962C8B-B14F-4D97-AF65-F5344CB8AC3E}">
        <p14:creationId xmlns:p14="http://schemas.microsoft.com/office/powerpoint/2010/main" val="2149799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0EE14D2-2B76-46A3-945A-CFA7EAAEF128}" type="datetimeFigureOut">
              <a:rPr lang="it-IT" smtClean="0"/>
              <a:t>27/09/2021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A2D71F0-2246-4C2B-907E-DD2F19FF9714}" type="slidenum">
              <a:rPr lang="it-IT" smtClean="0"/>
              <a:t>‹N›</a:t>
            </a:fld>
            <a:endParaRPr lang="it-IT"/>
          </a:p>
        </p:txBody>
      </p:sp>
    </p:spTree>
    <p:extLst>
      <p:ext uri="{BB962C8B-B14F-4D97-AF65-F5344CB8AC3E}">
        <p14:creationId xmlns:p14="http://schemas.microsoft.com/office/powerpoint/2010/main" val="4142187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D0EE14D2-2B76-46A3-945A-CFA7EAAEF128}" type="datetimeFigureOut">
              <a:rPr lang="it-IT" smtClean="0"/>
              <a:t>27/09/2021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A2D71F0-2246-4C2B-907E-DD2F19FF9714}" type="slidenum">
              <a:rPr lang="it-IT" smtClean="0"/>
              <a:t>‹N›</a:t>
            </a:fld>
            <a:endParaRPr lang="it-IT"/>
          </a:p>
        </p:txBody>
      </p:sp>
    </p:spTree>
    <p:extLst>
      <p:ext uri="{BB962C8B-B14F-4D97-AF65-F5344CB8AC3E}">
        <p14:creationId xmlns:p14="http://schemas.microsoft.com/office/powerpoint/2010/main" val="2204731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D0EE14D2-2B76-46A3-945A-CFA7EAAEF128}" type="datetimeFigureOut">
              <a:rPr lang="it-IT" smtClean="0"/>
              <a:t>27/09/2021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A2D71F0-2246-4C2B-907E-DD2F19FF9714}" type="slidenum">
              <a:rPr lang="it-IT" smtClean="0"/>
              <a:t>‹N›</a:t>
            </a:fld>
            <a:endParaRPr lang="it-IT"/>
          </a:p>
        </p:txBody>
      </p:sp>
    </p:spTree>
    <p:extLst>
      <p:ext uri="{BB962C8B-B14F-4D97-AF65-F5344CB8AC3E}">
        <p14:creationId xmlns:p14="http://schemas.microsoft.com/office/powerpoint/2010/main" val="2745934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E14D2-2B76-46A3-945A-CFA7EAAEF128}" type="datetimeFigureOut">
              <a:rPr lang="it-IT" smtClean="0"/>
              <a:t>27/09/2021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D71F0-2246-4C2B-907E-DD2F19FF9714}" type="slidenum">
              <a:rPr lang="it-IT" smtClean="0"/>
              <a:t>‹N›</a:t>
            </a:fld>
            <a:endParaRPr lang="it-IT"/>
          </a:p>
        </p:txBody>
      </p:sp>
    </p:spTree>
    <p:extLst>
      <p:ext uri="{BB962C8B-B14F-4D97-AF65-F5344CB8AC3E}">
        <p14:creationId xmlns:p14="http://schemas.microsoft.com/office/powerpoint/2010/main" val="921289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bernardinialbino.com/schede-libri-6.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bernardinialbino.com/schede-libri-4.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bernardinialbino.com/schede-libri-3.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bernardinialbino.com/schede-libri-5.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bernardinialbino.com/schede-libri-4.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bernardinialbino.com/schede-libri-6.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bernardinialbino.com/schede-libri-8.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bernardinialbino.com/schede-libri-8.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bernardinialbino.com/schede-libri-9.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bernardinialbino.com/schede-libri-9.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bernardinialbino.com/schede-libri-7.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bernardinialbino.com/schede-libri.html" TargetMode="Externa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bernardinialbino.com/schede-libri.html"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bernardinialbino.com/schede-libri-2.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bernardinialbino.com/schede-libri-2.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bernardinialbino.com/schede-libri-5.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1.xml"/><Relationship Id="rId3" Type="http://schemas.openxmlformats.org/officeDocument/2006/relationships/slide" Target="slide11.xml"/><Relationship Id="rId7" Type="http://schemas.openxmlformats.org/officeDocument/2006/relationships/slide" Target="slide15.xml"/><Relationship Id="rId12" Type="http://schemas.openxmlformats.org/officeDocument/2006/relationships/slide" Target="slide20.xml"/><Relationship Id="rId2"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slide" Target="slide19.xml"/><Relationship Id="rId5" Type="http://schemas.openxmlformats.org/officeDocument/2006/relationships/slide" Target="slide13.xml"/><Relationship Id="rId10" Type="http://schemas.openxmlformats.org/officeDocument/2006/relationships/slide" Target="slide18.xml"/><Relationship Id="rId4" Type="http://schemas.openxmlformats.org/officeDocument/2006/relationships/slide" Target="slide12.xml"/><Relationship Id="rId9" Type="http://schemas.openxmlformats.org/officeDocument/2006/relationships/slide" Target="slide17.xml"/><Relationship Id="rId14" Type="http://schemas.openxmlformats.org/officeDocument/2006/relationships/slide" Target="slide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I libri scritti dal </a:t>
            </a:r>
            <a:br>
              <a:rPr lang="it-IT" dirty="0"/>
            </a:br>
            <a:r>
              <a:rPr lang="it-IT" dirty="0"/>
              <a:t>maestro Albino Bernardini</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9655" y="1772816"/>
            <a:ext cx="3464690" cy="4059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8436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0" i="1" u="none" strike="noStrike" baseline="0" dirty="0">
                <a:solidFill>
                  <a:srgbClr val="FF0000"/>
                </a:solidFill>
                <a:latin typeface="TimesNewRomanPS-ItalicMT"/>
              </a:rPr>
              <a:t>Bobby va a scuola </a:t>
            </a:r>
            <a:r>
              <a:rPr lang="it-IT" b="0" i="0" u="none" strike="noStrike" baseline="0" dirty="0">
                <a:solidFill>
                  <a:srgbClr val="FF0000"/>
                </a:solidFill>
                <a:latin typeface="TimesNewRomanPSMT"/>
              </a:rPr>
              <a:t> </a:t>
            </a:r>
            <a:br>
              <a:rPr lang="it-IT" b="0" i="0" u="none" strike="noStrike" baseline="0" dirty="0">
                <a:latin typeface="TimesNewRomanPSMT"/>
              </a:rPr>
            </a:br>
            <a:r>
              <a:rPr lang="it-IT" sz="2700" b="0" i="0" u="none" strike="noStrike" baseline="0" dirty="0">
                <a:latin typeface="TimesNewRomanPSMT"/>
              </a:rPr>
              <a:t>Torino, Ed. Piccoli – ERI, 1981</a:t>
            </a:r>
            <a:endParaRPr lang="it-IT" dirty="0"/>
          </a:p>
        </p:txBody>
      </p:sp>
      <p:pic>
        <p:nvPicPr>
          <p:cNvPr id="4" name="Segnaposto contenuto 3" descr="http://albinobernardini.weebly.com/uploads/9/9/8/3/9983090/_645162.jpg">
            <a:hlinkClick r:id="rId2" tgtFrame="&quot;_blank&quo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19872" y="1700808"/>
            <a:ext cx="1930400" cy="2667000"/>
          </a:xfrm>
          <a:prstGeom prst="rect">
            <a:avLst/>
          </a:prstGeom>
          <a:noFill/>
          <a:ln>
            <a:noFill/>
          </a:ln>
        </p:spPr>
      </p:pic>
      <p:sp>
        <p:nvSpPr>
          <p:cNvPr id="3" name="Rettangolo 2"/>
          <p:cNvSpPr/>
          <p:nvPr/>
        </p:nvSpPr>
        <p:spPr>
          <a:xfrm>
            <a:off x="251520" y="4437112"/>
            <a:ext cx="8648391" cy="1477328"/>
          </a:xfrm>
          <a:prstGeom prst="rect">
            <a:avLst/>
          </a:prstGeom>
        </p:spPr>
        <p:txBody>
          <a:bodyPr wrap="square">
            <a:spAutoFit/>
          </a:bodyPr>
          <a:lstStyle/>
          <a:p>
            <a:r>
              <a:rPr lang="it-IT" dirty="0"/>
              <a:t>Raccoglie dieci racconti per bambini scritti per il Dipartimento Scuola Educazione della RAI. Il libro – vincitore del “Premio Nazionale di letteratura infantile città di Bitritto” (comune in provincia di Bari) – propone prevalentemente favole il cui soggetto è ripreso dalla vita quotidiana e dai ricordi d’infanzia dell’autore, ma anche, in alcuni casi, elementi fantasiosi propri della novellistica tradizionale.</a:t>
            </a:r>
          </a:p>
        </p:txBody>
      </p:sp>
    </p:spTree>
    <p:extLst>
      <p:ext uri="{BB962C8B-B14F-4D97-AF65-F5344CB8AC3E}">
        <p14:creationId xmlns:p14="http://schemas.microsoft.com/office/powerpoint/2010/main" val="116036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0" i="1" u="none" strike="noStrike" baseline="0" dirty="0">
                <a:solidFill>
                  <a:srgbClr val="FF0000"/>
                </a:solidFill>
                <a:latin typeface="TimesNewRomanPS-ItalicMT"/>
              </a:rPr>
              <a:t>Uno strano compagno di scuola</a:t>
            </a:r>
            <a:r>
              <a:rPr lang="it-IT" dirty="0">
                <a:solidFill>
                  <a:srgbClr val="FF0000"/>
                </a:solidFill>
                <a:latin typeface="TimesNewRomanPSMT"/>
              </a:rPr>
              <a:t> e altre storie</a:t>
            </a:r>
            <a:br>
              <a:rPr lang="it-IT" dirty="0">
                <a:solidFill>
                  <a:srgbClr val="FF0000"/>
                </a:solidFill>
                <a:latin typeface="TimesNewRomanPSMT"/>
              </a:rPr>
            </a:br>
            <a:r>
              <a:rPr lang="it-IT" b="0" i="0" u="none" strike="noStrike" baseline="0" dirty="0">
                <a:solidFill>
                  <a:srgbClr val="FF0000"/>
                </a:solidFill>
                <a:latin typeface="TimesNewRomanPSMT"/>
              </a:rPr>
              <a:t> </a:t>
            </a:r>
            <a:r>
              <a:rPr lang="it-IT" sz="2700" b="0" i="0" u="none" strike="noStrike" baseline="0" dirty="0">
                <a:latin typeface="TimesNewRomanPSMT"/>
              </a:rPr>
              <a:t>Torino, Ed. Piccoli – ERI, 1987.</a:t>
            </a:r>
            <a:endParaRPr lang="it-IT" sz="2700" dirty="0"/>
          </a:p>
        </p:txBody>
      </p:sp>
      <p:pic>
        <p:nvPicPr>
          <p:cNvPr id="2050" name="Picture 2" descr="C:\Users\Utente\Desktop\SITO\immagini\libri di albino immagini\Libro-Uno-Strano-Compagno-Di-Scuola-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3808" y="1988840"/>
            <a:ext cx="333789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504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0" i="1" u="none" strike="noStrike" baseline="0" dirty="0">
                <a:solidFill>
                  <a:srgbClr val="FF0000"/>
                </a:solidFill>
                <a:latin typeface="TimesNewRomanPS-ItalicMT"/>
              </a:rPr>
              <a:t>Disavventure di un povero soldato</a:t>
            </a:r>
            <a:r>
              <a:rPr lang="it-IT" b="0" i="0" u="none" strike="noStrike" baseline="0" dirty="0">
                <a:latin typeface="TimesNewRomanPSMT"/>
              </a:rPr>
              <a:t> </a:t>
            </a:r>
            <a:r>
              <a:rPr lang="it-IT" sz="2700" b="0" i="0" u="none" strike="noStrike" baseline="0" dirty="0">
                <a:latin typeface="TimesNewRomanPSMT"/>
              </a:rPr>
              <a:t>Bergamo </a:t>
            </a:r>
            <a:r>
              <a:rPr lang="it-IT" sz="2700" b="0" i="0" u="none" strike="noStrike" baseline="0" dirty="0" err="1">
                <a:latin typeface="TimesNewRomanPSMT"/>
              </a:rPr>
              <a:t>Juvenalia</a:t>
            </a:r>
            <a:r>
              <a:rPr lang="it-IT" sz="2700" b="0" i="0" u="none" strike="noStrike" baseline="0" dirty="0">
                <a:latin typeface="TimesNewRomanPSMT"/>
              </a:rPr>
              <a:t> Ed., 1988</a:t>
            </a:r>
            <a:endParaRPr lang="it-IT" sz="2700" dirty="0"/>
          </a:p>
        </p:txBody>
      </p:sp>
      <p:pic>
        <p:nvPicPr>
          <p:cNvPr id="4" name="Segnaposto contenuto 3" descr="http://albinobernardini.weebly.com/uploads/9/9/8/3/9983090/_5780834.jpg">
            <a:hlinkClick r:id="rId2" tgtFrame="&quot;_blank&quo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59200" y="2060848"/>
            <a:ext cx="1820912" cy="3135833"/>
          </a:xfrm>
          <a:prstGeom prst="rect">
            <a:avLst/>
          </a:prstGeom>
          <a:noFill/>
          <a:ln>
            <a:noFill/>
          </a:ln>
        </p:spPr>
      </p:pic>
      <p:sp>
        <p:nvSpPr>
          <p:cNvPr id="3" name="CasellaDiTesto 2">
            <a:extLst>
              <a:ext uri="{FF2B5EF4-FFF2-40B4-BE49-F238E27FC236}">
                <a16:creationId xmlns:a16="http://schemas.microsoft.com/office/drawing/2014/main" id="{E1D07B23-6450-4639-A5DF-8FA5225A3842}"/>
              </a:ext>
            </a:extLst>
          </p:cNvPr>
          <p:cNvSpPr txBox="1"/>
          <p:nvPr/>
        </p:nvSpPr>
        <p:spPr>
          <a:xfrm>
            <a:off x="3275856" y="5655225"/>
            <a:ext cx="3816424" cy="369332"/>
          </a:xfrm>
          <a:prstGeom prst="rect">
            <a:avLst/>
          </a:prstGeom>
          <a:noFill/>
        </p:spPr>
        <p:txBody>
          <a:bodyPr wrap="square" rtlCol="0">
            <a:spAutoFit/>
          </a:bodyPr>
          <a:lstStyle/>
          <a:p>
            <a:r>
              <a:rPr lang="it-IT" dirty="0"/>
              <a:t>Un libro di denuncia contro la guerra.</a:t>
            </a:r>
          </a:p>
        </p:txBody>
      </p:sp>
    </p:spTree>
    <p:extLst>
      <p:ext uri="{BB962C8B-B14F-4D97-AF65-F5344CB8AC3E}">
        <p14:creationId xmlns:p14="http://schemas.microsoft.com/office/powerpoint/2010/main" val="289084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0" i="1" u="none" strike="noStrike" baseline="0" dirty="0">
                <a:solidFill>
                  <a:srgbClr val="FF0000"/>
                </a:solidFill>
                <a:latin typeface="TimesNewRomanPS-ItalicMT"/>
              </a:rPr>
              <a:t>Le avventure di </a:t>
            </a:r>
            <a:r>
              <a:rPr lang="it-IT" b="0" i="1" u="none" strike="noStrike" baseline="0" dirty="0" err="1">
                <a:solidFill>
                  <a:srgbClr val="FF0000"/>
                </a:solidFill>
                <a:latin typeface="TimesNewRomanPS-ItalicMT"/>
              </a:rPr>
              <a:t>Grodde</a:t>
            </a:r>
            <a:r>
              <a:rPr lang="it-IT" b="0" i="0" u="none" strike="noStrike" baseline="0" dirty="0">
                <a:latin typeface="TimesNewRomanPSMT"/>
              </a:rPr>
              <a:t>, </a:t>
            </a:r>
            <a:br>
              <a:rPr lang="it-IT" b="0" i="0" u="none" strike="noStrike" baseline="0" dirty="0">
                <a:latin typeface="TimesNewRomanPSMT"/>
              </a:rPr>
            </a:br>
            <a:r>
              <a:rPr lang="it-IT" sz="2700" b="0" i="0" u="none" strike="noStrike" baseline="0" dirty="0">
                <a:latin typeface="TimesNewRomanPSMT"/>
              </a:rPr>
              <a:t>Roma, Editori Riuniti, 1989.</a:t>
            </a:r>
            <a:endParaRPr lang="it-IT" sz="2700" dirty="0"/>
          </a:p>
        </p:txBody>
      </p:sp>
      <p:pic>
        <p:nvPicPr>
          <p:cNvPr id="4" name="Segnaposto contenuto 3" descr="http://albinobernardini.weebly.com/uploads/9/9/8/3/9983090/_7686907.jpg">
            <a:hlinkClick r:id="rId2" tgtFrame="&quot;_blank&quo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44900" y="2523331"/>
            <a:ext cx="1854200" cy="2679700"/>
          </a:xfrm>
          <a:prstGeom prst="rect">
            <a:avLst/>
          </a:prstGeom>
          <a:noFill/>
          <a:ln>
            <a:noFill/>
          </a:ln>
        </p:spPr>
      </p:pic>
      <p:sp>
        <p:nvSpPr>
          <p:cNvPr id="5" name="Rettangolo 4"/>
          <p:cNvSpPr/>
          <p:nvPr/>
        </p:nvSpPr>
        <p:spPr>
          <a:xfrm>
            <a:off x="1979712" y="5517232"/>
            <a:ext cx="4572000" cy="646331"/>
          </a:xfrm>
          <a:prstGeom prst="rect">
            <a:avLst/>
          </a:prstGeom>
        </p:spPr>
        <p:txBody>
          <a:bodyPr>
            <a:spAutoFit/>
          </a:bodyPr>
          <a:lstStyle/>
          <a:p>
            <a:r>
              <a:rPr lang="it-IT" dirty="0"/>
              <a:t>Storia di una volpe che nasce nel bosco ma poi vive fra gli uomini. </a:t>
            </a:r>
          </a:p>
        </p:txBody>
      </p:sp>
    </p:spTree>
    <p:extLst>
      <p:ext uri="{BB962C8B-B14F-4D97-AF65-F5344CB8AC3E}">
        <p14:creationId xmlns:p14="http://schemas.microsoft.com/office/powerpoint/2010/main" val="2295011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0" i="1" u="none" strike="noStrike" baseline="0" dirty="0">
                <a:solidFill>
                  <a:srgbClr val="FF0000"/>
                </a:solidFill>
                <a:latin typeface="TimesNewRomanPS-ItalicMT"/>
              </a:rPr>
              <a:t>Tante storie sarde</a:t>
            </a:r>
            <a:r>
              <a:rPr lang="it-IT" b="0" i="0" u="none" strike="noStrike" baseline="0" dirty="0">
                <a:solidFill>
                  <a:srgbClr val="FF0000"/>
                </a:solidFill>
                <a:latin typeface="TimesNewRomanPSMT"/>
              </a:rPr>
              <a:t>, </a:t>
            </a:r>
            <a:br>
              <a:rPr lang="it-IT" b="0" i="0" u="none" strike="noStrike" baseline="0" dirty="0">
                <a:solidFill>
                  <a:srgbClr val="FF0000"/>
                </a:solidFill>
                <a:latin typeface="TimesNewRomanPSMT"/>
              </a:rPr>
            </a:br>
            <a:r>
              <a:rPr lang="it-IT" sz="2700" b="0" i="0" u="none" strike="noStrike" baseline="0" dirty="0">
                <a:latin typeface="TimesNewRomanPSMT"/>
              </a:rPr>
              <a:t>Cagliari, Castello ed., 1991.</a:t>
            </a:r>
            <a:endParaRPr lang="it-IT" sz="2700" dirty="0"/>
          </a:p>
        </p:txBody>
      </p:sp>
      <p:pic>
        <p:nvPicPr>
          <p:cNvPr id="4" name="Segnaposto contenuto 3" descr="http://albinobernardini.weebly.com/uploads/9/9/8/3/9983090/_4059694.jpg">
            <a:hlinkClick r:id="rId2" tgtFrame="&quot;_blank&quo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59832" y="1916832"/>
            <a:ext cx="2458318" cy="3286199"/>
          </a:xfrm>
          <a:prstGeom prst="rect">
            <a:avLst/>
          </a:prstGeom>
          <a:noFill/>
          <a:ln>
            <a:noFill/>
          </a:ln>
        </p:spPr>
      </p:pic>
    </p:spTree>
    <p:extLst>
      <p:ext uri="{BB962C8B-B14F-4D97-AF65-F5344CB8AC3E}">
        <p14:creationId xmlns:p14="http://schemas.microsoft.com/office/powerpoint/2010/main" val="646215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0" i="1" u="none" strike="noStrike" baseline="0" dirty="0">
                <a:solidFill>
                  <a:srgbClr val="FF0000"/>
                </a:solidFill>
                <a:latin typeface="TimesNewRomanPS-ItalicMT"/>
              </a:rPr>
              <a:t>La banda del bolide, </a:t>
            </a:r>
            <a:br>
              <a:rPr lang="it-IT" b="0" i="1" u="none" strike="noStrike" baseline="0" dirty="0">
                <a:solidFill>
                  <a:srgbClr val="FF0000"/>
                </a:solidFill>
                <a:latin typeface="TimesNewRomanPS-ItalicMT"/>
              </a:rPr>
            </a:br>
            <a:r>
              <a:rPr lang="it-IT" sz="2700" b="0" i="0" u="none" strike="noStrike" baseline="0" dirty="0">
                <a:latin typeface="TimesNewRomanPSMT"/>
              </a:rPr>
              <a:t>Cagliari, Editrice </a:t>
            </a:r>
            <a:r>
              <a:rPr lang="it-IT" sz="2700" dirty="0" err="1">
                <a:latin typeface="TimesNewRomanPSMT"/>
              </a:rPr>
              <a:t>D</a:t>
            </a:r>
            <a:r>
              <a:rPr lang="it-IT" sz="2700" b="0" i="0" u="none" strike="noStrike" baseline="0" dirty="0" err="1">
                <a:latin typeface="TimesNewRomanPSMT"/>
              </a:rPr>
              <a:t>attena</a:t>
            </a:r>
            <a:r>
              <a:rPr lang="it-IT" sz="2700" b="0" i="0" u="none" strike="noStrike" baseline="0" dirty="0">
                <a:latin typeface="TimesNewRomanPSMT"/>
              </a:rPr>
              <a:t>, 1991</a:t>
            </a:r>
            <a:r>
              <a:rPr lang="it-IT" b="0" i="0" u="none" strike="noStrike" baseline="0" dirty="0">
                <a:latin typeface="TimesNewRomanPSMT"/>
              </a:rPr>
              <a:t>.</a:t>
            </a:r>
            <a:endParaRPr lang="it-IT" dirty="0"/>
          </a:p>
        </p:txBody>
      </p:sp>
      <p:pic>
        <p:nvPicPr>
          <p:cNvPr id="4" name="Segnaposto contenuto 3" descr="http://albinobernardini.weebly.com/uploads/9/9/8/3/9983090/_3754192.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1830" y="1916832"/>
            <a:ext cx="3060340" cy="3960440"/>
          </a:xfrm>
          <a:prstGeom prst="rect">
            <a:avLst/>
          </a:prstGeom>
          <a:noFill/>
          <a:ln>
            <a:noFill/>
          </a:ln>
        </p:spPr>
      </p:pic>
    </p:spTree>
    <p:extLst>
      <p:ext uri="{BB962C8B-B14F-4D97-AF65-F5344CB8AC3E}">
        <p14:creationId xmlns:p14="http://schemas.microsoft.com/office/powerpoint/2010/main" val="3159863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i="1" dirty="0">
                <a:solidFill>
                  <a:srgbClr val="FF0000"/>
                </a:solidFill>
                <a:latin typeface="TimesNewRomanPS-ItalicMT"/>
              </a:rPr>
              <a:t>Storie di gente comune</a:t>
            </a:r>
            <a:r>
              <a:rPr lang="it-IT" dirty="0">
                <a:solidFill>
                  <a:srgbClr val="000000"/>
                </a:solidFill>
                <a:latin typeface="TimesNewRomanPSMT"/>
              </a:rPr>
              <a:t>, </a:t>
            </a:r>
            <a:br>
              <a:rPr lang="it-IT" dirty="0">
                <a:solidFill>
                  <a:srgbClr val="000000"/>
                </a:solidFill>
                <a:latin typeface="TimesNewRomanPSMT"/>
              </a:rPr>
            </a:br>
            <a:r>
              <a:rPr lang="it-IT" sz="2700" dirty="0">
                <a:solidFill>
                  <a:srgbClr val="000000"/>
                </a:solidFill>
                <a:latin typeface="TimesNewRomanPSMT"/>
              </a:rPr>
              <a:t>Cagliari, Castello ed. 199</a:t>
            </a:r>
            <a:r>
              <a:rPr lang="it-IT" sz="2700" dirty="0">
                <a:latin typeface="TimesNewRomanPS-BoldMT"/>
              </a:rPr>
              <a:t>3</a:t>
            </a:r>
            <a:br>
              <a:rPr lang="it-IT" dirty="0"/>
            </a:br>
            <a:endParaRPr lang="it-IT" dirty="0"/>
          </a:p>
        </p:txBody>
      </p:sp>
      <p:sp>
        <p:nvSpPr>
          <p:cNvPr id="3" name="CasellaDiTesto 2"/>
          <p:cNvSpPr txBox="1"/>
          <p:nvPr/>
        </p:nvSpPr>
        <p:spPr>
          <a:xfrm>
            <a:off x="395536" y="4653136"/>
            <a:ext cx="8496944" cy="923330"/>
          </a:xfrm>
          <a:prstGeom prst="rect">
            <a:avLst/>
          </a:prstGeom>
          <a:noFill/>
        </p:spPr>
        <p:txBody>
          <a:bodyPr wrap="square" rtlCol="0">
            <a:spAutoFit/>
          </a:bodyPr>
          <a:lstStyle/>
          <a:p>
            <a:r>
              <a:rPr lang="it-IT" dirty="0"/>
              <a:t>Le storie che gli autori raccontano si riferiscono all´immediato dopo guerra. Si tratta di fatti vissuti direttamente e che rappresentano la situazione di allora, vista da una particolare angolazione politica e culturale.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1340768"/>
            <a:ext cx="2160240" cy="3115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311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60648"/>
            <a:ext cx="8229600" cy="1143000"/>
          </a:xfrm>
        </p:spPr>
        <p:txBody>
          <a:bodyPr>
            <a:normAutofit fontScale="90000"/>
          </a:bodyPr>
          <a:lstStyle/>
          <a:p>
            <a:r>
              <a:rPr lang="it-IT" b="0" i="1" u="none" strike="noStrike" baseline="0" dirty="0">
                <a:solidFill>
                  <a:srgbClr val="FF0000"/>
                </a:solidFill>
                <a:latin typeface="TimesNewRomanPS-ItalicMT"/>
              </a:rPr>
              <a:t>Il palazzo delle ali e altre storie</a:t>
            </a:r>
            <a:r>
              <a:rPr lang="it-IT" b="0" i="0" u="none" strike="noStrike" baseline="0" dirty="0">
                <a:solidFill>
                  <a:srgbClr val="FF0000"/>
                </a:solidFill>
                <a:latin typeface="TimesNewRomanPSMT"/>
              </a:rPr>
              <a:t>,</a:t>
            </a:r>
            <a:br>
              <a:rPr lang="it-IT" b="0" i="0" u="none" strike="noStrike" baseline="0" dirty="0">
                <a:solidFill>
                  <a:srgbClr val="FF0000"/>
                </a:solidFill>
                <a:latin typeface="TimesNewRomanPSMT"/>
              </a:rPr>
            </a:br>
            <a:r>
              <a:rPr lang="it-IT" sz="3100" dirty="0">
                <a:latin typeface="TimesNewRomanPSMT"/>
              </a:rPr>
              <a:t>Leprotto Editore, edizioni Il Capitello, </a:t>
            </a:r>
            <a:br>
              <a:rPr lang="it-IT" sz="3100" b="0" i="0" u="none" strike="noStrike" baseline="0" dirty="0">
                <a:latin typeface="TimesNewRomanPSMT"/>
              </a:rPr>
            </a:br>
            <a:endParaRPr lang="it-IT" sz="3100" dirty="0"/>
          </a:p>
        </p:txBody>
      </p:sp>
      <p:pic>
        <p:nvPicPr>
          <p:cNvPr id="4" name="Segnaposto contenuto 3" descr="http://albinobernardini.weebly.com/uploads/9/9/8/3/9983090/_2109649.jpg">
            <a:hlinkClick r:id="rId2" tgtFrame="&quot;_blank&quo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19872" y="1556792"/>
            <a:ext cx="2304256" cy="3312368"/>
          </a:xfrm>
          <a:prstGeom prst="rect">
            <a:avLst/>
          </a:prstGeom>
          <a:noFill/>
          <a:ln>
            <a:noFill/>
          </a:ln>
        </p:spPr>
      </p:pic>
      <p:sp>
        <p:nvSpPr>
          <p:cNvPr id="3" name="Rettangolo 2"/>
          <p:cNvSpPr/>
          <p:nvPr/>
        </p:nvSpPr>
        <p:spPr>
          <a:xfrm>
            <a:off x="1403648" y="5229200"/>
            <a:ext cx="4572000" cy="778034"/>
          </a:xfrm>
          <a:prstGeom prst="rect">
            <a:avLst/>
          </a:prstGeom>
        </p:spPr>
        <p:txBody>
          <a:bodyPr>
            <a:spAutoFit/>
          </a:bodyPr>
          <a:lstStyle/>
          <a:p>
            <a:pPr marL="457200">
              <a:lnSpc>
                <a:spcPct val="115000"/>
              </a:lnSpc>
              <a:spcAft>
                <a:spcPts val="1000"/>
              </a:spcAft>
            </a:pPr>
            <a:r>
              <a:rPr lang="it-IT" b="1" u="sng" dirty="0">
                <a:solidFill>
                  <a:srgbClr val="0000FF"/>
                </a:solidFill>
                <a:latin typeface="Times New Roman"/>
                <a:ea typeface="Times New Roman"/>
                <a:cs typeface="Times New Roman"/>
              </a:rPr>
              <a:t>Il palazzo delle ali et </a:t>
            </a:r>
            <a:r>
              <a:rPr lang="it-IT" b="1" u="sng" dirty="0" err="1">
                <a:solidFill>
                  <a:srgbClr val="0000FF"/>
                </a:solidFill>
                <a:latin typeface="Times New Roman"/>
                <a:ea typeface="Times New Roman"/>
                <a:cs typeface="Times New Roman"/>
              </a:rPr>
              <a:t>ateros</a:t>
            </a:r>
            <a:r>
              <a:rPr lang="it-IT" b="1" u="sng" dirty="0">
                <a:solidFill>
                  <a:srgbClr val="0000FF"/>
                </a:solidFill>
                <a:latin typeface="Times New Roman"/>
                <a:ea typeface="Times New Roman"/>
                <a:cs typeface="Times New Roman"/>
              </a:rPr>
              <a:t> </a:t>
            </a:r>
            <a:r>
              <a:rPr lang="it-IT" b="1" u="sng" dirty="0" err="1">
                <a:solidFill>
                  <a:srgbClr val="0000FF"/>
                </a:solidFill>
                <a:latin typeface="Times New Roman"/>
                <a:ea typeface="Times New Roman"/>
                <a:cs typeface="Times New Roman"/>
              </a:rPr>
              <a:t>contos</a:t>
            </a:r>
            <a:r>
              <a:rPr lang="it-IT" b="1" dirty="0">
                <a:latin typeface="Times New Roman"/>
                <a:ea typeface="Times New Roman"/>
                <a:cs typeface="Times New Roman"/>
              </a:rPr>
              <a:t> </a:t>
            </a:r>
            <a:endParaRPr lang="it-IT" sz="1100" dirty="0">
              <a:ea typeface="Calibri"/>
              <a:cs typeface="Times New Roman"/>
            </a:endParaRPr>
          </a:p>
          <a:p>
            <a:pPr marL="457200">
              <a:lnSpc>
                <a:spcPct val="115000"/>
              </a:lnSpc>
              <a:spcAft>
                <a:spcPts val="1000"/>
              </a:spcAft>
            </a:pPr>
            <a:r>
              <a:rPr lang="it-IT" sz="1350" b="1" dirty="0">
                <a:latin typeface="Times New Roman"/>
                <a:ea typeface="Times New Roman"/>
                <a:cs typeface="Times New Roman"/>
              </a:rPr>
              <a:t>Bernardini Albino - 1995 - </a:t>
            </a:r>
            <a:r>
              <a:rPr lang="it-IT" sz="1350" b="1" dirty="0" err="1">
                <a:latin typeface="Times New Roman"/>
                <a:ea typeface="Times New Roman"/>
                <a:cs typeface="Times New Roman"/>
              </a:rPr>
              <a:t>Condaghes</a:t>
            </a:r>
            <a:endParaRPr lang="it-IT" sz="1100" dirty="0">
              <a:ea typeface="Calibri"/>
              <a:cs typeface="Times New Roman"/>
            </a:endParaRPr>
          </a:p>
        </p:txBody>
      </p:sp>
    </p:spTree>
    <p:extLst>
      <p:ext uri="{BB962C8B-B14F-4D97-AF65-F5344CB8AC3E}">
        <p14:creationId xmlns:p14="http://schemas.microsoft.com/office/powerpoint/2010/main" val="4056889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i="1" dirty="0">
                <a:solidFill>
                  <a:srgbClr val="FF0000"/>
                </a:solidFill>
                <a:latin typeface="TimesNewRomanPS-ItalicMT"/>
              </a:rPr>
              <a:t>Un</a:t>
            </a:r>
            <a:r>
              <a:rPr lang="it-IT" b="0" i="1" u="none" strike="noStrike" baseline="0" dirty="0">
                <a:solidFill>
                  <a:srgbClr val="FF0000"/>
                </a:solidFill>
                <a:latin typeface="TimesNewRomanPS-ItalicMT"/>
              </a:rPr>
              <a:t> viaggio lungo trent’anni</a:t>
            </a:r>
            <a:r>
              <a:rPr lang="it-IT" dirty="0">
                <a:solidFill>
                  <a:srgbClr val="FF0000"/>
                </a:solidFill>
                <a:latin typeface="TimesNewRomanPSMT"/>
              </a:rPr>
              <a:t>. </a:t>
            </a:r>
            <a:r>
              <a:rPr lang="it-IT" i="1" dirty="0">
                <a:solidFill>
                  <a:srgbClr val="FF0000"/>
                </a:solidFill>
                <a:latin typeface="TimesNewRomanPS-ItalicMT"/>
              </a:rPr>
              <a:t>Tra i bambini e i ragazzi italiani.</a:t>
            </a:r>
            <a:br>
              <a:rPr lang="it-IT" b="0" i="0" u="none" strike="noStrike" baseline="0" dirty="0">
                <a:solidFill>
                  <a:srgbClr val="FF0000"/>
                </a:solidFill>
                <a:latin typeface="TimesNewRomanPSMT"/>
              </a:rPr>
            </a:br>
            <a:r>
              <a:rPr lang="it-IT" sz="2700" b="0" i="0" u="none" strike="noStrike" baseline="0" dirty="0">
                <a:latin typeface="TimesNewRomanPSMT"/>
              </a:rPr>
              <a:t>Cagliari, Castello ed., 1996</a:t>
            </a:r>
            <a:endParaRPr lang="it-IT" sz="2700" dirty="0"/>
          </a:p>
        </p:txBody>
      </p:sp>
      <p:pic>
        <p:nvPicPr>
          <p:cNvPr id="4" name="Segnaposto contenuto 3" descr="http://albinobernardini.weebly.com/uploads/9/9/8/3/9983090/_273330.jpg">
            <a:hlinkClick r:id="rId2" tgtFrame="&quot;_blank&quo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59832" y="1628800"/>
            <a:ext cx="3096344" cy="4464496"/>
          </a:xfrm>
          <a:prstGeom prst="rect">
            <a:avLst/>
          </a:prstGeom>
          <a:noFill/>
          <a:ln>
            <a:noFill/>
          </a:ln>
        </p:spPr>
      </p:pic>
    </p:spTree>
    <p:extLst>
      <p:ext uri="{BB962C8B-B14F-4D97-AF65-F5344CB8AC3E}">
        <p14:creationId xmlns:p14="http://schemas.microsoft.com/office/powerpoint/2010/main" val="2780100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0" i="1" u="none" strike="noStrike" baseline="0" dirty="0">
                <a:solidFill>
                  <a:srgbClr val="FF0000"/>
                </a:solidFill>
                <a:latin typeface="TimesNewRomanPS-ItalicMT"/>
              </a:rPr>
              <a:t>Nonno perché non ci sgridi mai?</a:t>
            </a:r>
            <a:br>
              <a:rPr lang="it-IT" b="0" i="1" u="none" strike="noStrike" baseline="0" dirty="0">
                <a:solidFill>
                  <a:srgbClr val="FF0000"/>
                </a:solidFill>
                <a:latin typeface="TimesNewRomanPS-ItalicMT"/>
              </a:rPr>
            </a:br>
            <a:r>
              <a:rPr lang="it-IT" sz="2700" i="1" dirty="0">
                <a:latin typeface="TimesNewRomanPS-ItalicMT"/>
              </a:rPr>
              <a:t>Tipografia  Tiburtina, Bagni di Tivoli, 2003</a:t>
            </a:r>
            <a:endParaRPr lang="it-IT" sz="2700" dirty="0"/>
          </a:p>
        </p:txBody>
      </p:sp>
      <p:pic>
        <p:nvPicPr>
          <p:cNvPr id="4" name="Segnaposto contenuto 3" descr="http://albinobernardini.weebly.com/uploads/9/9/8/3/9983090/_8654307.jpg">
            <a:hlinkClick r:id="rId2" tgtFrame="&quot;_blank&quo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31840" y="1844824"/>
            <a:ext cx="2376264" cy="3816424"/>
          </a:xfrm>
          <a:prstGeom prst="rect">
            <a:avLst/>
          </a:prstGeom>
          <a:noFill/>
          <a:ln>
            <a:noFill/>
          </a:ln>
        </p:spPr>
      </p:pic>
    </p:spTree>
    <p:extLst>
      <p:ext uri="{BB962C8B-B14F-4D97-AF65-F5344CB8AC3E}">
        <p14:creationId xmlns:p14="http://schemas.microsoft.com/office/powerpoint/2010/main" val="3472555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b="1" dirty="0">
                <a:solidFill>
                  <a:schemeClr val="accent1">
                    <a:lumMod val="75000"/>
                  </a:schemeClr>
                </a:solidFill>
                <a:latin typeface="TimesNewRomanPS-BoldMT"/>
                <a:ea typeface="+mn-ea"/>
                <a:cs typeface="+mn-cs"/>
              </a:rPr>
              <a:t>Libri di carattere pedagogico</a:t>
            </a:r>
          </a:p>
        </p:txBody>
      </p:sp>
      <p:sp>
        <p:nvSpPr>
          <p:cNvPr id="3" name="Segnaposto contenuto 2"/>
          <p:cNvSpPr>
            <a:spLocks noGrp="1"/>
          </p:cNvSpPr>
          <p:nvPr>
            <p:ph idx="1"/>
          </p:nvPr>
        </p:nvSpPr>
        <p:spPr/>
        <p:txBody>
          <a:bodyPr>
            <a:normAutofit fontScale="70000" lnSpcReduction="20000"/>
          </a:bodyPr>
          <a:lstStyle/>
          <a:p>
            <a:r>
              <a:rPr lang="it-IT" dirty="0">
                <a:latin typeface="TimesNewRomanPSMT"/>
              </a:rPr>
              <a:t>1 – </a:t>
            </a:r>
            <a:r>
              <a:rPr lang="it-IT" i="1" dirty="0">
                <a:solidFill>
                  <a:srgbClr val="FF0000"/>
                </a:solidFill>
                <a:latin typeface="TimesNewRomanPS-ItalicMT"/>
                <a:hlinkClick r:id="rId2" action="ppaction://hlinksldjump"/>
              </a:rPr>
              <a:t>Viaggio nella scuola sovietica</a:t>
            </a:r>
            <a:r>
              <a:rPr lang="it-IT" dirty="0">
                <a:latin typeface="TimesNewRomanPSMT"/>
              </a:rPr>
              <a:t>,</a:t>
            </a:r>
          </a:p>
          <a:p>
            <a:r>
              <a:rPr lang="it-IT" dirty="0" err="1">
                <a:latin typeface="TimesNewRomanPSMT"/>
              </a:rPr>
              <a:t>Celebes</a:t>
            </a:r>
            <a:r>
              <a:rPr lang="it-IT" dirty="0">
                <a:latin typeface="TimesNewRomanPSMT"/>
              </a:rPr>
              <a:t> Editore, Trapani, 1967.</a:t>
            </a:r>
            <a:endParaRPr lang="it-IT" dirty="0"/>
          </a:p>
          <a:p>
            <a:r>
              <a:rPr lang="it-IT" dirty="0">
                <a:latin typeface="TimesNewRomanPSMT"/>
              </a:rPr>
              <a:t>2 </a:t>
            </a:r>
            <a:r>
              <a:rPr lang="it-IT" i="1" dirty="0">
                <a:latin typeface="TimesNewRomanPS-ItalicMT"/>
              </a:rPr>
              <a:t>–</a:t>
            </a:r>
            <a:r>
              <a:rPr lang="it-IT" i="1" dirty="0">
                <a:solidFill>
                  <a:srgbClr val="FF0000"/>
                </a:solidFill>
                <a:latin typeface="TimesNewRomanPS-ItalicMT"/>
                <a:hlinkClick r:id="rId3" action="ppaction://hlinksldjump"/>
              </a:rPr>
              <a:t>Un anno a Pietralata</a:t>
            </a:r>
            <a:r>
              <a:rPr lang="it-IT" dirty="0">
                <a:latin typeface="TimesNewRomanPSMT"/>
              </a:rPr>
              <a:t>, Firenze,</a:t>
            </a:r>
          </a:p>
          <a:p>
            <a:r>
              <a:rPr lang="it-IT" dirty="0">
                <a:latin typeface="TimesNewRomanPSMT"/>
              </a:rPr>
              <a:t>La Nuova Italia, 1968.</a:t>
            </a:r>
          </a:p>
          <a:p>
            <a:r>
              <a:rPr lang="it-IT" dirty="0">
                <a:latin typeface="TimesNewRomanPSMT"/>
              </a:rPr>
              <a:t>3 – </a:t>
            </a:r>
            <a:r>
              <a:rPr lang="it-IT" i="1" dirty="0">
                <a:solidFill>
                  <a:srgbClr val="FF0000"/>
                </a:solidFill>
                <a:latin typeface="TimesNewRomanPS-ItalicMT"/>
                <a:hlinkClick r:id="rId4" action="ppaction://hlinksldjump"/>
              </a:rPr>
              <a:t>Le bacchette di Lula</a:t>
            </a:r>
            <a:r>
              <a:rPr lang="it-IT" dirty="0">
                <a:latin typeface="TimesNewRomanPSMT"/>
              </a:rPr>
              <a:t>, Firenze, La</a:t>
            </a:r>
          </a:p>
          <a:p>
            <a:r>
              <a:rPr lang="it-IT" dirty="0">
                <a:latin typeface="TimesNewRomanPSMT"/>
              </a:rPr>
              <a:t>Nuova Italia, 1969.</a:t>
            </a:r>
          </a:p>
          <a:p>
            <a:r>
              <a:rPr lang="it-IT" dirty="0">
                <a:latin typeface="TimesNewRomanPSMT"/>
              </a:rPr>
              <a:t>4 –</a:t>
            </a:r>
            <a:r>
              <a:rPr lang="it-IT" i="1" dirty="0">
                <a:solidFill>
                  <a:srgbClr val="FF0000"/>
                </a:solidFill>
                <a:latin typeface="TimesNewRomanPS-ItalicMT"/>
                <a:hlinkClick r:id="rId5" action="ppaction://hlinksldjump"/>
              </a:rPr>
              <a:t> La supplente</a:t>
            </a:r>
            <a:r>
              <a:rPr lang="it-IT" dirty="0">
                <a:latin typeface="TimesNewRomanPSMT"/>
              </a:rPr>
              <a:t>, La Nuova Italia,</a:t>
            </a:r>
          </a:p>
          <a:p>
            <a:r>
              <a:rPr lang="it-IT" dirty="0">
                <a:latin typeface="TimesNewRomanPSMT"/>
              </a:rPr>
              <a:t>1970.</a:t>
            </a:r>
          </a:p>
          <a:p>
            <a:r>
              <a:rPr lang="it-IT" dirty="0">
                <a:latin typeface="TimesNewRomanPSMT"/>
              </a:rPr>
              <a:t>5 – </a:t>
            </a:r>
            <a:r>
              <a:rPr lang="it-IT" i="1" dirty="0">
                <a:solidFill>
                  <a:srgbClr val="FF0000"/>
                </a:solidFill>
                <a:latin typeface="TimesNewRomanPS-ItalicMT"/>
                <a:hlinkClick r:id="rId6" action="ppaction://hlinksldjump"/>
              </a:rPr>
              <a:t>La scuola nemica</a:t>
            </a:r>
            <a:r>
              <a:rPr lang="it-IT" dirty="0">
                <a:latin typeface="TimesNewRomanPSMT"/>
              </a:rPr>
              <a:t>, Roma, Editori</a:t>
            </a:r>
          </a:p>
          <a:p>
            <a:r>
              <a:rPr lang="it-IT" dirty="0">
                <a:latin typeface="TimesNewRomanPSMT"/>
              </a:rPr>
              <a:t>Riuniti, 1973 </a:t>
            </a:r>
          </a:p>
          <a:p>
            <a:r>
              <a:rPr lang="it-IT" dirty="0">
                <a:latin typeface="TimesNewRomanPSMT"/>
              </a:rPr>
              <a:t>6 – </a:t>
            </a:r>
            <a:r>
              <a:rPr lang="it-IT" i="1" dirty="0">
                <a:solidFill>
                  <a:srgbClr val="FF0000"/>
                </a:solidFill>
                <a:latin typeface="TimesNewRomanPS-ItalicMT"/>
                <a:hlinkClick r:id="rId7" action="ppaction://hlinksldjump"/>
              </a:rPr>
              <a:t>Diventare maestri</a:t>
            </a:r>
            <a:r>
              <a:rPr lang="it-IT" i="1" dirty="0">
                <a:solidFill>
                  <a:srgbClr val="FF0000"/>
                </a:solidFill>
                <a:latin typeface="TimesNewRomanPS-ItalicMT"/>
              </a:rPr>
              <a:t> </a:t>
            </a:r>
            <a:r>
              <a:rPr lang="it-IT" dirty="0">
                <a:latin typeface="TimesNewRomanPSMT"/>
              </a:rPr>
              <a:t>(con Alberto</a:t>
            </a:r>
          </a:p>
          <a:p>
            <a:r>
              <a:rPr lang="it-IT" dirty="0">
                <a:latin typeface="TimesNewRomanPSMT"/>
              </a:rPr>
              <a:t>Granese e Tonino Mameli), La</a:t>
            </a:r>
          </a:p>
          <a:p>
            <a:r>
              <a:rPr lang="it-IT" dirty="0">
                <a:latin typeface="TimesNewRomanPSMT"/>
              </a:rPr>
              <a:t>Nuova Italia, 1977.</a:t>
            </a:r>
          </a:p>
          <a:p>
            <a:endParaRPr lang="it-IT" dirty="0"/>
          </a:p>
        </p:txBody>
      </p:sp>
    </p:spTree>
    <p:extLst>
      <p:ext uri="{BB962C8B-B14F-4D97-AF65-F5344CB8AC3E}">
        <p14:creationId xmlns:p14="http://schemas.microsoft.com/office/powerpoint/2010/main" val="738454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4000" i="1" dirty="0">
                <a:solidFill>
                  <a:srgbClr val="FF0000"/>
                </a:solidFill>
                <a:latin typeface="TimesNewRomanPS-ItalicMT"/>
              </a:rPr>
              <a:t>Eppure gli volevo molto bene!</a:t>
            </a:r>
            <a:br>
              <a:rPr lang="it-IT" sz="4000" i="1" dirty="0">
                <a:solidFill>
                  <a:srgbClr val="FF0000"/>
                </a:solidFill>
                <a:latin typeface="TimesNewRomanPS-ItalicMT"/>
              </a:rPr>
            </a:br>
            <a:r>
              <a:rPr lang="it-IT" sz="3600" dirty="0"/>
              <a:t>Ed </a:t>
            </a:r>
            <a:r>
              <a:rPr lang="it-IT" sz="3600" dirty="0" err="1"/>
              <a:t>Kimerick</a:t>
            </a:r>
            <a:r>
              <a:rPr lang="it-IT" sz="3600" dirty="0"/>
              <a:t>, Patti, 2009</a:t>
            </a:r>
            <a:br>
              <a:rPr lang="it-IT" sz="3600" i="1" dirty="0">
                <a:latin typeface="TimesNewRomanPS-ItalicMT"/>
              </a:rPr>
            </a:br>
            <a:endParaRPr lang="it-IT" sz="4000" i="1" dirty="0">
              <a:solidFill>
                <a:srgbClr val="FF0000"/>
              </a:solidFill>
              <a:latin typeface="TimesNewRomanPS-ItalicMT"/>
            </a:endParaRPr>
          </a:p>
        </p:txBody>
      </p:sp>
      <p:pic>
        <p:nvPicPr>
          <p:cNvPr id="4" name="Segnaposto contenuto 3" descr="http://albinobernardini.weebly.com/uploads/9/9/8/3/9983090/_1912247.jpg">
            <a:hlinkClick r:id="rId2" tgtFrame="&quot;_blank&quo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87824" y="1544062"/>
            <a:ext cx="2952328" cy="4117185"/>
          </a:xfrm>
          <a:prstGeom prst="rect">
            <a:avLst/>
          </a:prstGeom>
          <a:noFill/>
          <a:ln>
            <a:noFill/>
          </a:ln>
        </p:spPr>
      </p:pic>
    </p:spTree>
    <p:extLst>
      <p:ext uri="{BB962C8B-B14F-4D97-AF65-F5344CB8AC3E}">
        <p14:creationId xmlns:p14="http://schemas.microsoft.com/office/powerpoint/2010/main" val="1742522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260648"/>
            <a:ext cx="8496944" cy="1584176"/>
          </a:xfrm>
        </p:spPr>
        <p:txBody>
          <a:bodyPr>
            <a:noAutofit/>
          </a:bodyPr>
          <a:lstStyle/>
          <a:p>
            <a:br>
              <a:rPr lang="it-IT" sz="4000" b="1" dirty="0">
                <a:solidFill>
                  <a:srgbClr val="FF0000"/>
                </a:solidFill>
                <a:latin typeface="Times New Roman" panose="02020603050405020304" pitchFamily="18" charset="0"/>
                <a:cs typeface="Times New Roman" panose="02020603050405020304" pitchFamily="18" charset="0"/>
              </a:rPr>
            </a:br>
            <a:r>
              <a:rPr lang="it-IT" sz="4000" b="1" dirty="0">
                <a:solidFill>
                  <a:srgbClr val="FF0000"/>
                </a:solidFill>
                <a:latin typeface="Times New Roman" panose="02020603050405020304" pitchFamily="18" charset="0"/>
                <a:cs typeface="Times New Roman" panose="02020603050405020304" pitchFamily="18" charset="0"/>
              </a:rPr>
              <a:t>Tre ragazzi e un cane…</a:t>
            </a:r>
            <a:br>
              <a:rPr lang="it-IT" sz="4000" b="1" dirty="0">
                <a:solidFill>
                  <a:srgbClr val="FF0000"/>
                </a:solidFill>
                <a:latin typeface="Times New Roman" panose="02020603050405020304" pitchFamily="18" charset="0"/>
                <a:cs typeface="Times New Roman" panose="02020603050405020304" pitchFamily="18" charset="0"/>
              </a:rPr>
            </a:br>
            <a:r>
              <a:rPr lang="it-IT" sz="4000" b="1" dirty="0">
                <a:solidFill>
                  <a:srgbClr val="FF0000"/>
                </a:solidFill>
                <a:latin typeface="Times New Roman" panose="02020603050405020304" pitchFamily="18" charset="0"/>
                <a:cs typeface="Times New Roman" panose="02020603050405020304" pitchFamily="18" charset="0"/>
              </a:rPr>
              <a:t>e altri racconti</a:t>
            </a:r>
            <a:br>
              <a:rPr lang="it-IT" sz="4000" dirty="0">
                <a:solidFill>
                  <a:prstClr val="black"/>
                </a:solidFill>
              </a:rPr>
            </a:br>
            <a:r>
              <a:rPr lang="it-IT" sz="2400" dirty="0">
                <a:solidFill>
                  <a:prstClr val="black"/>
                </a:solidFill>
              </a:rPr>
              <a:t>Ed </a:t>
            </a:r>
            <a:r>
              <a:rPr lang="it-IT" sz="2400" dirty="0" err="1">
                <a:solidFill>
                  <a:prstClr val="black"/>
                </a:solidFill>
              </a:rPr>
              <a:t>Kimerik</a:t>
            </a:r>
            <a:r>
              <a:rPr lang="it-IT" sz="2400" dirty="0">
                <a:solidFill>
                  <a:prstClr val="black"/>
                </a:solidFill>
              </a:rPr>
              <a:t>, Patti, 2010</a:t>
            </a:r>
            <a:br>
              <a:rPr lang="it-IT" sz="4000" dirty="0"/>
            </a:br>
            <a:br>
              <a:rPr lang="it-IT" sz="4000" dirty="0"/>
            </a:br>
            <a:endParaRPr lang="it-IT" sz="4000" b="1" dirty="0">
              <a:solidFill>
                <a:srgbClr val="FF0000"/>
              </a:solidFill>
              <a:latin typeface="Times New Roman" panose="02020603050405020304" pitchFamily="18" charset="0"/>
              <a:cs typeface="Times New Roman" panose="02020603050405020304" pitchFamily="18" charset="0"/>
            </a:endParaRPr>
          </a:p>
        </p:txBody>
      </p:sp>
      <p:pic>
        <p:nvPicPr>
          <p:cNvPr id="4" name="Segnaposto contenuto 3" descr="http://albinobernardini.weebly.com/uploads/9/9/8/3/9983090/_1379263.jpg">
            <a:hlinkClick r:id="rId2" tgtFrame="&quot;_blank&quo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03848" y="1844824"/>
            <a:ext cx="2050524" cy="3157091"/>
          </a:xfrm>
          <a:prstGeom prst="rect">
            <a:avLst/>
          </a:prstGeom>
          <a:noFill/>
          <a:ln>
            <a:noFill/>
          </a:ln>
        </p:spPr>
      </p:pic>
      <p:sp>
        <p:nvSpPr>
          <p:cNvPr id="3" name="Rettangolo 2"/>
          <p:cNvSpPr/>
          <p:nvPr/>
        </p:nvSpPr>
        <p:spPr>
          <a:xfrm>
            <a:off x="323528" y="4937686"/>
            <a:ext cx="8496944" cy="738664"/>
          </a:xfrm>
          <a:prstGeom prst="rect">
            <a:avLst/>
          </a:prstGeom>
        </p:spPr>
        <p:txBody>
          <a:bodyPr wrap="square">
            <a:spAutoFit/>
          </a:bodyPr>
          <a:lstStyle/>
          <a:p>
            <a:r>
              <a:rPr lang="it-IT" sz="1400" dirty="0">
                <a:solidFill>
                  <a:prstClr val="black"/>
                </a:solidFill>
                <a:ea typeface="+mj-ea"/>
                <a:cs typeface="+mj-cs"/>
              </a:rPr>
              <a:t>Tre ragazzi e un cane... e altri racconti: Una raccolta di storie che descrive uno squarcio di vita di alcuni piccoli protagonisti. Una vita fatta di avventure e giochi e di quel tipico rapporto speciale che i bambini instaurano con gli animali. </a:t>
            </a:r>
            <a:endParaRPr lang="it-IT" dirty="0"/>
          </a:p>
        </p:txBody>
      </p:sp>
    </p:spTree>
    <p:extLst>
      <p:ext uri="{BB962C8B-B14F-4D97-AF65-F5344CB8AC3E}">
        <p14:creationId xmlns:p14="http://schemas.microsoft.com/office/powerpoint/2010/main" val="3770836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solidFill>
                  <a:srgbClr val="FF0000"/>
                </a:solidFill>
              </a:rPr>
              <a:t>Un secolo di memorie</a:t>
            </a:r>
            <a:br>
              <a:rPr lang="it-IT" dirty="0"/>
            </a:br>
            <a:r>
              <a:rPr lang="it-IT" sz="2700" dirty="0"/>
              <a:t>Ed. </a:t>
            </a:r>
            <a:r>
              <a:rPr lang="it-IT" sz="2700" dirty="0" err="1"/>
              <a:t>Kimerik</a:t>
            </a:r>
            <a:r>
              <a:rPr lang="it-IT" sz="2700" dirty="0"/>
              <a:t>, Patti 2011</a:t>
            </a:r>
          </a:p>
        </p:txBody>
      </p:sp>
      <p:pic>
        <p:nvPicPr>
          <p:cNvPr id="4" name="Segnaposto contenuto 3" descr="http://albinobernardini.weebly.com/uploads/9/9/8/3/9983090/_1464210.jpg">
            <a:hlinkClick r:id="rId2" tgtFrame="&quot;_blank&quo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19872" y="1340768"/>
            <a:ext cx="2374900" cy="3175000"/>
          </a:xfrm>
          <a:prstGeom prst="rect">
            <a:avLst/>
          </a:prstGeom>
          <a:noFill/>
          <a:ln>
            <a:noFill/>
          </a:ln>
        </p:spPr>
      </p:pic>
      <p:sp>
        <p:nvSpPr>
          <p:cNvPr id="6" name="Rettangolo 5"/>
          <p:cNvSpPr/>
          <p:nvPr/>
        </p:nvSpPr>
        <p:spPr>
          <a:xfrm>
            <a:off x="467544" y="4509120"/>
            <a:ext cx="8280920" cy="1600438"/>
          </a:xfrm>
          <a:prstGeom prst="rect">
            <a:avLst/>
          </a:prstGeom>
        </p:spPr>
        <p:txBody>
          <a:bodyPr wrap="square">
            <a:spAutoFit/>
          </a:bodyPr>
          <a:lstStyle/>
          <a:p>
            <a:r>
              <a:rPr lang="it-IT" sz="1400" dirty="0"/>
              <a:t>Bernardini racconta quasi un secolo di storia, la propria storia, ma alla base anche la storia dell'Italia e in particolare della Sardegna, l'isola natia dell'autore. Egli rievoca con passione antiche e polverose tradizioni, singolari consuetudini ormai tristemente scomparse, i disagi del quotidiano, le lotte per i propri diritti e per la diffusione dei propri ideali, i semplici ma autentici momenti di divertimento e i duri periodi di guerra. Su questo sfondo va in scena una vita. Un uomo dai mille volti: oggi un bimbo spensierato, a zonzo per le vie del paese in cerca di eccitanti avventure, domani uno studente, un soldato, un apicoltore, un idealista, un educatore, un marito, uno scrittore, un padre, un personaggio di spicco. </a:t>
            </a:r>
          </a:p>
        </p:txBody>
      </p:sp>
    </p:spTree>
    <p:extLst>
      <p:ext uri="{BB962C8B-B14F-4D97-AF65-F5344CB8AC3E}">
        <p14:creationId xmlns:p14="http://schemas.microsoft.com/office/powerpoint/2010/main" val="3982184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730" y="415643"/>
            <a:ext cx="8866540" cy="602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7033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0" i="1" u="none" strike="noStrike" baseline="0" dirty="0">
                <a:solidFill>
                  <a:srgbClr val="FF0000"/>
                </a:solidFill>
                <a:latin typeface="TimesNewRomanPS-ItalicMT"/>
              </a:rPr>
              <a:t>Viaggio nella scuola sovietica</a:t>
            </a:r>
            <a:br>
              <a:rPr lang="it-IT" b="0" i="0" u="none" strike="noStrike" baseline="0" dirty="0">
                <a:latin typeface="TimesNewRomanPSMT"/>
              </a:rPr>
            </a:br>
            <a:r>
              <a:rPr lang="it-IT" sz="2200" b="0" i="0" u="none" strike="noStrike" baseline="0" dirty="0" err="1">
                <a:latin typeface="TimesNewRomanPSMT"/>
              </a:rPr>
              <a:t>Celebes</a:t>
            </a:r>
            <a:r>
              <a:rPr lang="it-IT" sz="2200" b="0" i="0" u="none" strike="noStrike" baseline="0" dirty="0">
                <a:latin typeface="TimesNewRomanPSMT"/>
              </a:rPr>
              <a:t> Editore, Trapani, 1967.</a:t>
            </a:r>
            <a:endParaRPr lang="it-IT" sz="2200" dirty="0"/>
          </a:p>
        </p:txBody>
      </p:sp>
      <p:pic>
        <p:nvPicPr>
          <p:cNvPr id="4" name="Segnaposto contenuto 3" descr="http://albinobernardini.weebly.com/uploads/9/9/8/3/9983090/_100167.jpg">
            <a:hlinkClick r:id="rId2" tgtFrame="&quot;_blank&quo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35896" y="1556792"/>
            <a:ext cx="1562100" cy="2679700"/>
          </a:xfrm>
          <a:prstGeom prst="rect">
            <a:avLst/>
          </a:prstGeom>
          <a:noFill/>
          <a:ln>
            <a:noFill/>
          </a:ln>
        </p:spPr>
      </p:pic>
      <p:sp>
        <p:nvSpPr>
          <p:cNvPr id="3" name="CasellaDiTesto 2"/>
          <p:cNvSpPr txBox="1"/>
          <p:nvPr/>
        </p:nvSpPr>
        <p:spPr>
          <a:xfrm>
            <a:off x="467544" y="4221088"/>
            <a:ext cx="8100392" cy="923330"/>
          </a:xfrm>
          <a:prstGeom prst="rect">
            <a:avLst/>
          </a:prstGeom>
          <a:noFill/>
        </p:spPr>
        <p:txBody>
          <a:bodyPr wrap="square" rtlCol="0">
            <a:spAutoFit/>
          </a:bodyPr>
          <a:lstStyle/>
          <a:p>
            <a:r>
              <a:rPr lang="it-IT" dirty="0"/>
              <a:t>Frutto  di  un  viaggio  in  Unione  Sovietica è il libro </a:t>
            </a:r>
            <a:r>
              <a:rPr lang="it-IT" i="1" dirty="0"/>
              <a:t>Viaggio nella scuola sovietica</a:t>
            </a:r>
            <a:r>
              <a:rPr lang="it-IT" dirty="0"/>
              <a:t>, Trapani, Celebes Editore, 1977, nel quale registra le impressioni</a:t>
            </a:r>
          </a:p>
          <a:p>
            <a:r>
              <a:rPr lang="it-IT" dirty="0"/>
              <a:t>e le valutazioni ricevute dall’osservazione dei metodi d’istruzione praticati.</a:t>
            </a:r>
            <a:endParaRPr lang="it-IT" sz="1400" dirty="0"/>
          </a:p>
        </p:txBody>
      </p:sp>
      <p:pic>
        <p:nvPicPr>
          <p:cNvPr id="5" name="Segnaposto contenuto 3" descr="http://albinobernardini.weebly.com/uploads/9/9/8/3/9983090/_100167.jpg">
            <a:hlinkClick r:id="rId2" tgtFrame="&quot;_blank&quo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635896" y="1541388"/>
            <a:ext cx="1562100" cy="2679700"/>
          </a:xfrm>
          <a:prstGeom prst="rect">
            <a:avLst/>
          </a:prstGeom>
          <a:noFill/>
          <a:ln>
            <a:noFill/>
          </a:ln>
        </p:spPr>
      </p:pic>
    </p:spTree>
    <p:extLst>
      <p:ext uri="{BB962C8B-B14F-4D97-AF65-F5344CB8AC3E}">
        <p14:creationId xmlns:p14="http://schemas.microsoft.com/office/powerpoint/2010/main" val="2287461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67544" y="332656"/>
            <a:ext cx="8208912" cy="1359024"/>
          </a:xfrm>
        </p:spPr>
        <p:txBody>
          <a:bodyPr>
            <a:normAutofit fontScale="90000"/>
          </a:bodyPr>
          <a:lstStyle/>
          <a:p>
            <a:pPr marL="342900" lvl="0" indent="-342900">
              <a:spcBef>
                <a:spcPct val="20000"/>
              </a:spcBef>
            </a:pPr>
            <a:r>
              <a:rPr lang="it-IT" sz="2000" dirty="0">
                <a:solidFill>
                  <a:prstClr val="black"/>
                </a:solidFill>
                <a:latin typeface="TimesNewRomanPSMT"/>
                <a:ea typeface="+mn-ea"/>
                <a:cs typeface="+mn-cs"/>
              </a:rPr>
              <a:t> </a:t>
            </a:r>
            <a:r>
              <a:rPr lang="it-IT" i="1" dirty="0">
                <a:solidFill>
                  <a:srgbClr val="FF0000"/>
                </a:solidFill>
                <a:latin typeface="TimesNewRomanPS-ItalicMT"/>
                <a:ea typeface="+mn-ea"/>
                <a:cs typeface="+mn-cs"/>
              </a:rPr>
              <a:t>Un anno a Pietralata</a:t>
            </a:r>
            <a:r>
              <a:rPr lang="it-IT" sz="2000" dirty="0">
                <a:solidFill>
                  <a:prstClr val="black"/>
                </a:solidFill>
                <a:latin typeface="TimesNewRomanPSMT"/>
                <a:ea typeface="+mn-ea"/>
                <a:cs typeface="+mn-cs"/>
              </a:rPr>
              <a:t>, </a:t>
            </a:r>
            <a:br>
              <a:rPr lang="it-IT" sz="2000" dirty="0">
                <a:solidFill>
                  <a:prstClr val="black"/>
                </a:solidFill>
                <a:latin typeface="TimesNewRomanPSMT"/>
                <a:ea typeface="+mn-ea"/>
                <a:cs typeface="+mn-cs"/>
              </a:rPr>
            </a:br>
            <a:r>
              <a:rPr lang="it-IT" sz="2000" dirty="0">
                <a:solidFill>
                  <a:prstClr val="black"/>
                </a:solidFill>
                <a:latin typeface="TimesNewRomanPSMT"/>
                <a:ea typeface="+mn-ea"/>
                <a:cs typeface="+mn-cs"/>
              </a:rPr>
              <a:t>Firenze, La Nuova Italia, 1968, con prefazione di Gianni </a:t>
            </a:r>
            <a:r>
              <a:rPr lang="it-IT" sz="2000" dirty="0" err="1">
                <a:solidFill>
                  <a:prstClr val="black"/>
                </a:solidFill>
                <a:latin typeface="TimesNewRomanPSMT"/>
                <a:ea typeface="+mn-ea"/>
                <a:cs typeface="+mn-cs"/>
              </a:rPr>
              <a:t>Rodari</a:t>
            </a:r>
            <a:br>
              <a:rPr lang="it-IT" sz="2000" dirty="0">
                <a:solidFill>
                  <a:prstClr val="black"/>
                </a:solidFill>
                <a:latin typeface="TimesNewRomanPSMT"/>
                <a:ea typeface="+mn-ea"/>
                <a:cs typeface="+mn-cs"/>
              </a:rPr>
            </a:br>
            <a:r>
              <a:rPr lang="it-IT" sz="2000" dirty="0">
                <a:solidFill>
                  <a:prstClr val="black"/>
                </a:solidFill>
                <a:latin typeface="TimesNewRomanPSMT"/>
                <a:ea typeface="+mn-ea"/>
                <a:cs typeface="+mn-cs"/>
              </a:rPr>
              <a:t>Nuoro, </a:t>
            </a:r>
            <a:r>
              <a:rPr lang="it-IT" sz="2000" dirty="0" err="1">
                <a:solidFill>
                  <a:prstClr val="black"/>
                </a:solidFill>
                <a:latin typeface="TimesNewRomanPSMT"/>
                <a:ea typeface="+mn-ea"/>
                <a:cs typeface="+mn-cs"/>
              </a:rPr>
              <a:t>Ilisso</a:t>
            </a:r>
            <a:r>
              <a:rPr lang="it-IT" sz="2000" dirty="0">
                <a:solidFill>
                  <a:prstClr val="black"/>
                </a:solidFill>
                <a:latin typeface="TimesNewRomanPSMT"/>
                <a:ea typeface="+mn-ea"/>
                <a:cs typeface="+mn-cs"/>
              </a:rPr>
              <a:t> Edizioni, 2004, con la prefazione di Tullio de Mauro</a:t>
            </a:r>
            <a:br>
              <a:rPr lang="it-IT" sz="2000" dirty="0">
                <a:solidFill>
                  <a:prstClr val="black"/>
                </a:solidFill>
                <a:latin typeface="TimesNewRomanPSMT"/>
                <a:ea typeface="+mn-ea"/>
                <a:cs typeface="+mn-cs"/>
              </a:rPr>
            </a:br>
            <a:endParaRPr lang="it-IT" dirty="0"/>
          </a:p>
        </p:txBody>
      </p:sp>
      <p:pic>
        <p:nvPicPr>
          <p:cNvPr id="6" name="Segnaposto contenuto 5" descr="http://albinobernardini.weebly.com/uploads/9/9/8/3/9983090/_4418955.jpg">
            <a:hlinkClick r:id="rId2" tgtFrame="&quot;_blank&quo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47664" y="2204864"/>
            <a:ext cx="2350368" cy="3567881"/>
          </a:xfrm>
          <a:prstGeom prst="rect">
            <a:avLst/>
          </a:prstGeom>
          <a:noFill/>
          <a:ln>
            <a:noFill/>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185894"/>
            <a:ext cx="2770650" cy="3791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6689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188640"/>
            <a:ext cx="8229600" cy="1143000"/>
          </a:xfrm>
        </p:spPr>
        <p:txBody>
          <a:bodyPr>
            <a:normAutofit fontScale="90000"/>
          </a:bodyPr>
          <a:lstStyle/>
          <a:p>
            <a:r>
              <a:rPr lang="it-IT" b="0" i="1" u="none" strike="noStrike" baseline="0" dirty="0">
                <a:solidFill>
                  <a:srgbClr val="FF0000"/>
                </a:solidFill>
                <a:latin typeface="TimesNewRomanPS-ItalicMT"/>
              </a:rPr>
              <a:t>Le bacchette di Lula</a:t>
            </a:r>
            <a:r>
              <a:rPr lang="it-IT" b="0" i="0" u="none" strike="noStrike" baseline="0" dirty="0">
                <a:solidFill>
                  <a:srgbClr val="FF0000"/>
                </a:solidFill>
                <a:latin typeface="TimesNewRomanPSMT"/>
              </a:rPr>
              <a:t> </a:t>
            </a:r>
            <a:br>
              <a:rPr lang="it-IT" b="0" i="0" u="none" strike="noStrike" baseline="0" dirty="0">
                <a:solidFill>
                  <a:srgbClr val="FF0000"/>
                </a:solidFill>
                <a:latin typeface="TimesNewRomanPSMT"/>
              </a:rPr>
            </a:br>
            <a:r>
              <a:rPr lang="it-IT" sz="2700" b="0" i="0" u="none" strike="noStrike" baseline="0" dirty="0">
                <a:latin typeface="TimesNewRomanPSMT"/>
              </a:rPr>
              <a:t>.</a:t>
            </a:r>
            <a:endParaRPr lang="it-IT" sz="2700" dirty="0"/>
          </a:p>
        </p:txBody>
      </p:sp>
      <p:pic>
        <p:nvPicPr>
          <p:cNvPr id="4" name="Segnaposto contenuto 3" descr="http://albinobernardini.weebly.com/uploads/9/9/8/3/9983090/_4044377.jpg">
            <a:hlinkClick r:id="rId2" tgtFrame="&quot;_blank&quo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99592" y="1628800"/>
            <a:ext cx="2592288" cy="3689230"/>
          </a:xfrm>
          <a:prstGeom prst="rect">
            <a:avLst/>
          </a:prstGeom>
          <a:noFill/>
          <a:ln>
            <a:noFill/>
          </a:ln>
        </p:spPr>
      </p:pic>
      <p:sp>
        <p:nvSpPr>
          <p:cNvPr id="3" name="AutoShape 2" descr="data:image/jpeg;base64,/9j/4AAQSkZJRgABAQAAAQABAAD/2wBDABQODxIPDRQSEBIXFRQYHjIhHhwcHj0sLiQySUBMS0dARkVQWnNiUFVtVkVGZIhlbXd7gYKBTmCNl4x9lnN+gXz/2wBDARUXFx4aHjshITt8U0ZTfHx8fHx8fHx8fHx8fHx8fHx8fHx8fHx8fHx8fHx8fHx8fHx8fHx8fHx8fHx8fHx8fHz/wAARCAEKAJ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CZEMrTO81xnzpBxO4AAcgAAHjgUvkj/ntc/wDgRJ/jRB0l/wCu8v8A6G1SVwTnJSdmbpKxH5I/57XP/gRJ/jWHq019a3jCK7ukgP3cTuR0+tdErAcFefWsXXbtcLbkIxjbO0jrkd60oyk5asUkrGYL7UGOFvron/rs3+NOlutThAL3t2FPQ+c2P51HA6mTlVT6dKsXl0WtUg4Kq24Yrpu7kKK5bjfO1Yw+at3dsg64mbI/Wi2m1W7OIL25Y+nnsP61btNTjgsLiJuTIhVfam6Ldx2kyMSoXPQ09SCqLnUzOYDeXayqcMrTMMH86W4l1a1mENxdXaSHkZmbB/HNTtdRza1PcZGGfIPqKta9qcF5PbLDgCNTk+5x/hTEUbj+2bWFZpbu68o/xLOxA+vPFPjTWZoWlivLlwoyVE7bsfnV271iF9DNqeZmYZIHbNT6DqcFkrNO4CEcE9qEtA6nP/2jfH/l/uv+/wA3+NL/AGhff8/91/3+b/GllvC1xI6QwbWYkZj6jNO+3v8A8+9r/wB+RQA3+0L7/n/uv+/zf405LzUJGCrf3WT/ANNm/wAaQ3sjf8sbcfSIU2KbEwdgFOc/KMUAXb2LWbCCOea9uGhk4DpO3B9D6Uog1h4POiv55OM7BO+cVa1LWo7nRkszjezgnHYCn6RqkVpA0czrtGSGPXHpQ9tARijUL0/8v91/3+b/ABrqvCc0lxpsrXEjzMJyA0jFiBtXjJrmf7RnLuVEQUkkDyl4H5V03hN2msLh3xuNwc7RgfdXsKBjIOkv/XeX/wBDapKjg6S/9d5f/Q2qSvOqfEzojsOVSeRXLa1/yFpj9P5V1AYjjPFc3q8Mj6pKVXIOMHPtWtD4iKmxnUYqVraZVyU4+oqe2sWlUM0cjDuQp2j8a67mai3sUz0pMCrd5p81rcNCBu2j1HFNs7dZZsTA7R1GcUXW4KLbsVjzSjHatXUNKhhltjbSNsnOGU8lfcVfuvDtmNMlntZZEniUth2yGA9fSp51ewOLRzfANLgV0mk+HbO/tFMkkizFclg3Q/Sqmm6NDJdzQ3shby3KLsbAbHej2kbXDlZjmkrX1zQ202dfsz+bA43DcQGX296k0TSLW+H+llyx6BWwAKbkkriSbMQGlrbuNBis9YFs8rSW7LvXs30J/CptW8PQQWKXdm5jJYBkY5BB7ijnV7Bys50YzTsZrqrTw1YXVlgNKkxHEm7PP09K599Nu43dGVCVYrkSDn9acZKSugaaK1db4O/5Bk//AF8H/wBBWucGm3ZGdif9/F/xrpfCcbQWFxHKAHFwc4OR91e4psSGQdJf+u8v/obVLUUHSX/rvL/6G1SV51T4mdK2HKoPU1y+tDOqS/h/KumHWub1hGOpTFVJ6ZwPataHxET2H+HtNj1HUG+0DNvAu91/vegrtGkURMm4bB90DoB2GK4jQb4WOqIXOIZ/3cuemCeD+BrupAYX2gDGR27V1SM0Ymo6FBqUzSySOk5QKpXGMj1rk4ZTCSD2ODiu8ivLbULaaW0lyMFFLDHzYrib7TLnTSBOA0bn5JFOVf6Uo9mNvW6FuNQeYw7RgRZ/EmrT60fsElvGrB5Bgk9Md6yirKQGUrnpkdaUKcEhSQOpA6UOEWHNI2dN10WEe0xu7ex71VtNSMMzSTruLMWyOxPNUo43kYLFG0jeijNIwZWKupVx1Vhgij2cdfMXMy9q+pHVJYyV2pECFz1Oadpup/YXUspIX07iqCRyTNthjeRh2Vc0BWL7AjeZnGzHOfpRyxtyiu73NK61p7vUvtRQqgUKq9SAKk1DXWurOO1hQqoYM7N3x2FZUsUsDBZ4niY9A64zSKpZgqgsx4AHejkjuPmZ0Nj4jis7c/unaTHC9s/WufkJlleV8b5GLNj1NOkilgcJPE8THoHXGaVYpmQyJDI6L1YKSBTjGMdhNtkaoOeK6/wcMaZOB/z8H/0Fa5JSCOK63wd/yDJ/+vg/+grVMSEg6S/9d5f/AENqkqODpL/13l/9DapK86p8TOlbDlYDHy596wdRbbqUmSwHGdp9q3lUnFc1rDEalLg46fyrSgveJk7IqFbdpCJTKMn+HFbun3N7epHZ2ZURWkYeVZDzIAemfeucPWpWiuoo/MG9YzwXRuPoSK7LGNzZ1PWopom8i0a1mk2nceMquew/Ks2e8lvblHnYkou1B2Ue1NZmn05Wckvbybcnrtbn+YP51XBz7HqDRYdzYuZrf+yWjdczFvkP5UaLLFbvunXMWCGx1rHZmb7xzigSOAQGODSsVzq9zd0R0Rp2iACNJnk4wM9Ks+MfszpZzlT5xBUFSMke9c1HPLDkwuVz1xSyzy3DB7iQyMBgFuwqVBqfMS5Jo2vDswiVgvAY+vNXNdlhTVrSUACVY8uR1IzxXMRySQtuhkKMfSh5ZJJTLJIzyHqzHk1PsvebvuPm0sdprElrL4cka4UuFKkYOGznsTXMac8SXfmwIwC9nbJxVJ5ZXULJIzKvQE8CkDFSGUkEdxVqNo8om9bnY6zLDN4emEqhtoBjbuDkYxUWhT+TAI+Qqfd561kWel6prcAlEy+QpITzWwGI9AP51BcxarpKhJ1kgQ9GGCPzFRyPltcrmV7lrWxYQ6tcL5EjM2GJSQKoJHpitfwh/wAg2fHT7Qf/AEFa5HJbLMSzHkk9Sa67wb/yDJ/+vg/+grW1tCBIOkv/AF3l/wDQ2qSo4Okv/XeX/wBDapK86fxM6FsKCR0JrndUi8zVJRnrgD8q6NdmOTzXOarKY9UlPpg/pWlD4iZWtqV7+wawuVhkPLIGx3GauW9nPZWP2+1l+83ltFniQemPWs65upLmYySHJwAPpTpLsvbGDB2n1PT3rr1M/dLYA+zXHnQFPMjwrIAMkHIyOxz39DTdLsor26WKQ7VYcc96oRRtI4ROWbgCp7e6MOGXgj86GEbdS9DpUI1We3ncvHAcZXjdVnWtAgszay20hWOZtrIxzjvkGs23vXguDcTKxEhJyO9WNT1kX01tsRhFCOQ3Ums/f5tNg0saOoeGrZNMku7SR0eJdxVjuDD+lR6T4etb+zBlkkSZv4lPA/CorvxEJNOe0gjfdINpZuAB3qHT9dWxjKrEx74Hr9aX7zlQ/duULqxntLp7eTB2sVDjv74retPDdrf2eY3eKbHDk5GfcVzsty8t813Iql3fcV7fStVNe+z2xjg3hz0BHA/GrlzaWJViPStOtJl3ag75LFQqHGAO9Q6rpTWl5JFaFpoMBlY4yAexpLDUEto9kyFscggZqG8nbU9Qj2LtZyI0BoXNza7A7WO7tJFGkWcmFQLGoKg8A9CPzp99JF9klW5hknjZTmJFyT/hVXS7W1sraS0t3LhH2sWP35B1wKl1HWINJiDXO4yt9yJerf4CqA4k6dcl3aOArEWOwGRSQOwJzXT+E43gsLiOUbXFwcjOf4V9K5CZzcXMtw6qrSsXKqOBmus8G/8AILn/AOvg/wDoK1RIQdJf+u8v/obVLUUHSX/rvL/6G1S151T4mdK2Ada5rWf+QnL+H8q6ZXKjA6VkarDA0NxI7fvg6qo9vWtKGkiZK6OfJx1oJwOa3tIe3CypdKPKMZ4Pc1R05Y0l+dAy55yOgrsuZ8hDpbY1K1Ydpl/U4qTU2RrtkjUKI8q2BjJBNWNYjs7XUhJZSbQNr7McE56g9qikCXGr3EmMRb2lYf7PWl1uLyIL6QfuIunlR8/U8n+lMtLSe+uVt7VC8jfko9Sewq9pLxSX264QFZGy5Pua6HwtHBFDfvbfdM5VT32jpTuDj1MiXwjfRx5W4t3k/uAn+eKpa3pf9l3iW8PmTYhEkjYzg5OTx0HFdzclhEzohdgOgqWI55wDuGGyOv1ouKx5fSnitXXNPtbHVpoY5/KQgOE2E7c9qz/Kh/5+QP8AgBpiGxRmU7VI3HoDWhC39m5WWJJHbDIT2AP3lPpkVFZ2iPN5kNw0ixEM5WJuBUlx/r1Czq275UTYRtX0FJjRs3N1Y2ejQRXhjlu41MkcSMf9YejNj65rlmkklfzJ5HlkPVnbJ/M12umWtrPaC3uIVZSuDuGefrXLS2UMOpNbrP5qo5BTBBwO2aiFRSRUolMOCcA11/g7/kGT/wDXwf8A0FanjsLG+0545YUXCZRlXBXjqDUXhVRFYzqmcCbv/uJTjNTQnGwyDpL/ANd5f/Q2qWooOkv/AF3l/wDQ2qWuGp8TNlsKq5wc9a5vWmb+0JFzwMfyrou9Ymt2Mqlr4cxMwUjuDWtD4hT2MkyuoIDYBFNSV0GFNWrTTXvWCI+HI4GM1UljeCRo5FwyHB7116GWqBnLnc3Jq2GjntGW2LR3THEqE8SL/sn+YqK4sLq2toLmSImCcZRl5/A+hqSPSNQkmji+yyK8i7lyMce/p+NAissskeQCVPQjoau6TrE2lXBeMCSFyPNjPceo960v+ETn86AXF4mJThscsMDOBnqa1J/CenSRqsXmQFesgbJb65oHqa1ne21/Ek1nIJEY4I7qfQjtXN6v4gutP1eeKxlSWEAZV1yEbHODV208PfYrK7itrp/MuAAHxjGM46fWuY1TTjpdylur+fmMOzqMjJzkfpQhMIYp9Xu5ZJpcy43F24BPp7VDBaSXM4iQhRgsztwqKOrH2p9hPJb3SARPIr/K0Y4LVp3YtFszYQzAAYMsx6nqQuB1xn86TbTAz7m+G1LfTy0NpEeOzSt3Zv8ADtUM7K0gmjATfyQvQN3xUSR732gkAHqRVu60u6tfJLDck5+Q09AsyaHXLuCLZGE3f3yM496z9zbzJuJkJyWPUmtifw1Mlm1xbziYxjc6bccd8Go9O0I6haCb7T5bNnauzI/GoThHVDtJkQ1m5W3eJMKXXaWznA9vSug8HEtpkxbk+eR/46tc9baPPNey2sriFouC2Mg/Sun8PWp023urV3EhSfO4DGcoh/rTjy3tENepBB0l/wCu8v8A6G1S1FB0l/67y/8AobVLXDP4mbrYKwtZvHWd7dXO3IJFbwOMcA1y+tf8hOX8P5VpQ+Imbsgs9QNnKJVPzr904qlc3Us0ryMzZdsgA9KYetbPhSBZNRknYK3kJlQfU9/wrstYyu2dVokbQ6NaCWTzGZA2cdM8gfhV3Lk9cjrjvUJuIw0aHguflGOpokuBAN0nSkBzPi2e5S5t3R2SNfuDoY3HJP4jFbOka0usW2WURzrxIvZjjqPasXVdt5qsMstx5unTEAuo4jI/h+v+NSWjCxlnj+RbyTMUFwD9xc4XK9s4/GmB0F7DaXFmTcTmO3UH5o5No/Tr9K4jUjKohnQyRpJlVDHDPg/ewO3+BrWvdPuNJi3XUn2q2nlVy8a4KSZ/u9weRWTq0zzSGZywkeR0CFcbEXgADtS6gVEu7hM7ZWBPG7POPY0i3M6fdmdfocVFRVCJUlzIGkJPPJNX7nVjOtvExJjhPHtWV3paTVxqTR2J1u2ttLm/fI0joVVAckkjFUNH1OCKJBJMse3rntXOYFLway9krWuPn1ub0Wqwy6zcS7tkT8Kx74GM10OlTLc/a5Y2EimYDcvQ4jQVwHB4Ndl4K40mb/r4P/oK1agou6Fe+gsHSX/rvL/6G1S1FB0l/wCu8v8A6G1S1wz+Nmy2FVScGua1qM/2k7dAwBrpBXNa3Kx1N1PRAAK0ofEKe2pUe0cQLNj5GbaD6mtLw3ZGTVY5dxVY+WwcZHpWZJcu0apngc0+21CS1V/L4dl2g+ldmpn7tz0VgS4c429jnisjX7y3FtJa+YDNIMbQwBAznn0z0rkLbUrm2i8oTSGLOdm75TTLu6l1C7EkgXe+EH8qVhdC8ZXZtyxx20aMrARuNm9ehb3rRj1Bhqa3101qZo0/vAEyEAfoK1orGD7FDaQKpjjYK/H3v7x/Gub8RIBeTEAAM+eO5NJO4NALonXUv7ieGWNGBI3DkDjAFJeSNq7TSSPCJ4ssuGG3yyc9fUE/r7VkcU+GUwTLIBkDqP7w7j8qoRN9ibGRc2p/7aio5IDG4UyRPn/nmwakuYVgnKryhAZD6qelRqdjZHUUAbVpp1td2tzuxE8SblI7mqdlbRzMiuOWOM1Et66IypkFhjNNhujEMEE8dqWppeNy5Lp0dvq7227fEpGDnNT67psNmsM0PyBztKg8fWsz7XI1w07fePYdqfd6hLdqiv8AdU5+ppmfc3bHRLbUNHd+EmXJRxxg+/tV7wghh02dGZXIuDyh3D7q9xXN22sXFraPDD/GCMnoM9a6LwUMaTN/18H/ANBWmAsHSX/rvL/6G1S1FB0l/wCu8v8A6G1SV50/jZuthe9ctrf/ACFZvw/lXVAjj5c1zWsTQrqUyvbK7cfPvIPStaHxEz2M0KznCjJ9qa6MjbWUhvSrNq6rIGGAN3Q81b1e4glu7ZrdVVRGCcetdd9SOXQzHikRQ7IQhON3bNLDE7ujKpKhhlh2rdu7yEaC8G1Q7kYP40zw/dwwSt5uMBT70r6D5dTc06VI9OtgGAnuN2wHuev8qyPFzI9zbQwqPN2lnx+mfyqpfapETpzwEvLbqWIHyhGz0/Sqj3rXV89zLgSSnn0FJK2ot9CrJG8TBZFKk8j3oMUipvKHZ69hWprNxBMtl5QClUIb61NDPbxaLeRyENK6/L7U7hymd9nkk02FijF95EIx95Op/I/zNU63dI1FUuYZJVDGMFVXHAXHSs7UZ4ptRmeONVBc/Mp600DRAbaYRGXyyUH3iOcfWmpG8hxGu41rWV7HBa3IYKQ8ZGT61V0a6jtLqOSQAqDzkULUUlbYonIYhgVI4IPapI7eWVSY0LbRk464q5rl1Fdai7wxqB3YdTU+iXMcN2ruRjGMUyTMggkuXCQrljXZeEInt9OuIp1KSLcHKnt8q1z1jOkeqyyKwCNKT+GTXW6dIk0l68X3DOMf9+0oYIowdJf+u8v/AKG1SVHB0l/67y/+htUledP4mdMdhwU4yOlRnwva6mftktxMjydVXGBjinZPrxWzp3/HjH+P860o/ETPYw/+EJsu13cfp/hR/wAIRY/8/dx+n+FdJRXXcyOcPgqzYAG9uSB0Bx/hSDwVZr928uBn0x/hXSUUXA5r/hCLH/n7uP0/wpf+EIsf+fu4/T/CukoouBzf/CEWR63dx+n+FB8E2R63lwfy/wAK6SlxnpyKLgc0PBNkOl5cD8v8KT/hCLH/AJ+5/wBP8K6bB9KQYzjI3enei4HN/wDCEWP/AD93H6f4Uf8ACEWPa7uP0/wrpcH0owaLhY5r/hCLH/n7uP0/woHgmyHS7uB+X+FdLtPpSUXCxzg8E2Q6XdwPy/wqzpNoumfbLWN2kVJ87n6nKIf61tjrWYn/AB/X/wD12X/0WlNAZkHSX/rvL/6G1SVHB0l/67y/+htUtefP42brYUBdvP41r6d/x4x/j/OsY1s6f/x4x/j/ADrSj8RM9ixRRRXUZhRRRQAUUoGTikoAiu45JrSWKEhXkG3LdAD1/Ss1bDUUgECSoFRl8srIRhRkYx+X5VsCjmmIyDYantI+1BgeceYRg/XHTvii9027mvWuIJEVvLChycEEBge2R1Hf8K1qUfWi4GS1jqO9mjudvOVUyEjpjBpGsdTZiTcrjngSEZyckfh0rWpcE0AZD2GqHJW7AyMAFzwPy6jjn61relLzSUAKOtZif8f1/wD9dl/9FpWmOtZif8f1/wD9dl/9FpQgZmQdJf8ArvL/AOhtUlRwdJf+u8v/AKG1S1wT+Jmy2DccY7Vsad/x4x/j/OsfHy5yK2NO/wCPKP8AH+daUfiFPYsUUUV1GYUUUUAZviQkeH7wgkEKOR/vCm6lfzwzWdrZkb50Zt4TeflA4AyK0pYo7iJopkEkTcMp6Gqv9kacIDALSMRbt+0ZGG9c0xFTVnmm0azkmUQ3Dzw7h1Ctu/lUL6teCOWETRG7hlkTKwlvNCgHOM4Uc881sNaW72y2zwo0CY2xkcDHSoW0rT2ijia0jMcWSgx0z1/OgCjZ6leXzySo8MMNusbPEU3NJuUMcHPHXAqreXF5d6LFdTTwFJ3jaOJFwYzvGBnPI9a2X0/T1dLmSCJDbqNsh4CAdPy96oW39mT3M32SxicGZUaQOApyN4K/j2FMCJ9Xvhc/Ysp54ndPNSLOQqhhhSevPr0FQXF3qTDUJJJVgdLJXaIAnYTnODng8Hn6VqzR2NxqL6dNaB3dPtTP2Jztz6g8U5oNMjj8xY4G2xtCoBHzKAcp796AKA1LURcG3iVJmtli3gR8SBhkkkn5cDp15FbxAB4rIhi0a6jsWlhgjleMNDE7fMB1A6881rHJPNJgKOtZif8AH9f/APXZf/RaVpjrWYn/AB/X/wD12X/0WlCBmZB0l/67y/8AobVLUUHSX/rvL/6G1S1wT+Jmy2ErZ07/AI8Y/wAf51j7sDoDWxp3/HjH+P8AOtKPxCnsWKKKK6jMKKKKACiiigAooooAp6xayX2lzW8ODIdrBWOA2CDg/XFZyafdyXiXDWywqbxJim8HaoQg9O+a3aXNO4jLu0vIddW9trT7TEbcRHEgUg7s96pppt8HiiMA8uK4ll83ePmDq2OOvU4roM0maLgc1LpmpNb29t5AKxxwgMjKMFSN27ufbHFdOxBPFJmkoAUdazE/4/r/AP67L/6LStMdazE/4/r/AP67L/6LShAzMg6S/wDXeX/0NqlqKDpL/wBd5f8A0Nqkrgn8TN47DghK57Vr6d/x4x/j/OsatnT/APjxj/H+daUfiJnsWKKKK6jMKKKKACiiigAooooAKKKKACiiigAooooAUdazE/4/r/8A67L/AOi0rTHWsxP+P6//AOuy/wDotKaEzMg6S/8AXeX/ANDapKjg6S/9d5f/AENqkrgn8bN1sL8uBn/9dbGnf8eMf4/zrHwSOBWxp3/HjH+P860o/ETPYsUUUV1GYUUUUAFFFFABRRRQAUUUUAKBk1Q+2OUX51DbyHHGdo9M96vUfgKBFKO5Z9waYJtUEHAw59B/h1q4hLIrMu0kZI9KXj0FFACjrWYn/H9f/wDXZf8A0WlaY61mJ/x/X/8A12X/ANFpTQMzYOkv/XeX/wBGNUmKuvp1k7F3s7dmblmMSkk+p4pP7MsP+fG2/wC/S/4VhKhdt3LU9CnkgYzxWzpy5sY/x/nVL+zLD/nxtv8Av0v+FIdNsQf+PK3/AO/S/wCFVClyO9xSlc19po2msf8As2x/58rf/v0v+FH9m2P/AD5W/wD36X/CtrE3NjaaNprH/s2x/wCfK3/79L/hR/Ztj/z5W/8A36X/AAosFzY2mjaax/7Nsf8Anyt/+/S/4Uf2bY/8+Vv/AN+l/wAKLBc2Npo2msf+zbH/AJ8rf/v0v+FH9m2P/Plb/wDfpf8ACiwXNjaaNprH/s2x/wCfK3/79L/hR/Ztj/z5W/8A36X/AAosFzY2mjaax/7Nsf8Anyt/+/S/4Uf2bY/8+Vv/AN+l/wAKLBc2Npo2msf+zbH/AJ8rf/v0v+FH9m2P/Plb/wDfpf8ACiwXNgKc1lp/x/X/AP12X/0UlR/2bY/8+Vv/AN+l/wAKmihjtkCW8aRKeSEUKCfXiiw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Rettangolo 4"/>
          <p:cNvSpPr/>
          <p:nvPr/>
        </p:nvSpPr>
        <p:spPr>
          <a:xfrm>
            <a:off x="155575" y="5318030"/>
            <a:ext cx="4272409" cy="400110"/>
          </a:xfrm>
          <a:prstGeom prst="rect">
            <a:avLst/>
          </a:prstGeom>
        </p:spPr>
        <p:txBody>
          <a:bodyPr wrap="square">
            <a:spAutoFit/>
          </a:bodyPr>
          <a:lstStyle/>
          <a:p>
            <a:r>
              <a:rPr lang="it-IT" sz="2000" dirty="0">
                <a:solidFill>
                  <a:prstClr val="black"/>
                </a:solidFill>
                <a:latin typeface="TimesNewRomanPSMT"/>
                <a:ea typeface="+mj-ea"/>
                <a:cs typeface="+mj-cs"/>
              </a:rPr>
              <a:t>Firenze, La Nuova Italia, 1969</a:t>
            </a:r>
            <a:endParaRPr lang="it-IT" sz="2000" dirty="0"/>
          </a:p>
        </p:txBody>
      </p:sp>
      <p:pic>
        <p:nvPicPr>
          <p:cNvPr id="2052" name="Picture 4" descr="C:\Users\Utente\Desktop\SITO\Albino\documenti\i suoi libri\Scritori-Sard_Le-bacchette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1518928"/>
            <a:ext cx="2205930" cy="3799102"/>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4860032" y="5394974"/>
            <a:ext cx="3744416" cy="707886"/>
          </a:xfrm>
          <a:prstGeom prst="rect">
            <a:avLst/>
          </a:prstGeom>
          <a:noFill/>
        </p:spPr>
        <p:txBody>
          <a:bodyPr wrap="square" rtlCol="0">
            <a:spAutoFit/>
          </a:bodyPr>
          <a:lstStyle/>
          <a:p>
            <a:r>
              <a:rPr lang="it-IT" sz="2000" dirty="0">
                <a:solidFill>
                  <a:prstClr val="black"/>
                </a:solidFill>
                <a:latin typeface="TimesNewRomanPSMT"/>
                <a:ea typeface="+mj-ea"/>
                <a:cs typeface="+mj-cs"/>
              </a:rPr>
              <a:t>Nuoro, </a:t>
            </a:r>
            <a:r>
              <a:rPr lang="it-IT" sz="2000" dirty="0" err="1">
                <a:solidFill>
                  <a:prstClr val="black"/>
                </a:solidFill>
                <a:latin typeface="TimesNewRomanPSMT"/>
                <a:ea typeface="+mj-ea"/>
                <a:cs typeface="+mj-cs"/>
              </a:rPr>
              <a:t>Ilisso</a:t>
            </a:r>
            <a:r>
              <a:rPr lang="it-IT" sz="2000" dirty="0">
                <a:solidFill>
                  <a:prstClr val="black"/>
                </a:solidFill>
                <a:latin typeface="TimesNewRomanPSMT"/>
                <a:ea typeface="+mj-ea"/>
                <a:cs typeface="+mj-cs"/>
              </a:rPr>
              <a:t> Ed. , 2003  Prefazione di Gianni </a:t>
            </a:r>
            <a:r>
              <a:rPr lang="it-IT" sz="2000" dirty="0" err="1">
                <a:solidFill>
                  <a:prstClr val="black"/>
                </a:solidFill>
                <a:latin typeface="TimesNewRomanPSMT"/>
                <a:ea typeface="+mj-ea"/>
                <a:cs typeface="+mj-cs"/>
              </a:rPr>
              <a:t>Rodari</a:t>
            </a:r>
            <a:endParaRPr lang="it-IT" sz="2000" dirty="0">
              <a:solidFill>
                <a:prstClr val="black"/>
              </a:solidFill>
              <a:latin typeface="TimesNewRomanPSMT"/>
              <a:ea typeface="+mj-ea"/>
              <a:cs typeface="+mj-cs"/>
            </a:endParaRPr>
          </a:p>
        </p:txBody>
      </p:sp>
    </p:spTree>
    <p:extLst>
      <p:ext uri="{BB962C8B-B14F-4D97-AF65-F5344CB8AC3E}">
        <p14:creationId xmlns:p14="http://schemas.microsoft.com/office/powerpoint/2010/main" val="2756259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0" i="1" u="none" strike="noStrike" baseline="0" dirty="0">
                <a:solidFill>
                  <a:srgbClr val="FF0000"/>
                </a:solidFill>
                <a:latin typeface="TimesNewRomanPS-ItalicMT"/>
              </a:rPr>
              <a:t>La supplente</a:t>
            </a:r>
            <a:r>
              <a:rPr lang="it-IT" b="0" i="0" u="none" strike="noStrike" baseline="0" dirty="0">
                <a:latin typeface="TimesNewRomanPSMT"/>
              </a:rPr>
              <a:t> </a:t>
            </a:r>
            <a:br>
              <a:rPr lang="it-IT" b="0" i="0" u="none" strike="noStrike" baseline="0" dirty="0">
                <a:latin typeface="TimesNewRomanPSMT"/>
              </a:rPr>
            </a:br>
            <a:r>
              <a:rPr lang="it-IT" sz="2700" dirty="0">
                <a:latin typeface="TimesNewRomanPSMT"/>
              </a:rPr>
              <a:t>Firenze, </a:t>
            </a:r>
            <a:r>
              <a:rPr lang="it-IT" sz="2700" b="0" i="0" u="none" strike="noStrike" baseline="0" dirty="0">
                <a:latin typeface="TimesNewRomanPSMT"/>
              </a:rPr>
              <a:t>La Nuova Italia,1970</a:t>
            </a:r>
            <a:endParaRPr lang="it-IT" sz="2700" dirty="0"/>
          </a:p>
        </p:txBody>
      </p:sp>
      <p:pic>
        <p:nvPicPr>
          <p:cNvPr id="4" name="Segnaposto contenuto 3" descr="http://albinobernardini.weebly.com/uploads/9/9/8/3/9983090/_9502069.jpg">
            <a:hlinkClick r:id="rId2" tgtFrame="&quot;_blank&quo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03848" y="1628800"/>
            <a:ext cx="2200002" cy="3567881"/>
          </a:xfrm>
          <a:prstGeom prst="rect">
            <a:avLst/>
          </a:prstGeom>
          <a:noFill/>
          <a:ln>
            <a:noFill/>
          </a:ln>
        </p:spPr>
      </p:pic>
    </p:spTree>
    <p:extLst>
      <p:ext uri="{BB962C8B-B14F-4D97-AF65-F5344CB8AC3E}">
        <p14:creationId xmlns:p14="http://schemas.microsoft.com/office/powerpoint/2010/main" val="662427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0" i="0" u="none" strike="noStrike" baseline="0" dirty="0">
                <a:latin typeface="TimesNewRomanPSMT"/>
              </a:rPr>
              <a:t> </a:t>
            </a:r>
            <a:r>
              <a:rPr lang="it-IT" b="0" i="1" u="none" strike="noStrike" baseline="0" dirty="0">
                <a:solidFill>
                  <a:srgbClr val="FF0000"/>
                </a:solidFill>
                <a:latin typeface="TimesNewRomanPS-ItalicMT"/>
              </a:rPr>
              <a:t>La scuola nemica</a:t>
            </a:r>
            <a:r>
              <a:rPr lang="it-IT" b="0" i="0" u="none" strike="noStrike" baseline="0" dirty="0">
                <a:solidFill>
                  <a:srgbClr val="FF0000"/>
                </a:solidFill>
                <a:latin typeface="TimesNewRomanPSMT"/>
              </a:rPr>
              <a:t>, </a:t>
            </a:r>
            <a:br>
              <a:rPr lang="it-IT" b="0" i="0" u="none" strike="noStrike" baseline="0" dirty="0">
                <a:solidFill>
                  <a:srgbClr val="FF0000"/>
                </a:solidFill>
                <a:latin typeface="TimesNewRomanPSMT"/>
              </a:rPr>
            </a:br>
            <a:r>
              <a:rPr lang="it-IT" sz="2700" b="0" i="0" u="none" strike="noStrike" baseline="0" dirty="0">
                <a:latin typeface="TimesNewRomanPSMT"/>
              </a:rPr>
              <a:t>Roma, Editori</a:t>
            </a:r>
            <a:br>
              <a:rPr lang="it-IT" sz="2700" b="0" i="0" u="none" strike="noStrike" baseline="0" dirty="0">
                <a:latin typeface="TimesNewRomanPSMT"/>
              </a:rPr>
            </a:br>
            <a:r>
              <a:rPr lang="it-IT" sz="2700" b="0" i="0" u="none" strike="noStrike" baseline="0" dirty="0">
                <a:latin typeface="TimesNewRomanPSMT"/>
              </a:rPr>
              <a:t>Riuniti, 1973.</a:t>
            </a:r>
            <a:endParaRPr lang="it-IT" sz="2700" dirty="0"/>
          </a:p>
        </p:txBody>
      </p:sp>
      <p:pic>
        <p:nvPicPr>
          <p:cNvPr id="4" name="Segnaposto contenuto 3" descr="http://albinobernardini.weebly.com/uploads/9/9/8/3/9983090/_4867496.jpg">
            <a:hlinkClick r:id="rId2" tgtFrame="&quot;_blank&quo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08400" y="2529681"/>
            <a:ext cx="1727200" cy="2667000"/>
          </a:xfrm>
          <a:prstGeom prst="rect">
            <a:avLst/>
          </a:prstGeom>
          <a:noFill/>
          <a:ln>
            <a:noFill/>
          </a:ln>
        </p:spPr>
      </p:pic>
    </p:spTree>
    <p:extLst>
      <p:ext uri="{BB962C8B-B14F-4D97-AF65-F5344CB8AC3E}">
        <p14:creationId xmlns:p14="http://schemas.microsoft.com/office/powerpoint/2010/main" val="1293450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579296" cy="1786210"/>
          </a:xfrm>
        </p:spPr>
        <p:txBody>
          <a:bodyPr>
            <a:normAutofit fontScale="90000"/>
          </a:bodyPr>
          <a:lstStyle/>
          <a:p>
            <a:r>
              <a:rPr lang="it-IT" b="0" i="1" u="none" strike="noStrike" baseline="0" dirty="0">
                <a:solidFill>
                  <a:srgbClr val="FF0000"/>
                </a:solidFill>
                <a:latin typeface="TimesNewRomanPS-ItalicMT"/>
              </a:rPr>
              <a:t>Diventare maestri </a:t>
            </a:r>
            <a:br>
              <a:rPr lang="it-IT" b="0" i="1" u="none" strike="noStrike" baseline="0" dirty="0">
                <a:latin typeface="TimesNewRomanPS-ItalicMT"/>
              </a:rPr>
            </a:br>
            <a:r>
              <a:rPr lang="it-IT" sz="4000" b="0" i="0" u="none" strike="noStrike" baseline="0" dirty="0">
                <a:latin typeface="TimesNewRomanPSMT"/>
              </a:rPr>
              <a:t>(con Alberto</a:t>
            </a:r>
            <a:r>
              <a:rPr lang="it-IT" sz="4000" b="0" i="0" u="none" strike="noStrike" dirty="0">
                <a:latin typeface="TimesNewRomanPSMT"/>
              </a:rPr>
              <a:t> </a:t>
            </a:r>
            <a:r>
              <a:rPr lang="it-IT" sz="4000" b="0" i="0" u="none" strike="noStrike" baseline="0" dirty="0">
                <a:latin typeface="TimesNewRomanPSMT"/>
              </a:rPr>
              <a:t>Granese e Tonino</a:t>
            </a:r>
            <a:r>
              <a:rPr lang="it-IT" sz="4000" b="0" i="0" u="none" strike="noStrike" dirty="0">
                <a:latin typeface="TimesNewRomanPSMT"/>
              </a:rPr>
              <a:t> </a:t>
            </a:r>
            <a:r>
              <a:rPr lang="it-IT" sz="4000" b="0" i="0" u="none" strike="noStrike" baseline="0" dirty="0">
                <a:latin typeface="TimesNewRomanPSMT"/>
              </a:rPr>
              <a:t>Mameli), </a:t>
            </a:r>
            <a:br>
              <a:rPr lang="it-IT" sz="4000" b="0" i="0" u="none" strike="noStrike" baseline="0" dirty="0">
                <a:latin typeface="TimesNewRomanPSMT"/>
              </a:rPr>
            </a:br>
            <a:r>
              <a:rPr lang="it-IT" sz="3100" b="0" i="0" u="none" strike="noStrike" baseline="0" dirty="0">
                <a:latin typeface="TimesNewRomanPSMT"/>
              </a:rPr>
              <a:t>La</a:t>
            </a:r>
            <a:r>
              <a:rPr lang="it-IT" sz="3100" b="0" i="0" u="none" strike="noStrike" dirty="0">
                <a:latin typeface="TimesNewRomanPSMT"/>
              </a:rPr>
              <a:t> </a:t>
            </a:r>
            <a:r>
              <a:rPr lang="it-IT" sz="3100" b="0" i="0" u="none" strike="noStrike" baseline="0" dirty="0">
                <a:latin typeface="TimesNewRomanPSMT"/>
              </a:rPr>
              <a:t>Nuova Italia, 1977.</a:t>
            </a:r>
            <a:endParaRPr lang="it-IT" sz="3100" dirty="0"/>
          </a:p>
        </p:txBody>
      </p:sp>
      <p:pic>
        <p:nvPicPr>
          <p:cNvPr id="4" name="Segnaposto contenuto 3" descr="http://albinobernardini.weebly.com/uploads/9/9/8/3/9983090/_1929568.jpg">
            <a:hlinkClick r:id="rId2" tgtFrame="&quot;_blank&quo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21100" y="2529681"/>
            <a:ext cx="1701800" cy="2667000"/>
          </a:xfrm>
          <a:prstGeom prst="rect">
            <a:avLst/>
          </a:prstGeom>
          <a:noFill/>
          <a:ln>
            <a:noFill/>
          </a:ln>
        </p:spPr>
      </p:pic>
    </p:spTree>
    <p:extLst>
      <p:ext uri="{BB962C8B-B14F-4D97-AF65-F5344CB8AC3E}">
        <p14:creationId xmlns:p14="http://schemas.microsoft.com/office/powerpoint/2010/main" val="590111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rPr>
              <a:t>Narrativa per ragazzi</a:t>
            </a:r>
          </a:p>
        </p:txBody>
      </p:sp>
      <p:sp>
        <p:nvSpPr>
          <p:cNvPr id="3" name="Segnaposto contenuto 2"/>
          <p:cNvSpPr>
            <a:spLocks noGrp="1"/>
          </p:cNvSpPr>
          <p:nvPr>
            <p:ph idx="1"/>
          </p:nvPr>
        </p:nvSpPr>
        <p:spPr>
          <a:xfrm>
            <a:off x="395536" y="1340768"/>
            <a:ext cx="8496944" cy="4785395"/>
          </a:xfrm>
        </p:spPr>
        <p:txBody>
          <a:bodyPr>
            <a:normAutofit fontScale="70000" lnSpcReduction="20000"/>
          </a:bodyPr>
          <a:lstStyle/>
          <a:p>
            <a:r>
              <a:rPr lang="it-IT" dirty="0">
                <a:solidFill>
                  <a:srgbClr val="000000"/>
                </a:solidFill>
                <a:latin typeface="TimesNewRomanPSMT"/>
              </a:rPr>
              <a:t>1 – </a:t>
            </a:r>
            <a:r>
              <a:rPr lang="it-IT" i="1" dirty="0">
                <a:solidFill>
                  <a:srgbClr val="FF0000"/>
                </a:solidFill>
                <a:latin typeface="TimesNewRomanPS-ItalicMT"/>
                <a:hlinkClick r:id="rId2" action="ppaction://hlinksldjump"/>
              </a:rPr>
              <a:t>Bobby va a scuola </a:t>
            </a:r>
            <a:r>
              <a:rPr lang="it-IT" dirty="0">
                <a:solidFill>
                  <a:srgbClr val="000000"/>
                </a:solidFill>
                <a:latin typeface="TimesNewRomanPSMT"/>
              </a:rPr>
              <a:t>- Torino, Ed. Piccoli – ERI, 1981.</a:t>
            </a:r>
          </a:p>
          <a:p>
            <a:r>
              <a:rPr lang="it-IT" dirty="0">
                <a:solidFill>
                  <a:srgbClr val="000000"/>
                </a:solidFill>
                <a:latin typeface="TimesNewRomanPSMT"/>
              </a:rPr>
              <a:t>2 - </a:t>
            </a:r>
            <a:r>
              <a:rPr lang="it-IT" i="1" dirty="0">
                <a:solidFill>
                  <a:srgbClr val="FF0000"/>
                </a:solidFill>
                <a:latin typeface="TimesNewRomanPS-ItalicMT"/>
                <a:hlinkClick r:id="rId3" action="ppaction://hlinksldjump"/>
              </a:rPr>
              <a:t>Uno strano compagno di scuola</a:t>
            </a:r>
            <a:r>
              <a:rPr lang="it-IT" dirty="0">
                <a:solidFill>
                  <a:srgbClr val="000000"/>
                </a:solidFill>
                <a:latin typeface="TimesNewRomanPSMT"/>
              </a:rPr>
              <a:t>, Torino, Ed. Piccoli – ERI, 1987.</a:t>
            </a:r>
          </a:p>
          <a:p>
            <a:r>
              <a:rPr lang="it-IT" dirty="0">
                <a:solidFill>
                  <a:srgbClr val="000000"/>
                </a:solidFill>
                <a:latin typeface="TimesNewRomanPSMT"/>
              </a:rPr>
              <a:t>3 – </a:t>
            </a:r>
            <a:r>
              <a:rPr lang="it-IT" i="1" dirty="0">
                <a:solidFill>
                  <a:srgbClr val="FF0000"/>
                </a:solidFill>
                <a:latin typeface="TimesNewRomanPS-ItalicMT"/>
                <a:hlinkClick r:id="rId4" action="ppaction://hlinksldjump"/>
              </a:rPr>
              <a:t>Disavventure di un povero soldato</a:t>
            </a:r>
            <a:r>
              <a:rPr lang="it-IT" dirty="0">
                <a:solidFill>
                  <a:srgbClr val="000000"/>
                </a:solidFill>
                <a:latin typeface="TimesNewRomanPSMT"/>
              </a:rPr>
              <a:t>, Bergamo </a:t>
            </a:r>
            <a:r>
              <a:rPr lang="it-IT" dirty="0" err="1">
                <a:solidFill>
                  <a:srgbClr val="000000"/>
                </a:solidFill>
                <a:latin typeface="TimesNewRomanPSMT"/>
              </a:rPr>
              <a:t>Juvenalia</a:t>
            </a:r>
            <a:r>
              <a:rPr lang="it-IT" dirty="0">
                <a:solidFill>
                  <a:srgbClr val="000000"/>
                </a:solidFill>
                <a:latin typeface="TimesNewRomanPSMT"/>
              </a:rPr>
              <a:t> Ed., 1988.</a:t>
            </a:r>
          </a:p>
          <a:p>
            <a:r>
              <a:rPr lang="it-IT" dirty="0">
                <a:solidFill>
                  <a:srgbClr val="000000"/>
                </a:solidFill>
                <a:latin typeface="TimesNewRomanPSMT"/>
              </a:rPr>
              <a:t>4 – </a:t>
            </a:r>
            <a:r>
              <a:rPr lang="it-IT" i="1" dirty="0">
                <a:solidFill>
                  <a:srgbClr val="FF0000"/>
                </a:solidFill>
                <a:latin typeface="TimesNewRomanPS-ItalicMT"/>
                <a:hlinkClick r:id="rId5" action="ppaction://hlinksldjump"/>
              </a:rPr>
              <a:t>Le avventure di </a:t>
            </a:r>
            <a:r>
              <a:rPr lang="it-IT" i="1" dirty="0" err="1">
                <a:solidFill>
                  <a:srgbClr val="FF0000"/>
                </a:solidFill>
                <a:latin typeface="TimesNewRomanPS-ItalicMT"/>
                <a:hlinkClick r:id="rId5" action="ppaction://hlinksldjump"/>
              </a:rPr>
              <a:t>Grodde</a:t>
            </a:r>
            <a:r>
              <a:rPr lang="it-IT" dirty="0">
                <a:solidFill>
                  <a:srgbClr val="000000"/>
                </a:solidFill>
                <a:latin typeface="TimesNewRomanPSMT"/>
              </a:rPr>
              <a:t>, Roma, Editori Riuniti, 1989.</a:t>
            </a:r>
          </a:p>
          <a:p>
            <a:r>
              <a:rPr lang="it-IT" dirty="0">
                <a:solidFill>
                  <a:srgbClr val="000000"/>
                </a:solidFill>
                <a:latin typeface="TimesNewRomanPSMT"/>
              </a:rPr>
              <a:t>5 – </a:t>
            </a:r>
            <a:r>
              <a:rPr lang="it-IT" i="1" dirty="0">
                <a:solidFill>
                  <a:srgbClr val="FF0000"/>
                </a:solidFill>
                <a:latin typeface="TimesNewRomanPS-ItalicMT"/>
                <a:hlinkClick r:id="rId6" action="ppaction://hlinksldjump"/>
              </a:rPr>
              <a:t>Tante storie sarde</a:t>
            </a:r>
            <a:r>
              <a:rPr lang="it-IT" dirty="0">
                <a:solidFill>
                  <a:srgbClr val="000000"/>
                </a:solidFill>
                <a:latin typeface="TimesNewRomanPSMT"/>
              </a:rPr>
              <a:t>, Cagliari, Castello ed., 1991.</a:t>
            </a:r>
          </a:p>
          <a:p>
            <a:r>
              <a:rPr lang="it-IT" dirty="0">
                <a:solidFill>
                  <a:srgbClr val="000000"/>
                </a:solidFill>
                <a:latin typeface="TimesNewRomanPSMT"/>
              </a:rPr>
              <a:t>6 – </a:t>
            </a:r>
            <a:r>
              <a:rPr lang="it-IT" i="1" dirty="0">
                <a:solidFill>
                  <a:srgbClr val="FF0000"/>
                </a:solidFill>
                <a:latin typeface="TimesNewRomanPS-ItalicMT"/>
                <a:hlinkClick r:id="rId7" action="ppaction://hlinksldjump"/>
              </a:rPr>
              <a:t>La banda del bolide</a:t>
            </a:r>
            <a:r>
              <a:rPr lang="it-IT" i="1" dirty="0">
                <a:solidFill>
                  <a:srgbClr val="000000"/>
                </a:solidFill>
                <a:latin typeface="TimesNewRomanPS-ItalicMT"/>
              </a:rPr>
              <a:t>, </a:t>
            </a:r>
            <a:r>
              <a:rPr lang="it-IT" dirty="0">
                <a:solidFill>
                  <a:srgbClr val="000000"/>
                </a:solidFill>
                <a:latin typeface="TimesNewRomanPSMT"/>
              </a:rPr>
              <a:t>Cagliari, Editrice </a:t>
            </a:r>
            <a:r>
              <a:rPr lang="it-IT" dirty="0" err="1">
                <a:solidFill>
                  <a:srgbClr val="000000"/>
                </a:solidFill>
                <a:latin typeface="TimesNewRomanPSMT"/>
              </a:rPr>
              <a:t>dattena</a:t>
            </a:r>
            <a:r>
              <a:rPr lang="it-IT" dirty="0">
                <a:solidFill>
                  <a:srgbClr val="000000"/>
                </a:solidFill>
                <a:latin typeface="TimesNewRomanPSMT"/>
              </a:rPr>
              <a:t>, 1991.</a:t>
            </a:r>
          </a:p>
          <a:p>
            <a:r>
              <a:rPr lang="it-IT" dirty="0">
                <a:solidFill>
                  <a:srgbClr val="000000"/>
                </a:solidFill>
                <a:latin typeface="TimesNewRomanPSMT"/>
              </a:rPr>
              <a:t>7 – </a:t>
            </a:r>
            <a:r>
              <a:rPr lang="it-IT" i="1" dirty="0">
                <a:solidFill>
                  <a:srgbClr val="FF0000"/>
                </a:solidFill>
                <a:latin typeface="TimesNewRomanPS-ItalicMT"/>
                <a:hlinkClick r:id="rId8" action="ppaction://hlinksldjump"/>
              </a:rPr>
              <a:t>Storie di gente comune</a:t>
            </a:r>
            <a:r>
              <a:rPr lang="it-IT" dirty="0">
                <a:solidFill>
                  <a:srgbClr val="000000"/>
                </a:solidFill>
                <a:latin typeface="TimesNewRomanPSMT"/>
              </a:rPr>
              <a:t>, Cagliari, Castello ed., 199</a:t>
            </a:r>
            <a:r>
              <a:rPr lang="it-IT" b="1" dirty="0">
                <a:solidFill>
                  <a:srgbClr val="FF0000"/>
                </a:solidFill>
                <a:latin typeface="TimesNewRomanPS-BoldMT"/>
              </a:rPr>
              <a:t>?</a:t>
            </a:r>
            <a:r>
              <a:rPr lang="it-IT" dirty="0">
                <a:solidFill>
                  <a:srgbClr val="000000"/>
                </a:solidFill>
                <a:latin typeface="TimesNewRomanPSMT"/>
              </a:rPr>
              <a:t>.</a:t>
            </a:r>
          </a:p>
          <a:p>
            <a:r>
              <a:rPr lang="it-IT" dirty="0">
                <a:solidFill>
                  <a:srgbClr val="000000"/>
                </a:solidFill>
                <a:latin typeface="TimesNewRomanPSMT"/>
              </a:rPr>
              <a:t>8 – </a:t>
            </a:r>
            <a:r>
              <a:rPr lang="it-IT" i="1" dirty="0">
                <a:solidFill>
                  <a:srgbClr val="FF0000"/>
                </a:solidFill>
                <a:latin typeface="TimesNewRomanPS-ItalicMT"/>
                <a:hlinkClick r:id="rId9" action="ppaction://hlinksldjump"/>
              </a:rPr>
              <a:t>Il palazzo delle ali e altre storie</a:t>
            </a:r>
            <a:r>
              <a:rPr lang="it-IT" dirty="0">
                <a:solidFill>
                  <a:srgbClr val="000000"/>
                </a:solidFill>
                <a:latin typeface="TimesNewRomanPSMT"/>
              </a:rPr>
              <a:t>, </a:t>
            </a:r>
            <a:r>
              <a:rPr lang="it-IT" sz="2800" dirty="0">
                <a:latin typeface="TimesNewRomanPSMT"/>
              </a:rPr>
              <a:t>Leprotto Editore, edizioni Il Capitello</a:t>
            </a:r>
            <a:br>
              <a:rPr lang="it-IT" sz="2800" dirty="0">
                <a:latin typeface="TimesNewRomanPSMT"/>
              </a:rPr>
            </a:br>
            <a:r>
              <a:rPr lang="it-IT" sz="3100" dirty="0">
                <a:solidFill>
                  <a:srgbClr val="000000"/>
                </a:solidFill>
                <a:latin typeface="TimesNewRomanPSMT"/>
              </a:rPr>
              <a:t>9 </a:t>
            </a:r>
            <a:r>
              <a:rPr lang="it-IT" dirty="0">
                <a:solidFill>
                  <a:srgbClr val="000000"/>
                </a:solidFill>
                <a:latin typeface="TimesNewRomanPSMT"/>
              </a:rPr>
              <a:t>– </a:t>
            </a:r>
            <a:r>
              <a:rPr lang="it-IT" i="1" u="sng" dirty="0">
                <a:solidFill>
                  <a:schemeClr val="tx2"/>
                </a:solidFill>
                <a:latin typeface="TimesNewRomanPS-ItalicMT"/>
              </a:rPr>
              <a:t>Un</a:t>
            </a:r>
            <a:r>
              <a:rPr lang="it-IT" i="1" dirty="0">
                <a:solidFill>
                  <a:srgbClr val="FF0000"/>
                </a:solidFill>
                <a:latin typeface="TimesNewRomanPS-ItalicMT"/>
                <a:hlinkClick r:id="rId10" action="ppaction://hlinksldjump"/>
              </a:rPr>
              <a:t> viaggio lungo trent’anni</a:t>
            </a:r>
            <a:r>
              <a:rPr lang="it-IT" dirty="0">
                <a:solidFill>
                  <a:srgbClr val="000000"/>
                </a:solidFill>
                <a:latin typeface="TimesNewRomanPSMT"/>
              </a:rPr>
              <a:t>, Cagliari, Castello ed., 1996.</a:t>
            </a:r>
          </a:p>
          <a:p>
            <a:r>
              <a:rPr lang="it-IT" dirty="0">
                <a:solidFill>
                  <a:srgbClr val="000000"/>
                </a:solidFill>
                <a:latin typeface="TimesNewRomanPSMT"/>
              </a:rPr>
              <a:t>10 – </a:t>
            </a:r>
            <a:r>
              <a:rPr lang="it-IT" i="1" dirty="0">
                <a:solidFill>
                  <a:srgbClr val="FF0000"/>
                </a:solidFill>
                <a:latin typeface="TimesNewRomanPS-ItalicMT"/>
                <a:hlinkClick r:id="rId11" action="ppaction://hlinksldjump"/>
              </a:rPr>
              <a:t>Nonno perché non ci sgridi mai</a:t>
            </a:r>
            <a:r>
              <a:rPr lang="it-IT" i="1" dirty="0">
                <a:solidFill>
                  <a:srgbClr val="000000"/>
                </a:solidFill>
                <a:latin typeface="TimesNewRomanPS-ItalicMT"/>
                <a:hlinkClick r:id="rId11" action="ppaction://hlinksldjump"/>
              </a:rPr>
              <a:t>?, </a:t>
            </a:r>
            <a:r>
              <a:rPr lang="it-IT" i="1" dirty="0">
                <a:latin typeface="TimesNewRomanPS-ItalicMT"/>
              </a:rPr>
              <a:t>Tipografia  Tiburtina, Bagni di Tivoli, 2003</a:t>
            </a:r>
          </a:p>
          <a:p>
            <a:r>
              <a:rPr lang="it-IT" i="1" dirty="0">
                <a:latin typeface="TimesNewRomanPS-ItalicMT"/>
              </a:rPr>
              <a:t>11 – </a:t>
            </a:r>
            <a:r>
              <a:rPr lang="it-IT" i="1" dirty="0">
                <a:latin typeface="TimesNewRomanPS-ItalicMT"/>
                <a:hlinkClick r:id="rId12" action="ppaction://hlinksldjump"/>
              </a:rPr>
              <a:t>Eppure gli volevo tanto bene! </a:t>
            </a:r>
            <a:r>
              <a:rPr lang="it-IT" dirty="0"/>
              <a:t>Ed </a:t>
            </a:r>
            <a:r>
              <a:rPr lang="it-IT" dirty="0" err="1"/>
              <a:t>Kimerick</a:t>
            </a:r>
            <a:r>
              <a:rPr lang="it-IT" dirty="0"/>
              <a:t>, Patti, 2009</a:t>
            </a:r>
          </a:p>
          <a:p>
            <a:r>
              <a:rPr lang="it-IT" i="1" dirty="0">
                <a:latin typeface="TimesNewRomanPS-ItalicMT"/>
              </a:rPr>
              <a:t>12 – </a:t>
            </a:r>
            <a:r>
              <a:rPr lang="it-IT" i="1" dirty="0">
                <a:latin typeface="TimesNewRomanPS-ItalicMT"/>
                <a:hlinkClick r:id="rId13" action="ppaction://hlinksldjump"/>
              </a:rPr>
              <a:t>Tre ragazzi e un cane</a:t>
            </a:r>
            <a:r>
              <a:rPr lang="it-IT" i="1" dirty="0">
                <a:latin typeface="TimesNewRomanPS-ItalicMT"/>
              </a:rPr>
              <a:t>, </a:t>
            </a:r>
            <a:r>
              <a:rPr lang="it-IT" dirty="0">
                <a:latin typeface="TimesNewRomanPS-ItalicMT"/>
              </a:rPr>
              <a:t>Ed </a:t>
            </a:r>
            <a:r>
              <a:rPr lang="it-IT" dirty="0" err="1">
                <a:latin typeface="TimesNewRomanPS-ItalicMT"/>
              </a:rPr>
              <a:t>Kimerik</a:t>
            </a:r>
            <a:r>
              <a:rPr lang="it-IT" dirty="0">
                <a:latin typeface="TimesNewRomanPS-ItalicMT"/>
              </a:rPr>
              <a:t>, Patti, 2010</a:t>
            </a:r>
          </a:p>
          <a:p>
            <a:r>
              <a:rPr lang="it-IT" i="1" dirty="0">
                <a:latin typeface="TimesNewRomanPS-ItalicMT"/>
              </a:rPr>
              <a:t>13 – </a:t>
            </a:r>
            <a:r>
              <a:rPr lang="it-IT" i="1" dirty="0">
                <a:latin typeface="TimesNewRomanPS-ItalicMT"/>
                <a:hlinkClick r:id="rId14" action="ppaction://hlinksldjump"/>
              </a:rPr>
              <a:t>Un secolo di memorie</a:t>
            </a:r>
            <a:r>
              <a:rPr lang="it-IT" i="1" dirty="0">
                <a:latin typeface="TimesNewRomanPS-ItalicMT"/>
              </a:rPr>
              <a:t>, </a:t>
            </a:r>
            <a:r>
              <a:rPr lang="it-IT" dirty="0">
                <a:latin typeface="TimesNewRomanPS-ItalicMT"/>
              </a:rPr>
              <a:t>Ed. </a:t>
            </a:r>
            <a:r>
              <a:rPr lang="it-IT" dirty="0" err="1">
                <a:latin typeface="TimesNewRomanPS-ItalicMT"/>
              </a:rPr>
              <a:t>Kimerik</a:t>
            </a:r>
            <a:r>
              <a:rPr lang="it-IT" dirty="0">
                <a:latin typeface="TimesNewRomanPS-ItalicMT"/>
              </a:rPr>
              <a:t>, Patti 2011</a:t>
            </a:r>
            <a:endParaRPr lang="it-IT" dirty="0"/>
          </a:p>
        </p:txBody>
      </p:sp>
    </p:spTree>
    <p:extLst>
      <p:ext uri="{BB962C8B-B14F-4D97-AF65-F5344CB8AC3E}">
        <p14:creationId xmlns:p14="http://schemas.microsoft.com/office/powerpoint/2010/main" val="415007506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623</TotalTime>
  <Words>964</Words>
  <Application>Microsoft Office PowerPoint</Application>
  <PresentationFormat>Presentazione su schermo (4:3)</PresentationFormat>
  <Paragraphs>59</Paragraphs>
  <Slides>23</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23</vt:i4>
      </vt:variant>
    </vt:vector>
  </HeadingPairs>
  <TitlesOfParts>
    <vt:vector size="30" baseType="lpstr">
      <vt:lpstr>Arial</vt:lpstr>
      <vt:lpstr>Calibri</vt:lpstr>
      <vt:lpstr>Times New Roman</vt:lpstr>
      <vt:lpstr>TimesNewRomanPS-BoldMT</vt:lpstr>
      <vt:lpstr>TimesNewRomanPS-ItalicMT</vt:lpstr>
      <vt:lpstr>TimesNewRomanPSMT</vt:lpstr>
      <vt:lpstr>Tema di Office</vt:lpstr>
      <vt:lpstr>I libri scritti dal  maestro Albino Bernardini</vt:lpstr>
      <vt:lpstr>Libri di carattere pedagogico</vt:lpstr>
      <vt:lpstr>Viaggio nella scuola sovietica Celebes Editore, Trapani, 1967.</vt:lpstr>
      <vt:lpstr> Un anno a Pietralata,  Firenze, La Nuova Italia, 1968, con prefazione di Gianni Rodari Nuoro, Ilisso Edizioni, 2004, con la prefazione di Tullio de Mauro </vt:lpstr>
      <vt:lpstr>Le bacchette di Lula  .</vt:lpstr>
      <vt:lpstr>La supplente  Firenze, La Nuova Italia,1970</vt:lpstr>
      <vt:lpstr> La scuola nemica,  Roma, Editori Riuniti, 1973.</vt:lpstr>
      <vt:lpstr>Diventare maestri  (con Alberto Granese e Tonino Mameli),  La Nuova Italia, 1977.</vt:lpstr>
      <vt:lpstr>Narrativa per ragazzi</vt:lpstr>
      <vt:lpstr>Bobby va a scuola   Torino, Ed. Piccoli – ERI, 1981</vt:lpstr>
      <vt:lpstr>Uno strano compagno di scuola e altre storie  Torino, Ed. Piccoli – ERI, 1987.</vt:lpstr>
      <vt:lpstr>Disavventure di un povero soldato Bergamo Juvenalia Ed., 1988</vt:lpstr>
      <vt:lpstr>Le avventure di Grodde,  Roma, Editori Riuniti, 1989.</vt:lpstr>
      <vt:lpstr>Tante storie sarde,  Cagliari, Castello ed., 1991.</vt:lpstr>
      <vt:lpstr>La banda del bolide,  Cagliari, Editrice Dattena, 1991.</vt:lpstr>
      <vt:lpstr>Storie di gente comune,  Cagliari, Castello ed. 1993 </vt:lpstr>
      <vt:lpstr>Il palazzo delle ali e altre storie, Leprotto Editore, edizioni Il Capitello,  </vt:lpstr>
      <vt:lpstr>Un viaggio lungo trent’anni. Tra i bambini e i ragazzi italiani. Cagliari, Castello ed., 1996</vt:lpstr>
      <vt:lpstr>Nonno perché non ci sgridi mai? Tipografia  Tiburtina, Bagni di Tivoli, 2003</vt:lpstr>
      <vt:lpstr>Eppure gli volevo molto bene! Ed Kimerick, Patti, 2009 </vt:lpstr>
      <vt:lpstr> Tre ragazzi e un cane… e altri racconti Ed Kimerik, Patti, 2010  </vt:lpstr>
      <vt:lpstr>Un secolo di memorie Ed. Kimerik, Patti 2011</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LUCIANA DEIANA</cp:lastModifiedBy>
  <cp:revision>33</cp:revision>
  <dcterms:created xsi:type="dcterms:W3CDTF">2016-10-24T15:00:22Z</dcterms:created>
  <dcterms:modified xsi:type="dcterms:W3CDTF">2021-09-27T14:39:04Z</dcterms:modified>
</cp:coreProperties>
</file>