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74" r:id="rId13"/>
    <p:sldId id="269" r:id="rId14"/>
    <p:sldId id="270" r:id="rId15"/>
    <p:sldId id="268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F36B-E505-423B-9132-1F70E627399F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33711-9129-43DD-8FBE-464365638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6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3711-9129-43DD-8FBE-46436563855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77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33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9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9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34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59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91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7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193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5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22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37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79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05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52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03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57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44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021F-977F-4838-8389-F65005476DF6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B980-896B-4865-A5E1-D3C7F8009A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318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CF6FC-86D2-4838-8351-064F3F076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SCUOLA D’ESTATE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BBBB6E-B2E4-42BA-A5A6-FF62812A2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REALIZZAZIONE DI PERCORSI EDUCATIVI VOLTI AL POTENZIAMENTO DELLE COMPETENZE E PER L’AGGREGAZIONE E LA SOCIALIZZAZIONE DELLE STUDENTESSE E DEGLI STUDENTI NELL'EMERGENZA COVID-19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481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FD851-7C2D-46A3-84F4-85104F52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Prossime iniziative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F9042C-1063-4615-BC58-2D3489C67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Verranno proposte ulteriori iniziative di cui verrà data l’informativa tramite il sito scolastico nell’apposita sezione.</a:t>
            </a:r>
          </a:p>
          <a:p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genitori dovranno consultare periodicamente il sito scolastico per aderire secondo tempi e modalità indicate.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23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CB5C83-FEEC-4030-92BD-8D5D906A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BILANCIO DEI CORSI ATTIVATI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9C2663-4764-45CA-8449-952ACACE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1342"/>
            <a:ext cx="9905998" cy="384985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b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ilancio è da considerarsi pienamente positivo. L’adesione delle famiglie è stata graduale e in crescita. I bambini si sono mostrati entusiasti per la possibilità di rivivere finalmente esperienze di aggregazione e socialità ritrovata, secondo una normalità tanto desiderata (sempre nel rispetto delle regole </a:t>
            </a:r>
            <a:r>
              <a:rPr lang="it-IT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anticovid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L’Istituto Comprensivo Bernardini ha pensato a questa tipologia di corsi per far vivere ai propri alunni esperienze originali che, probabilmente, non avrebbero avuto occasioni di vivere e che potrebbero dare inizio a future nuove professionalità, considerato che per Siniscola il mare è una risorsa fondamentale del territorio.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081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8C3EC1F-44F1-4E50-8DF7-8CEFAC495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7621" y="192886"/>
            <a:ext cx="4198890" cy="31517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7BBAC87-46EC-46C5-A5F4-A183A1A7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54" y="195504"/>
            <a:ext cx="2818139" cy="37575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7FFFD10-9946-4F41-90A9-55958B3FB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70" y="3513328"/>
            <a:ext cx="4198890" cy="31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D22708DD-1A35-4AA2-86AA-7339BB64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18248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latin typeface="Baskerville Old Face" panose="02020602080505020303" pitchFamily="18" charset="0"/>
              </a:rPr>
              <a:t>A GONFIE VELE!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5A6DF064-597E-4BC0-8F32-1BAB2AE39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96" y="1294229"/>
            <a:ext cx="8397942" cy="4079602"/>
          </a:xfrm>
        </p:spPr>
      </p:pic>
    </p:spTree>
    <p:extLst>
      <p:ext uri="{BB962C8B-B14F-4D97-AF65-F5344CB8AC3E}">
        <p14:creationId xmlns:p14="http://schemas.microsoft.com/office/powerpoint/2010/main" val="264015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A659AFF-7B8C-44E1-B8D6-D9E607D321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50" y="365759"/>
            <a:ext cx="4878387" cy="2370114"/>
          </a:xfrm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910BFF62-A072-4D19-A7D8-F2050D73D7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3" y="2937842"/>
            <a:ext cx="4875213" cy="2368572"/>
          </a:xfr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55B50DF-772E-4C6B-93CE-EE0A58BDD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30" y="2963655"/>
            <a:ext cx="4768947" cy="231694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D72D8A-4D29-496E-9034-574EA7E9D43C}"/>
              </a:ext>
            </a:extLst>
          </p:cNvPr>
          <p:cNvSpPr txBox="1"/>
          <p:nvPr/>
        </p:nvSpPr>
        <p:spPr>
          <a:xfrm>
            <a:off x="4178105" y="5753685"/>
            <a:ext cx="310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Baskerville Old Face" panose="02020602080505020303" pitchFamily="18" charset="0"/>
              </a:rPr>
              <a:t>IN VOGA!</a:t>
            </a:r>
          </a:p>
        </p:txBody>
      </p:sp>
    </p:spTree>
    <p:extLst>
      <p:ext uri="{BB962C8B-B14F-4D97-AF65-F5344CB8AC3E}">
        <p14:creationId xmlns:p14="http://schemas.microsoft.com/office/powerpoint/2010/main" val="225602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5F41A5-1705-4CB4-BC93-B89A8621C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7" y="10980"/>
            <a:ext cx="4906082" cy="3679562"/>
          </a:xfrm>
          <a:ln w="2222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44C10C-D9F1-48B9-AF49-3F55CC360F5F}"/>
              </a:ext>
            </a:extLst>
          </p:cNvPr>
          <p:cNvSpPr txBox="1"/>
          <p:nvPr/>
        </p:nvSpPr>
        <p:spPr>
          <a:xfrm>
            <a:off x="1284917" y="4286700"/>
            <a:ext cx="4423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Baskerville Old Face" panose="02020602080505020303" pitchFamily="18" charset="0"/>
              </a:rPr>
              <a:t>A SCUOLA DI NUOTO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450F12C-7E7C-48C4-AFDC-4BB49A146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28" y="1747442"/>
            <a:ext cx="51625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1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2">
            <a:extLst>
              <a:ext uri="{FF2B5EF4-FFF2-40B4-BE49-F238E27FC236}">
                <a16:creationId xmlns:a16="http://schemas.microsoft.com/office/drawing/2014/main" id="{9CEE94BD-331F-449C-81C6-E4F4244F692A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1" b="18191"/>
          <a:stretch>
            <a:fillRect/>
          </a:stretch>
        </p:blipFill>
        <p:spPr>
          <a:xfrm>
            <a:off x="6497687" y="128513"/>
            <a:ext cx="4742856" cy="2262993"/>
          </a:xfr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7720AAF-B2D7-4179-AC45-C43DE028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545059"/>
            <a:ext cx="5452387" cy="27846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FF1E5C-464C-4006-A8C7-D4DC9473F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05" y="3699011"/>
            <a:ext cx="4819650" cy="24098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15FA80-0E94-4B93-8A30-17FC1D8DE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7" y="128513"/>
            <a:ext cx="5254607" cy="26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719115A6-0BE0-4899-85B3-16F7AC9C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81" y="3429000"/>
            <a:ext cx="5992837" cy="3060627"/>
          </a:xfrm>
          <a:prstGeom prst="rect">
            <a:avLst/>
          </a:prstGeom>
        </p:spPr>
      </p:pic>
      <p:pic>
        <p:nvPicPr>
          <p:cNvPr id="24" name="Segnaposto immagine 23">
            <a:extLst>
              <a:ext uri="{FF2B5EF4-FFF2-40B4-BE49-F238E27FC236}">
                <a16:creationId xmlns:a16="http://schemas.microsoft.com/office/drawing/2014/main" id="{67B2651F-4B05-4D69-9624-1937F5F66E1A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b="18238"/>
          <a:stretch>
            <a:fillRect/>
          </a:stretch>
        </p:blipFill>
        <p:spPr>
          <a:xfrm>
            <a:off x="6096000" y="668247"/>
            <a:ext cx="5189731" cy="2472428"/>
          </a:xfrm>
          <a:ln w="57150">
            <a:solidFill>
              <a:schemeClr val="tx1">
                <a:alpha val="60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38F5050-DFCD-41CB-8596-10084D4BE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9" y="668247"/>
            <a:ext cx="4935596" cy="24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4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13C7AAC-375B-419C-82B7-577DC394F9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4910"/>
            <a:ext cx="5101883" cy="3849946"/>
          </a:xfr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C3814FE-9113-4F4A-93FC-434A8F8CE9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67" y="110626"/>
            <a:ext cx="4338837" cy="5755602"/>
          </a:xfrm>
        </p:spPr>
      </p:pic>
    </p:spTree>
    <p:extLst>
      <p:ext uri="{BB962C8B-B14F-4D97-AF65-F5344CB8AC3E}">
        <p14:creationId xmlns:p14="http://schemas.microsoft.com/office/powerpoint/2010/main" val="303138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CC1FEE-88C0-4FDE-B121-375DD60E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06437"/>
            <a:ext cx="10070538" cy="1590651"/>
          </a:xfrm>
        </p:spPr>
        <p:txBody>
          <a:bodyPr>
            <a:norm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Programma Operativo Nazionale (PON E POC) “Per la scuola, competenze e ambienti per l’apprendimento” 2014-2020 finanziato con FSE E FDR Asse I – Istruzione – Obiettivi Specifici 10.1, 10.2 e 10.3 – Azioni 10.1.1, 10.2.2 e 10.3.1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E1F0F5-D082-4906-BE08-6C196EC6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significato dell'</a:t>
            </a:r>
            <a:r>
              <a:rPr lang="it-I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acronimo PON</a:t>
            </a:r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 </a:t>
            </a:r>
            <a:r>
              <a:rPr lang="it-IT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Programma Operativo Nazionale</a:t>
            </a:r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 tratta di un'iniziativa che il Miur ha intitolato "</a:t>
            </a:r>
            <a:r>
              <a:rPr lang="it-IT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la Scuola - competenze e ambienti per l'apprendimento</a:t>
            </a:r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 significa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definizione è un piano di interventi che ha lo scopo di favorire la nascita e lo sviluppo di un sistema di formazione e istruzione di elevata qualità per la scuola, grazie ai finanziamenti dei </a:t>
            </a:r>
            <a:r>
              <a:rPr lang="it-I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Fondi Strutturali Europei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5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D1A60-2707-4C49-8890-149E83B9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0894"/>
            <a:ext cx="9905998" cy="1478570"/>
          </a:xfrm>
        </p:spPr>
        <p:txBody>
          <a:bodyPr>
            <a:normAutofit/>
          </a:bodyPr>
          <a:lstStyle/>
          <a:p>
            <a:r>
              <a:rPr lang="it-IT" sz="3400" dirty="0"/>
              <a:t>FINALITÀ (Dall’Avviso MIUR 9707 del 27.04.2021)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F4D170-3E77-4A23-8531-7F6429AA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9" y="1575582"/>
            <a:ext cx="10564836" cy="4529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“La crisi che ha interessato il nostro Paese a seguito della pandemia Covid-19 ha richiesto alle scuole italiane, a tutto il personale scolastico, ai docenti, alle studentesse e agli studenti e alle famiglie un forte impegno volto a garantire continuità al processo formativo. La scuola italiana, nel fronteggiare l’emergenza, ha dimostrato capacità di adattamento e di riorganizzazione. In tale contesto, si rende ora necessario supportare le istituzioni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scolastiche per ridurre le disuguaglianze sociali ed economiche e superare le criticità legate all’accentuarsi delle distanze sociali e relazionali che si possono essere verificate a seguito della pandemia in corso, che, se non contrastate, rischiano anche di acuire fenomeni legati alla dispersione scolastica.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 presente Avviso intende ampliare e sostenere l’offerta formativa per gli anni scolastici 2020-2021 e 2021- 2022 integrando, in sinergia e in complementarietà, gli interventi strategici definiti a livello nazionale con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azioni specifiche volte a migliorare le competenze di base e a ridurre il divario digitale, nonché a promuovere iniziative per l’aggregazione, la socialità e la vita di gruppo delle studentesse e degli studenti e degli adulti, nel rispetto delle norme sulle misure di sicurezza anti-Covid vigenti, anche in sinergia con le azioni «La Scuola d’estate. Un “ponte” per il nuovo inizio»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98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79EB0-F7E1-4872-A260-DDAEDB3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0BC024-F556-463A-9720-E53DF9B5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3" y="1871003"/>
            <a:ext cx="10705514" cy="3920199"/>
          </a:xfrm>
        </p:spPr>
        <p:txBody>
          <a:bodyPr>
            <a:normAutofit fontScale="92500"/>
          </a:bodyPr>
          <a:lstStyle/>
          <a:p>
            <a:r>
              <a:rPr lang="it-IT" dirty="0"/>
              <a:t>L’Istituto Comprensivo «Albino Bernardini» di Siniscola sotto la direzione del Dirigente Scolastico Walter Landi</a:t>
            </a:r>
          </a:p>
          <a:p>
            <a:r>
              <a:rPr lang="it-IT" dirty="0"/>
              <a:t>Ordini di scuola coinvolti: Scuola primaria e secondaria di I grado. </a:t>
            </a:r>
          </a:p>
          <a:p>
            <a:r>
              <a:rPr lang="it-IT" dirty="0"/>
              <a:t>Numero alunni per attività: 20. </a:t>
            </a:r>
          </a:p>
          <a:p>
            <a:r>
              <a:rPr lang="it-IT" dirty="0"/>
              <a:t>Tipologia di intervento: Educazione motoria, sport, gioco didattico. </a:t>
            </a:r>
          </a:p>
          <a:p>
            <a:r>
              <a:rPr lang="it-IT" dirty="0"/>
              <a:t>Tipologia di moduli: Corsi di voga, vela, nuoto. </a:t>
            </a:r>
          </a:p>
          <a:p>
            <a:r>
              <a:rPr lang="it-IT" dirty="0"/>
              <a:t>Tutor esterni (individuati per le loro competenze nel settore tramite presentazione di curriculum e predisposizione di relativa graduatoria)</a:t>
            </a:r>
          </a:p>
        </p:txBody>
      </p:sp>
    </p:spTree>
    <p:extLst>
      <p:ext uri="{BB962C8B-B14F-4D97-AF65-F5344CB8AC3E}">
        <p14:creationId xmlns:p14="http://schemas.microsoft.com/office/powerpoint/2010/main" val="164705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7BF37-566D-4EFA-99F1-31F81192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CORSI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99FA90-12E6-4F18-A0AD-ED43A0C14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Corso di vela: A gonfie vele!</a:t>
            </a:r>
            <a:endParaRPr lang="it-IT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 corso: 30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alunni: 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TUTOR: CALARESU ANNA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ESPERTO: FRULIO MARCO della Lega Navale di Olbia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LUOGO: OLBIA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6988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920E6-314D-4EB9-B405-9B32FAEE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CORSI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5CEC8C-B033-4145-9EC5-11F6C509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Corso di voga: In Voga!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 di corso: 30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alunni: 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TUTOR: CHIRONI GIAN NICOLA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ESPERTO: TILOCCA ANTIOCO della Lega navale di Olbia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LUOGO: OLBIA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9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5B6334-5175-49F3-8124-F33A4B97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corsi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CBF318-AA08-4437-AFFE-32214811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Primo Corso di nuoto: A Scuola di nuoto </a:t>
            </a:r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 di corso: 30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alunni: 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TUTOR: CALARESU ANNA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ESPERTO: CHIRONI GIAN NICOLA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LUOGO: mare La Caletta- Santa Lucia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QUANDO: nella prima decade del mese di luglio per 3 ore al giorno al mare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002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47D8D3-F26A-4F53-8823-96540DB8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corsi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2E950C-AC7E-4F9F-AAF4-273B8FC9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1897795"/>
            <a:ext cx="10034537" cy="384182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Secondo Corso di nuoto: A Scuola di nuoto </a:t>
            </a:r>
            <a:endParaRPr lang="it-IT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 di corso: 30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alunni: 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TUTOR: PIER LUIGI CORDA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ESPERTO: CHIRONI GIAN NICOLA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LUOGO: mare La Caletta- Santa Lucia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QUANDO: dal 23 al 31 agosto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631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A621CF-5B60-4D57-A484-F620C25C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73723"/>
            <a:ext cx="10169013" cy="501747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MODALITA’ DI ISCRIZIONE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Tramite modulo on line scaricato dal sito scolastico e spedito alla mail istituzionale.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CRITERI DI SELEZIONE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Ordine di arrivo delle domande; possibilità di far vivere almeno un’iniziativa a bambino richiedente.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8626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602</TotalTime>
  <Words>825</Words>
  <Application>Microsoft Office PowerPoint</Application>
  <PresentationFormat>Widescreen</PresentationFormat>
  <Paragraphs>59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Baskerville Old Face</vt:lpstr>
      <vt:lpstr>Calibri</vt:lpstr>
      <vt:lpstr>Tw Cen MT</vt:lpstr>
      <vt:lpstr>Circuito</vt:lpstr>
      <vt:lpstr>LA SCUOLA D’ESTATE</vt:lpstr>
      <vt:lpstr>Programma Operativo Nazionale (PON E POC) “Per la scuola, competenze e ambienti per l’apprendimento” 2014-2020 finanziato con FSE E FDR Asse I – Istruzione – Obiettivi Specifici 10.1, 10.2 e 10.3 – Azioni 10.1.1, 10.2.2 e 10.3.1</vt:lpstr>
      <vt:lpstr>FINALITÀ (Dall’Avviso MIUR 9707 del 27.04.2021)</vt:lpstr>
      <vt:lpstr>CHI? </vt:lpstr>
      <vt:lpstr>I CORSI</vt:lpstr>
      <vt:lpstr>I CORSI</vt:lpstr>
      <vt:lpstr>I corsi</vt:lpstr>
      <vt:lpstr>I corsi</vt:lpstr>
      <vt:lpstr>Presentazione standard di PowerPoint</vt:lpstr>
      <vt:lpstr>Prossime iniziative</vt:lpstr>
      <vt:lpstr>BILANCIO DEI CORSI ATTIVATI</vt:lpstr>
      <vt:lpstr>Presentazione standard di PowerPoint</vt:lpstr>
      <vt:lpstr>A GONFIE VELE!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D’ESTATE</dc:title>
  <dc:creator>LUCIANA DEIANA</dc:creator>
  <cp:lastModifiedBy>LUCIANA DEIANA</cp:lastModifiedBy>
  <cp:revision>12</cp:revision>
  <dcterms:created xsi:type="dcterms:W3CDTF">2021-08-27T05:18:28Z</dcterms:created>
  <dcterms:modified xsi:type="dcterms:W3CDTF">2021-09-01T05:20:08Z</dcterms:modified>
</cp:coreProperties>
</file>