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4" r:id="rId2"/>
  </p:sldMasterIdLst>
  <p:notesMasterIdLst>
    <p:notesMasterId r:id="rId42"/>
  </p:notesMasterIdLst>
  <p:sldIdLst>
    <p:sldId id="478" r:id="rId3"/>
    <p:sldId id="538" r:id="rId4"/>
    <p:sldId id="616" r:id="rId5"/>
    <p:sldId id="480" r:id="rId6"/>
    <p:sldId id="506" r:id="rId7"/>
    <p:sldId id="541" r:id="rId8"/>
    <p:sldId id="481" r:id="rId9"/>
    <p:sldId id="482" r:id="rId10"/>
    <p:sldId id="483" r:id="rId11"/>
    <p:sldId id="484" r:id="rId12"/>
    <p:sldId id="540" r:id="rId13"/>
    <p:sldId id="543" r:id="rId14"/>
    <p:sldId id="544" r:id="rId15"/>
    <p:sldId id="548" r:id="rId16"/>
    <p:sldId id="485" r:id="rId17"/>
    <p:sldId id="486" r:id="rId18"/>
    <p:sldId id="487" r:id="rId19"/>
    <p:sldId id="489" r:id="rId20"/>
    <p:sldId id="490" r:id="rId21"/>
    <p:sldId id="491" r:id="rId22"/>
    <p:sldId id="492" r:id="rId23"/>
    <p:sldId id="493" r:id="rId24"/>
    <p:sldId id="599" r:id="rId25"/>
    <p:sldId id="594" r:id="rId26"/>
    <p:sldId id="595" r:id="rId27"/>
    <p:sldId id="596" r:id="rId28"/>
    <p:sldId id="615" r:id="rId29"/>
    <p:sldId id="619" r:id="rId30"/>
    <p:sldId id="605" r:id="rId31"/>
    <p:sldId id="606" r:id="rId32"/>
    <p:sldId id="617" r:id="rId33"/>
    <p:sldId id="607" r:id="rId34"/>
    <p:sldId id="608" r:id="rId35"/>
    <p:sldId id="609" r:id="rId36"/>
    <p:sldId id="610" r:id="rId37"/>
    <p:sldId id="611" r:id="rId38"/>
    <p:sldId id="612" r:id="rId39"/>
    <p:sldId id="613" r:id="rId40"/>
    <p:sldId id="620" r:id="rId41"/>
  </p:sldIdLst>
  <p:sldSz cx="9906000" cy="6858000" type="A4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M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CD"/>
    <a:srgbClr val="FF6600"/>
    <a:srgbClr val="DCE6F2"/>
    <a:srgbClr val="C6D9F1"/>
    <a:srgbClr val="F2DCDB"/>
    <a:srgbClr val="DDD9C3"/>
    <a:srgbClr val="CCFF66"/>
    <a:srgbClr val="006699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 autoAdjust="0"/>
    <p:restoredTop sz="92668" autoAdjust="0"/>
  </p:normalViewPr>
  <p:slideViewPr>
    <p:cSldViewPr>
      <p:cViewPr>
        <p:scale>
          <a:sx n="50" d="100"/>
          <a:sy n="50" d="100"/>
        </p:scale>
        <p:origin x="1790" y="8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6C9607-9C0A-4947-84C9-69AF574B6FCF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B9B9A1-C69E-4E2B-B7E0-04414E3A79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0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B0E1E-0B9C-4987-818D-957441CCBBB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20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94990546-D107-44B4-9B4C-EC30EF9C3DD7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16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50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4616FED9-7BA8-4F7F-8EB7-CDEA5EE7F1B8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17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8C9029AE-3714-4FBE-93F0-A9D5903A0EB2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18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5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6D21FFF0-52F8-4118-A12C-221832990147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19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2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90850" y="8699500"/>
            <a:ext cx="641350" cy="444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egnaposto piè di pagina 3"/>
          <p:cNvSpPr>
            <a:spLocks noGrp="1"/>
          </p:cNvSpPr>
          <p:nvPr>
            <p:ph type="ftr" sz="quarter" idx="4294967295"/>
          </p:nvPr>
        </p:nvSpPr>
        <p:spPr bwMode="auto">
          <a:xfrm>
            <a:off x="1" y="8686801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6869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011" y="868468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fld id="{0A892A0B-6CBA-41A0-BB66-73A55DA9E71D}" type="slidenum">
              <a:rPr lang="it-IT">
                <a:latin typeface="Calibri" pitchFamily="34" charset="0"/>
              </a:rPr>
              <a:pPr/>
              <a:t>26</a:t>
            </a:fld>
            <a:endParaRPr lang="it-IT">
              <a:latin typeface="Calibri" pitchFamily="34" charset="0"/>
            </a:endParaRPr>
          </a:p>
        </p:txBody>
      </p:sp>
      <p:sp>
        <p:nvSpPr>
          <p:cNvPr id="3584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b="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MINISTERO DELL’ISTRUZIONE, DELL’UNIVERSITÀ E DELLA RICERCA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UFFICIO SCOLASTICO REGIONALE PER IL VENETO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DIREZIONE GENERALE</a:t>
            </a:r>
            <a:endParaRPr b="0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983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90850" y="8699500"/>
            <a:ext cx="641350" cy="444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988" name="Segnaposto piè di pagina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>
              <a:latin typeface="Calibri" pitchFamily="34" charset="0"/>
            </a:endParaRPr>
          </a:p>
        </p:txBody>
      </p:sp>
      <p:sp>
        <p:nvSpPr>
          <p:cNvPr id="41989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81AE46-976D-438E-93B2-1CD43CB447BD}" type="slidenum">
              <a:rPr lang="it-IT">
                <a:latin typeface="Calibri" pitchFamily="34" charset="0"/>
              </a:rPr>
              <a:pPr eaLnBrk="1" hangingPunct="1"/>
              <a:t>30</a:t>
            </a:fld>
            <a:endParaRPr lang="it-IT">
              <a:latin typeface="Calibri" pitchFamily="34" charset="0"/>
            </a:endParaRPr>
          </a:p>
        </p:txBody>
      </p:sp>
      <p:sp>
        <p:nvSpPr>
          <p:cNvPr id="36870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b="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MINISTERO DELL’ISTRUZIONE, DELL’UNIVERSITÀ E DELLA RICERCA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UFFICIO SCOLASTICO REGIONALE PER IL VENETO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DIREZIONE GENERALE</a:t>
            </a:r>
            <a:endParaRPr b="0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008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55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8708E-C136-4864-84B8-A9FE0EB1535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2AA3F-4FFF-4DD1-B8DF-DB6D41B3C1B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0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F19D4-C2E0-4358-A77E-F2E5A507B66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11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16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92B22-2A25-4298-9B5D-07E1CDCE200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6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6EC23-AC37-4E21-83D9-C645D4EC7D5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cs typeface="Arial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E640A7-738D-4071-AB32-CCDE3FC09F96}" type="slidenum">
              <a:rPr lang="it-IT" sz="1200">
                <a:latin typeface="Calibri" pitchFamily="34" charset="0"/>
              </a:rPr>
              <a:pPr algn="r"/>
              <a:t>5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1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E640A7-738D-4071-AB32-CCDE3FC09F96}" type="slidenum">
              <a:rPr lang="it-IT" sz="1200">
                <a:latin typeface="Calibri" pitchFamily="34" charset="0"/>
              </a:rPr>
              <a:pPr algn="r"/>
              <a:t>6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1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3F97A00A-1903-44D5-BB49-21620B9ACE9F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7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51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F87BC8CF-AC11-4674-BF95-781644F8B9E5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8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48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B22D164E-2938-43A5-BE73-30F77C38FCD2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6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C21423A8-B49E-4BCF-A901-9641487F064C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10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14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D0A5A444-5148-4033-8442-0B56B4DC24BB}" type="slidenum">
              <a:rPr lang="it-IT" sz="1200" b="1">
                <a:latin typeface="Calibri" pitchFamily="34" charset="0"/>
              </a:rPr>
              <a:pPr algn="r">
                <a:spcBef>
                  <a:spcPct val="50000"/>
                </a:spcBef>
              </a:pPr>
              <a:t>15</a:t>
            </a:fld>
            <a:endParaRPr lang="it-IT" sz="1200" b="1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7388"/>
            <a:ext cx="4946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1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8"/>
          <p:cNvSpPr/>
          <p:nvPr userDrawn="1"/>
        </p:nvSpPr>
        <p:spPr>
          <a:xfrm>
            <a:off x="738188" y="142877"/>
            <a:ext cx="4953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Calibri" pitchFamily="34" charset="0"/>
                <a:cs typeface="+mn-cs"/>
              </a:rPr>
              <a:t>RETE BOLOGNA – ANNO SCOLASTICO 2015 2016</a:t>
            </a: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531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6"/>
          <p:cNvSpPr/>
          <p:nvPr userDrawn="1"/>
        </p:nvSpPr>
        <p:spPr bwMode="auto">
          <a:xfrm>
            <a:off x="0" y="2286000"/>
            <a:ext cx="9906000" cy="214788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64" tIns="33682" rIns="67364" bIns="33682"/>
          <a:lstStyle/>
          <a:p>
            <a:pPr defTabSz="330972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500" u="sng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" name="Rettangolo 7"/>
          <p:cNvSpPr/>
          <p:nvPr userDrawn="1"/>
        </p:nvSpPr>
        <p:spPr bwMode="auto">
          <a:xfrm>
            <a:off x="1" y="2"/>
            <a:ext cx="5095875" cy="107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3400" u="sng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6D0C5843-0DD4-4611-B02D-E23474683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8504" y="1124745"/>
            <a:ext cx="8915400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a Antonia\AppData\Local\Microsoft\Windows\Temporary Internet Files\Content.IE5\93MAB85I\11732753-color-explosion-astratto-come-simbolo-della-creativita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48544" cy="8485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7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843" y="6011556"/>
            <a:ext cx="9939339" cy="26035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</p:spPr>
        <p:txBody>
          <a:bodyPr wrap="none" lIns="67364" tIns="33682" rIns="67364" bIns="3368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6050" y="6013451"/>
            <a:ext cx="347640" cy="221910"/>
          </a:xfrm>
          <a:prstGeom prst="rect">
            <a:avLst/>
          </a:prstGeom>
          <a:noFill/>
        </p:spPr>
        <p:txBody>
          <a:bodyPr wrap="none" lIns="67364" tIns="33682" rIns="67364" bIns="3368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4452A3E1-D3A6-470B-B57F-E7CBEE5D1FB9}" type="slidenum">
              <a:rPr lang="it-IT" sz="1000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sz="1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06438" y="6027738"/>
            <a:ext cx="8675687" cy="222250"/>
          </a:xfrm>
          <a:prstGeom prst="rect">
            <a:avLst/>
          </a:prstGeom>
          <a:noFill/>
        </p:spPr>
        <p:txBody>
          <a:bodyPr lIns="67364" tIns="33682" rIns="67364" bIns="336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0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PROMUOVERE, RILEVARE E VALUTARE COMPETENZE</a:t>
            </a:r>
            <a:endParaRPr lang="it-IT" sz="10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128464" y="6381328"/>
            <a:ext cx="158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 err="1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maria</a:t>
            </a:r>
            <a:r>
              <a:rPr lang="it-IT" sz="1200" i="1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 </a:t>
            </a:r>
            <a:r>
              <a:rPr lang="it-IT" sz="1200" i="1" dirty="0" err="1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antonia</a:t>
            </a:r>
            <a:r>
              <a:rPr lang="it-IT" sz="1200" i="1" baseline="0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 </a:t>
            </a:r>
            <a:r>
              <a:rPr lang="it-IT" sz="1200" i="1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moretti</a:t>
            </a:r>
            <a:endParaRPr lang="it-IT" sz="1200" i="1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C:\Users\Maria Antonia\AppData\Local\Microsoft\Windows\Temporary Internet Files\Content.IE5\93MAB85I\11732753-color-explosion-astratto-come-simbolo-della-creativita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0" y="0"/>
            <a:ext cx="720080" cy="720080"/>
          </a:xfrm>
          <a:prstGeom prst="rect">
            <a:avLst/>
          </a:prstGeom>
          <a:noFill/>
        </p:spPr>
      </p:pic>
      <p:sp>
        <p:nvSpPr>
          <p:cNvPr id="13" name="CasellaDiTesto 12">
            <a:hlinkClick r:id="rId14" action="ppaction://hlinksldjump"/>
          </p:cNvPr>
          <p:cNvSpPr txBox="1"/>
          <p:nvPr userDrawn="1"/>
        </p:nvSpPr>
        <p:spPr>
          <a:xfrm>
            <a:off x="5654671" y="6288281"/>
            <a:ext cx="1296016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cap="small" baseline="0" dirty="0" smtClean="0">
                <a:latin typeface="Calibri" pitchFamily="34" charset="0"/>
                <a:hlinkClick r:id="rId14" action="ppaction://hlinksldjump"/>
              </a:rPr>
              <a:t>Ambiente di apprendimento</a:t>
            </a:r>
            <a:endParaRPr lang="it-IT" sz="1300" dirty="0" smtClean="0">
              <a:latin typeface="Calibri" pitchFamily="34" charset="0"/>
            </a:endParaRPr>
          </a:p>
        </p:txBody>
      </p:sp>
      <p:sp>
        <p:nvSpPr>
          <p:cNvPr id="14" name="CasellaDiTesto 13">
            <a:hlinkClick r:id="rId15" action="ppaction://hlinksldjump"/>
          </p:cNvPr>
          <p:cNvSpPr txBox="1"/>
          <p:nvPr userDrawn="1"/>
        </p:nvSpPr>
        <p:spPr>
          <a:xfrm>
            <a:off x="4114038" y="6279940"/>
            <a:ext cx="1032669" cy="492443"/>
          </a:xfrm>
          <a:prstGeom prst="rect">
            <a:avLst/>
          </a:prstGeom>
          <a:solidFill>
            <a:srgbClr val="E709CD"/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cap="small" baseline="0" dirty="0" smtClean="0">
                <a:latin typeface="Calibri" pitchFamily="34" charset="0"/>
              </a:rPr>
              <a:t>Curricolo e competenze</a:t>
            </a:r>
            <a:endParaRPr lang="it-IT" sz="1300" b="1" dirty="0" smtClean="0">
              <a:latin typeface="Calibri" pitchFamily="34" charset="0"/>
            </a:endParaRPr>
          </a:p>
        </p:txBody>
      </p:sp>
      <p:sp>
        <p:nvSpPr>
          <p:cNvPr id="15" name="CasellaDiTesto 14">
            <a:hlinkClick r:id="rId16" action="ppaction://hlinksldjump"/>
          </p:cNvPr>
          <p:cNvSpPr txBox="1"/>
          <p:nvPr userDrawn="1"/>
        </p:nvSpPr>
        <p:spPr>
          <a:xfrm>
            <a:off x="3030010" y="6381328"/>
            <a:ext cx="576064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>
                <a:latin typeface="Calibri" pitchFamily="34" charset="0"/>
              </a:rPr>
              <a:t>RAV</a:t>
            </a:r>
            <a:endParaRPr lang="it-IT" sz="13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710" r:id="rId3"/>
    <p:sldLayoutId id="2147483697" r:id="rId4"/>
    <p:sldLayoutId id="2147483844" r:id="rId5"/>
    <p:sldLayoutId id="2147483683" r:id="rId6"/>
    <p:sldLayoutId id="2147483678" r:id="rId7"/>
    <p:sldLayoutId id="2147483840" r:id="rId8"/>
    <p:sldLayoutId id="2147483842" r:id="rId9"/>
    <p:sldLayoutId id="2147483843" r:id="rId10"/>
    <p:sldLayoutId id="2147483847" r:id="rId11"/>
  </p:sldLayoutIdLst>
  <p:transition>
    <p:wipe/>
  </p:transition>
  <p:hf hdr="0" dt="0"/>
  <p:txStyles>
    <p:titleStyle>
      <a:lvl1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2pPr>
      <a:lvl3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3pPr>
      <a:lvl4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4pPr>
      <a:lvl5pPr algn="ctr" defTabSz="330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5pPr>
      <a:lvl6pPr marL="1852506" indent="-168410" algn="ctr" defTabSz="33097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6pPr>
      <a:lvl7pPr marL="2189325" indent="-168410" algn="ctr" defTabSz="33097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7pPr>
      <a:lvl8pPr marL="2526144" indent="-168410" algn="ctr" defTabSz="33097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8pPr>
      <a:lvl9pPr marL="2862964" indent="-168410" algn="ctr" defTabSz="33097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9pPr>
    </p:titleStyle>
    <p:bodyStyle>
      <a:lvl1pPr marL="252413" indent="-252413" algn="l" defTabSz="330200" rtl="0" eaLnBrk="0" fontAlgn="base" hangingPunct="0">
        <a:spcBef>
          <a:spcPts val="5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46100" indent="-209550" algn="l" defTabSz="330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</a:defRPr>
      </a:lvl2pPr>
      <a:lvl3pPr marL="841375" indent="-168275" algn="l" defTabSz="330200" rtl="0" eaLnBrk="0" fontAlgn="base" hangingPunct="0"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3pPr>
      <a:lvl4pPr marL="1177925" indent="-168275" algn="l" defTabSz="330200" rtl="0" eaLnBrk="0" fontAlgn="base" hangingPunct="0"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500">
          <a:solidFill>
            <a:srgbClr val="000000"/>
          </a:solidFill>
          <a:latin typeface="+mn-lt"/>
        </a:defRPr>
      </a:lvl4pPr>
      <a:lvl5pPr marL="1514475" indent="-168275" algn="l" defTabSz="330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</a:defRPr>
      </a:lvl5pPr>
      <a:lvl6pPr marL="1852506" indent="-168410" algn="l" defTabSz="330972" rtl="0" eaLnBrk="1" fontAlgn="base" hangingPunct="1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6pPr>
      <a:lvl7pPr marL="2189325" indent="-168410" algn="l" defTabSz="330972" rtl="0" eaLnBrk="1" fontAlgn="base" hangingPunct="1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7pPr>
      <a:lvl8pPr marL="2526144" indent="-168410" algn="l" defTabSz="330972" rtl="0" eaLnBrk="1" fontAlgn="base" hangingPunct="1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8pPr>
      <a:lvl9pPr marL="2862964" indent="-168410" algn="l" defTabSz="330972" rtl="0" eaLnBrk="1" fontAlgn="base" hangingPunct="1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819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638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458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277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096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915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735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554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Progettare e Valutare per competenze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674C-D110-409F-88EA-DF6E5207B7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2" r:id="rId13"/>
    <p:sldLayoutId id="2147483713" r:id="rId14"/>
    <p:sldLayoutId id="2147483714" r:id="rId15"/>
    <p:sldLayoutId id="2147483760" r:id="rId16"/>
    <p:sldLayoutId id="2147483762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Raccomandazione%2018.12.2006%20competenze%20chiave.pdf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Raccomandazione%2023.04.2008%20EQF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ttotitolo 8"/>
          <p:cNvSpPr>
            <a:spLocks noGrp="1"/>
          </p:cNvSpPr>
          <p:nvPr>
            <p:ph type="subTitle" idx="4294967295"/>
          </p:nvPr>
        </p:nvSpPr>
        <p:spPr bwMode="auto">
          <a:xfrm>
            <a:off x="370600" y="2570856"/>
            <a:ext cx="9016553" cy="1570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it-IT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Promuovere, rilevare e valutare competenze</a:t>
            </a:r>
          </a:p>
          <a:p>
            <a:pPr marL="0" indent="0" algn="ctr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it-IT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Sassari, 22-25 novembre 2016</a:t>
            </a:r>
            <a:endParaRPr lang="it-IT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1" name="CasellaDiTesto 6"/>
          <p:cNvSpPr txBox="1">
            <a:spLocks noChangeArrowheads="1"/>
          </p:cNvSpPr>
          <p:nvPr/>
        </p:nvSpPr>
        <p:spPr bwMode="auto">
          <a:xfrm>
            <a:off x="666751" y="5214938"/>
            <a:ext cx="407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 dirty="0" smtClean="0">
                <a:solidFill>
                  <a:srgbClr val="0070C0"/>
                </a:solidFill>
                <a:latin typeface="Calibri" pitchFamily="34" charset="0"/>
              </a:rPr>
              <a:t>Maria Antonia Moretti</a:t>
            </a:r>
            <a:endParaRPr lang="it-IT" i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it-IT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Maria Antonia\AppData\Local\Microsoft\Windows\Temporary Internet Files\Content.IE5\93MAB85I\11732753-color-explosion-astratto-come-simbolo-della-creativit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64760" y="144016"/>
            <a:ext cx="1196752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0"/>
          <p:cNvSpPr>
            <a:spLocks noChangeArrowheads="1"/>
          </p:cNvSpPr>
          <p:nvPr/>
        </p:nvSpPr>
        <p:spPr bwMode="auto">
          <a:xfrm>
            <a:off x="381001" y="1453654"/>
            <a:ext cx="9001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dirty="0">
                <a:latin typeface="Calibri" pitchFamily="34" charset="0"/>
              </a:rPr>
              <a:t>La scuola finalizza il curricolo alla maturazione delle competenze previste nel profilo dello studente al 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</a:rPr>
              <a:t>termine del primo ciclo </a:t>
            </a:r>
            <a:r>
              <a:rPr lang="it-IT" dirty="0" smtClean="0">
                <a:latin typeface="Calibri" pitchFamily="34" charset="0"/>
              </a:rPr>
              <a:t>e al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termine del biennio dell’obbligo </a:t>
            </a:r>
            <a:r>
              <a:rPr lang="it-IT" dirty="0" smtClean="0">
                <a:latin typeface="Calibri" pitchFamily="34" charset="0"/>
              </a:rPr>
              <a:t>che </a:t>
            </a:r>
            <a:r>
              <a:rPr lang="it-IT" dirty="0">
                <a:latin typeface="Calibri" pitchFamily="34" charset="0"/>
              </a:rPr>
              <a:t>saranno oggetto di certificazione. </a:t>
            </a:r>
          </a:p>
        </p:txBody>
      </p:sp>
      <p:sp>
        <p:nvSpPr>
          <p:cNvPr id="23554" name="Rectangle 21"/>
          <p:cNvSpPr>
            <a:spLocks noChangeArrowheads="1"/>
          </p:cNvSpPr>
          <p:nvPr/>
        </p:nvSpPr>
        <p:spPr bwMode="auto">
          <a:xfrm>
            <a:off x="381001" y="2357438"/>
            <a:ext cx="5884863" cy="1200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dirty="0">
                <a:latin typeface="Calibri" pitchFamily="34" charset="0"/>
              </a:rPr>
              <a:t>Sulla base dei traguardi fissati a livello nazionale, </a:t>
            </a:r>
            <a:r>
              <a:rPr lang="it-IT" b="1" dirty="0">
                <a:latin typeface="Calibri" pitchFamily="34" charset="0"/>
              </a:rPr>
              <a:t>spetta all’autonomia didattica delle comunità professionali progettare percorsi per la promozione, la rilevazione e la valutazione delle competenze</a:t>
            </a:r>
            <a:r>
              <a:rPr lang="it-IT" dirty="0">
                <a:latin typeface="Calibri" pitchFamily="34" charset="0"/>
              </a:rPr>
              <a:t>. </a:t>
            </a:r>
          </a:p>
        </p:txBody>
      </p:sp>
      <p:sp>
        <p:nvSpPr>
          <p:cNvPr id="23555" name="Rectangle 22"/>
          <p:cNvSpPr>
            <a:spLocks noChangeArrowheads="1"/>
          </p:cNvSpPr>
          <p:nvPr/>
        </p:nvSpPr>
        <p:spPr bwMode="auto">
          <a:xfrm>
            <a:off x="381001" y="3689350"/>
            <a:ext cx="5868988" cy="1200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b="1">
                <a:latin typeface="Calibri" pitchFamily="34" charset="0"/>
              </a:rPr>
              <a:t>Solo a seguito di una regolare osservazione, documentazione e valutazione delle competenze è possibile la loro certificazione</a:t>
            </a:r>
            <a:r>
              <a:rPr lang="it-IT">
                <a:latin typeface="Calibri" pitchFamily="34" charset="0"/>
              </a:rPr>
              <a:t>, al termine della scuola primaria e della scuola secondaria di primo grado.</a:t>
            </a:r>
          </a:p>
        </p:txBody>
      </p:sp>
      <p:sp>
        <p:nvSpPr>
          <p:cNvPr id="23556" name="Rectangle 23"/>
          <p:cNvSpPr>
            <a:spLocks noChangeArrowheads="1"/>
          </p:cNvSpPr>
          <p:nvPr/>
        </p:nvSpPr>
        <p:spPr bwMode="auto">
          <a:xfrm>
            <a:off x="347664" y="4971554"/>
            <a:ext cx="9072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dirty="0">
                <a:latin typeface="Calibri" pitchFamily="34" charset="0"/>
              </a:rPr>
              <a:t>Le certificazioni </a:t>
            </a:r>
            <a:r>
              <a:rPr lang="it-IT" dirty="0" smtClean="0">
                <a:latin typeface="Calibri" pitchFamily="34" charset="0"/>
              </a:rPr>
              <a:t>descrivono </a:t>
            </a:r>
            <a:r>
              <a:rPr lang="it-IT" dirty="0">
                <a:latin typeface="Calibri" pitchFamily="34" charset="0"/>
              </a:rPr>
              <a:t>e attestano la padronanza delle competenze progressivamente acquisite, </a:t>
            </a:r>
            <a:r>
              <a:rPr lang="it-IT" b="1" dirty="0">
                <a:latin typeface="Calibri" pitchFamily="34" charset="0"/>
              </a:rPr>
              <a:t>sostenendo e orientando </a:t>
            </a:r>
            <a:r>
              <a:rPr lang="it-IT" dirty="0">
                <a:latin typeface="Calibri" pitchFamily="34" charset="0"/>
              </a:rPr>
              <a:t>gli studenti verso la scuola del secondo </a:t>
            </a:r>
            <a:r>
              <a:rPr lang="it-IT" dirty="0" smtClean="0">
                <a:latin typeface="Calibri" pitchFamily="34" charset="0"/>
              </a:rPr>
              <a:t>ciclo o verso il completamento dei percorsi quinquennali del secondo ciclo.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 rot="10800000">
            <a:off x="6419851" y="2403475"/>
            <a:ext cx="2987675" cy="2492375"/>
          </a:xfrm>
          <a:prstGeom prst="homePlate">
            <a:avLst>
              <a:gd name="adj" fmla="val 25001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Unità </a:t>
            </a:r>
          </a:p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di Apprendimento</a:t>
            </a:r>
          </a:p>
        </p:txBody>
      </p:sp>
      <p:sp>
        <p:nvSpPr>
          <p:cNvPr id="23558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559" name="Rectangle 12"/>
          <p:cNvSpPr txBox="1">
            <a:spLocks noChangeArrowheads="1"/>
          </p:cNvSpPr>
          <p:nvPr/>
        </p:nvSpPr>
        <p:spPr bwMode="auto">
          <a:xfrm>
            <a:off x="0" y="990104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 dirty="0" smtClean="0">
                <a:latin typeface="Calibri" pitchFamily="34" charset="0"/>
              </a:rPr>
              <a:t>Le competenze – Certificazione (2 di 3)</a:t>
            </a:r>
            <a:endParaRPr lang="it-IT" sz="2400" b="1" i="1" dirty="0">
              <a:latin typeface="Calibri" pitchFamily="34" charset="0"/>
            </a:endParaRPr>
          </a:p>
        </p:txBody>
      </p:sp>
      <p:sp>
        <p:nvSpPr>
          <p:cNvPr id="23560" name="Freccia a destra 6"/>
          <p:cNvSpPr>
            <a:spLocks noChangeArrowheads="1"/>
          </p:cNvSpPr>
          <p:nvPr/>
        </p:nvSpPr>
        <p:spPr bwMode="auto">
          <a:xfrm>
            <a:off x="1595438" y="847231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16496" y="188640"/>
            <a:ext cx="932640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3200" b="1" dirty="0">
                <a:latin typeface="Trebuchet MS" charset="0"/>
                <a:sym typeface="Trebuchet MS" charset="0"/>
              </a:rPr>
              <a:t> </a:t>
            </a:r>
            <a:endParaRPr lang="it-IT" sz="3200" b="1" dirty="0" smtClean="0"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3200" b="1" dirty="0">
              <a:solidFill>
                <a:srgbClr val="A0044E"/>
              </a:solidFill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Indicazioni Nazionali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Le competenze – Certificazione (3 di 3)</a:t>
            </a:r>
            <a:endParaRPr lang="it-IT" b="1" dirty="0">
              <a:solidFill>
                <a:schemeClr val="tx2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1374149"/>
            <a:ext cx="4176464" cy="4492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80992" y="1520588"/>
            <a:ext cx="4499992" cy="409342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it-IT" sz="2600" b="1" dirty="0" smtClean="0">
                <a:latin typeface="Calibri Light" charset="0"/>
              </a:rPr>
              <a:t>Le 12  competenze sono collegate alle 8 competenze chiave  europee per l'apprendimento permanente</a:t>
            </a:r>
          </a:p>
          <a:p>
            <a:pPr eaLnBrk="1" hangingPunct="1">
              <a:defRPr/>
            </a:pPr>
            <a:r>
              <a:rPr lang="it-IT" sz="2600" b="1" dirty="0" smtClean="0">
                <a:latin typeface="Calibri Light" charset="0"/>
              </a:rPr>
              <a:t>  </a:t>
            </a:r>
          </a:p>
          <a:p>
            <a:pPr eaLnBrk="1" hangingPunct="1">
              <a:buFontTx/>
              <a:buChar char="-"/>
              <a:defRPr/>
            </a:pPr>
            <a:r>
              <a:rPr lang="it-IT" sz="2600" b="1" dirty="0" smtClean="0">
                <a:latin typeface="Calibri Light" charset="0"/>
              </a:rPr>
              <a:t>Sono declinate sui due principali traguardi in uscita (termine scuola primaria/ termine primo ciclo)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344488" y="476672"/>
            <a:ext cx="93264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3200" b="1" dirty="0">
                <a:latin typeface="Trebuchet MS" charset="0"/>
                <a:sym typeface="Trebuchet MS" charset="0"/>
              </a:rPr>
              <a:t> </a:t>
            </a:r>
            <a:endParaRPr lang="it-IT" sz="3200" b="1" dirty="0" smtClean="0"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3200" b="1" dirty="0">
              <a:solidFill>
                <a:srgbClr val="A0044E"/>
              </a:solidFill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Il curricolo </a:t>
            </a:r>
            <a:r>
              <a:rPr lang="it-IT" sz="18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(1 di 3)</a:t>
            </a:r>
            <a:endParaRPr lang="it-IT" sz="1800" b="1" dirty="0">
              <a:solidFill>
                <a:schemeClr val="tx2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76536" y="119675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libri" pitchFamily="34" charset="0"/>
              </a:rPr>
              <a:t>Se si vuole operare per lo sviluppo delle competenze occorre elaborare un curricolo organizzato per competenze in cui siano previste</a:t>
            </a:r>
          </a:p>
          <a:p>
            <a:pPr>
              <a:buBlip>
                <a:blip r:embed="rId2"/>
              </a:buBlip>
            </a:pPr>
            <a:r>
              <a:rPr lang="it-IT" sz="2000" dirty="0" smtClean="0">
                <a:latin typeface="Calibri" pitchFamily="34" charset="0"/>
              </a:rPr>
              <a:t> le competenze chiave </a:t>
            </a:r>
          </a:p>
          <a:p>
            <a:pPr>
              <a:buBlip>
                <a:blip r:embed="rId2"/>
              </a:buBlip>
            </a:pPr>
            <a:r>
              <a:rPr lang="it-IT" sz="2000" dirty="0" smtClean="0">
                <a:latin typeface="Calibri" pitchFamily="34" charset="0"/>
              </a:rPr>
              <a:t> le competenze culturali da perseguire declinate in abilità e conoscenze</a:t>
            </a:r>
          </a:p>
          <a:p>
            <a:pPr marL="180975" indent="-180975">
              <a:buBlip>
                <a:blip r:embed="rId2"/>
              </a:buBlip>
            </a:pPr>
            <a:r>
              <a:rPr lang="it-IT" sz="2000" dirty="0" smtClean="0">
                <a:latin typeface="Calibri" pitchFamily="34" charset="0"/>
              </a:rPr>
              <a:t> i comportamenti che evidenziano l’agire competente (</a:t>
            </a:r>
            <a:r>
              <a:rPr lang="it-IT" sz="2000" i="1" dirty="0" smtClean="0">
                <a:latin typeface="Calibri" pitchFamily="34" charset="0"/>
              </a:rPr>
              <a:t>evidenze</a:t>
            </a:r>
            <a:r>
              <a:rPr lang="it-IT" sz="2000" dirty="0" smtClean="0">
                <a:latin typeface="Calibri" pitchFamily="34" charset="0"/>
              </a:rPr>
              <a:t>) e che debbono essere osservati nella loro evoluzione nel tempo, per potere apprezzare l’evolvere della competenza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76536" y="3501008"/>
            <a:ext cx="8352928" cy="1846659"/>
          </a:xfrm>
          <a:prstGeom prst="rect">
            <a:avLst/>
          </a:prstGeom>
          <a:noFill/>
          <a:ln w="22225" cmpd="dbl">
            <a:solidFill>
              <a:srgbClr val="FF0000">
                <a:alpha val="78000"/>
              </a:srgbClr>
            </a:solidFill>
            <a:prstDash val="sysDash"/>
            <a:bevel/>
          </a:ln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it-IT" dirty="0" smtClean="0"/>
              <a:t>“</a:t>
            </a:r>
            <a:r>
              <a:rPr lang="it-IT" sz="2000" i="1" dirty="0" smtClean="0">
                <a:latin typeface="Calibri" pitchFamily="34" charset="0"/>
              </a:rPr>
              <a:t>Compito delle Istituzioni scolastiche è formulare curricoli nel rispetto delle Indicazioni  Nazionali, mettendo al centro del processo di apprendimento gli allievi, le loro esigenze e le loro peculiarità, in collaborazione e sinergia con le famiglie e il territorio, in un’ottica di apprendimento permanente lungo tutto l’arco della vita</a:t>
            </a:r>
            <a:r>
              <a:rPr lang="it-IT" sz="2000" dirty="0" smtClean="0">
                <a:latin typeface="Calibri" pitchFamily="34" charset="0"/>
              </a:rPr>
              <a:t>”.</a:t>
            </a:r>
            <a:r>
              <a:rPr lang="it-IT" sz="2000" dirty="0" smtClean="0"/>
              <a:t> </a:t>
            </a:r>
          </a:p>
          <a:p>
            <a:r>
              <a:rPr lang="it-IT" sz="1400" dirty="0" smtClean="0">
                <a:latin typeface="Calibri" pitchFamily="34" charset="0"/>
              </a:rPr>
              <a:t>(</a:t>
            </a:r>
            <a:r>
              <a:rPr lang="it-IT" sz="1400" dirty="0" smtClean="0"/>
              <a:t>F. Da Re, </a:t>
            </a:r>
            <a:r>
              <a:rPr lang="it-IT" sz="1400" i="1" dirty="0" smtClean="0"/>
              <a:t>La didattica per competenze)</a:t>
            </a:r>
            <a:endParaRPr lang="it-IT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60512" y="1340768"/>
            <a:ext cx="8784976" cy="3908762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  <a:bevel/>
          </a:ln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latin typeface="Calibri" pitchFamily="34" charset="0"/>
              </a:rPr>
              <a:t>Progettare Curricoli </a:t>
            </a:r>
            <a:r>
              <a:rPr lang="it-IT" sz="2000" dirty="0" smtClean="0">
                <a:latin typeface="Calibri" pitchFamily="34" charset="0"/>
              </a:rPr>
              <a:t>anziché </a:t>
            </a:r>
            <a:r>
              <a:rPr lang="it-IT" sz="2000" b="1" i="1" dirty="0" smtClean="0">
                <a:solidFill>
                  <a:schemeClr val="accent2"/>
                </a:solidFill>
                <a:latin typeface="Calibri" pitchFamily="34" charset="0"/>
              </a:rPr>
              <a:t>applicare Programmi </a:t>
            </a:r>
            <a:r>
              <a:rPr lang="it-IT" sz="2000" dirty="0" smtClean="0">
                <a:latin typeface="Calibri" pitchFamily="34" charset="0"/>
              </a:rPr>
              <a:t>significa </a:t>
            </a:r>
            <a:r>
              <a:rPr lang="it-IT" sz="2000" b="1" i="1" dirty="0" smtClean="0">
                <a:solidFill>
                  <a:srgbClr val="FF0000"/>
                </a:solidFill>
                <a:latin typeface="Calibri" pitchFamily="34" charset="0"/>
              </a:rPr>
              <a:t>organizzare ambienti di apprendimento flessibili e aperti</a:t>
            </a:r>
            <a:r>
              <a:rPr lang="it-IT" sz="2000" dirty="0" smtClean="0">
                <a:latin typeface="Calibri" pitchFamily="34" charset="0"/>
              </a:rPr>
              <a:t> ad esperienze e linguaggi diversi da quelli scolastici in senso stretto (si parla infatti di saperi formali, non formali e informali). In essi gli studenti sono 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</a:rPr>
              <a:t>protagonisti</a:t>
            </a:r>
            <a:r>
              <a:rPr lang="it-IT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</a:rPr>
              <a:t>di 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</a:rPr>
              <a:t>compiti significativi e responsabilizzanti </a:t>
            </a:r>
            <a:r>
              <a:rPr lang="it-IT" sz="2000" dirty="0" smtClean="0">
                <a:latin typeface="Calibri" pitchFamily="34" charset="0"/>
              </a:rPr>
              <a:t>per realizzare i quali </a:t>
            </a:r>
            <a:r>
              <a:rPr lang="it-IT" sz="2000" b="1" i="1" dirty="0" smtClean="0">
                <a:solidFill>
                  <a:srgbClr val="FF0000"/>
                </a:solidFill>
                <a:latin typeface="Calibri" pitchFamily="34" charset="0"/>
              </a:rPr>
              <a:t>attivano abilità e conoscenze già possedute e ne mobilitano di nuove</a:t>
            </a:r>
            <a:r>
              <a:rPr lang="it-IT" sz="2000" dirty="0" smtClean="0">
                <a:latin typeface="Calibri" pitchFamily="34" charset="0"/>
              </a:rPr>
              <a:t>, introiettando saper fare, atteggiamenti e metodi. In questo modo maturano competenze spendibili nella vita e soprattutto continuamente migliorabili nel suo corso. I passi da percorrere e le esperienze da svolgere </a:t>
            </a:r>
            <a:r>
              <a:rPr lang="it-IT" sz="2000" b="1" i="1" dirty="0" smtClean="0">
                <a:solidFill>
                  <a:srgbClr val="FF0000"/>
                </a:solidFill>
                <a:latin typeface="Calibri" pitchFamily="34" charset="0"/>
              </a:rPr>
              <a:t>vengono definite non in base a contenuti da insegnare ma in base alle abilità, conoscenze e competenze che si intende far raggiungere loro</a:t>
            </a:r>
            <a:r>
              <a:rPr lang="it-IT" sz="2000" dirty="0" smtClean="0">
                <a:latin typeface="Calibri" pitchFamily="34" charset="0"/>
              </a:rPr>
              <a:t>, mettendo cioè </a:t>
            </a:r>
            <a:r>
              <a:rPr lang="it-IT" sz="2000" b="1" i="1" dirty="0" smtClean="0">
                <a:solidFill>
                  <a:srgbClr val="FF0000"/>
                </a:solidFill>
                <a:latin typeface="Calibri" pitchFamily="34" charset="0"/>
              </a:rPr>
              <a:t>in evidenza  </a:t>
            </a:r>
            <a:r>
              <a:rPr lang="it-IT" sz="2000" dirty="0" smtClean="0">
                <a:latin typeface="Calibri" pitchFamily="34" charset="0"/>
              </a:rPr>
              <a:t>che cosa si intende sapranno fare con ciò che imparano. </a:t>
            </a:r>
          </a:p>
          <a:p>
            <a:r>
              <a:rPr lang="it-IT" sz="1400" dirty="0" smtClean="0">
                <a:latin typeface="Calibri" pitchFamily="34" charset="0"/>
              </a:rPr>
              <a:t>(</a:t>
            </a:r>
            <a:r>
              <a:rPr lang="it-IT" sz="1400" i="1" dirty="0" smtClean="0">
                <a:latin typeface="Calibri" pitchFamily="34" charset="0"/>
              </a:rPr>
              <a:t>M. R. Zanchin, http://www.obiettivo2020.org/</a:t>
            </a:r>
            <a:r>
              <a:rPr lang="it-IT" sz="1400" i="1" dirty="0" err="1" smtClean="0">
                <a:latin typeface="Calibri" pitchFamily="34" charset="0"/>
              </a:rPr>
              <a:t>wp-content</a:t>
            </a:r>
            <a:r>
              <a:rPr lang="it-IT" sz="1400" i="1" dirty="0" smtClean="0">
                <a:latin typeface="Calibri" pitchFamily="34" charset="0"/>
              </a:rPr>
              <a:t>/</a:t>
            </a:r>
            <a:r>
              <a:rPr lang="it-IT" sz="1400" i="1" dirty="0" err="1" smtClean="0">
                <a:latin typeface="Calibri" pitchFamily="34" charset="0"/>
              </a:rPr>
              <a:t>uploads</a:t>
            </a:r>
            <a:r>
              <a:rPr lang="it-IT" sz="1400" i="1" dirty="0" smtClean="0">
                <a:latin typeface="Calibri" pitchFamily="34" charset="0"/>
              </a:rPr>
              <a:t>/</a:t>
            </a:r>
            <a:r>
              <a:rPr lang="it-IT" sz="1400" i="1" dirty="0" err="1" smtClean="0">
                <a:latin typeface="Calibri" pitchFamily="34" charset="0"/>
              </a:rPr>
              <a:t>la-scuola-per-linnovazione.pdf</a:t>
            </a:r>
            <a:r>
              <a:rPr lang="it-IT" sz="1400" dirty="0" smtClean="0">
                <a:latin typeface="Calibri" pitchFamily="34" charset="0"/>
              </a:rPr>
              <a:t>)</a:t>
            </a:r>
          </a:p>
          <a:p>
            <a:endParaRPr lang="it-IT" sz="1400" dirty="0">
              <a:latin typeface="Calibri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344488" y="476672"/>
            <a:ext cx="93264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3200" b="1" dirty="0">
                <a:latin typeface="Trebuchet MS" charset="0"/>
                <a:sym typeface="Trebuchet MS" charset="0"/>
              </a:rPr>
              <a:t> </a:t>
            </a:r>
            <a:endParaRPr lang="it-IT" sz="3200" b="1" dirty="0" smtClean="0"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3200" b="1" dirty="0">
              <a:solidFill>
                <a:srgbClr val="A0044E"/>
              </a:solidFill>
              <a:latin typeface="Trebuchet MS" charset="0"/>
              <a:sym typeface="Trebuchet M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 smtClean="0">
              <a:solidFill>
                <a:srgbClr val="0070C0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Il curricolo </a:t>
            </a:r>
            <a:r>
              <a:rPr lang="it-IT" sz="18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rPr>
              <a:t>(2 di 3)</a:t>
            </a:r>
            <a:endParaRPr lang="it-IT" sz="1800" b="1" dirty="0">
              <a:solidFill>
                <a:schemeClr val="tx2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0552" y="980728"/>
            <a:ext cx="8208912" cy="3693319"/>
          </a:xfrm>
          <a:prstGeom prst="rect">
            <a:avLst/>
          </a:prstGeom>
          <a:ln w="22225">
            <a:solidFill>
              <a:srgbClr val="FF0000"/>
            </a:solidFill>
            <a:prstDash val="sysDash"/>
            <a:bevel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Calibri" pitchFamily="34" charset="0"/>
              </a:rPr>
              <a:t>“</a:t>
            </a:r>
            <a:r>
              <a:rPr lang="it-IT" sz="2400" i="1" dirty="0" smtClean="0">
                <a:latin typeface="Calibri" pitchFamily="34" charset="0"/>
              </a:rPr>
              <a:t>Per il primo ciclo di istruzione, tale ruolo di “evidenza” dell’agire competente, può essere assolto dai Traguardi per lo sviluppo delle competenze indicati dalle Indicazioni Nazionali per il curricolo.</a:t>
            </a:r>
          </a:p>
          <a:p>
            <a:r>
              <a:rPr lang="it-IT" sz="2400" i="1" dirty="0" smtClean="0">
                <a:latin typeface="Calibri" pitchFamily="34" charset="0"/>
              </a:rPr>
              <a:t>Nel curricolo, è utile comunque prevedere dei livelli nei quali venga descritta la padronanza di tali Traguardi in modo crescente, dai primi anni di scuola, fino alla fine della primaria e poi fino alla fine del ciclo. Tali livelli serviranno come guida per la valutazione della competenza nel momento in cui si vede agita</a:t>
            </a:r>
            <a:r>
              <a:rPr lang="it-IT" sz="2400" dirty="0" smtClean="0">
                <a:latin typeface="Calibri" pitchFamily="34" charset="0"/>
              </a:rPr>
              <a:t>”.</a:t>
            </a:r>
          </a:p>
          <a:p>
            <a:pPr algn="r"/>
            <a:r>
              <a:rPr lang="it-IT" sz="1400" dirty="0" smtClean="0">
                <a:latin typeface="Calibri" pitchFamily="34" charset="0"/>
              </a:rPr>
              <a:t>(F. Da Re</a:t>
            </a:r>
            <a:r>
              <a:rPr lang="it-IT" dirty="0" smtClean="0"/>
              <a:t>, </a:t>
            </a:r>
            <a:r>
              <a:rPr lang="it-IT" sz="1400" dirty="0" smtClean="0">
                <a:latin typeface="Calibri" pitchFamily="34" charset="0"/>
              </a:rPr>
              <a:t>La didattica per competenze) </a:t>
            </a:r>
            <a:endParaRPr lang="it-IT" sz="1400" dirty="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8464" y="476672"/>
            <a:ext cx="97775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Il curricolo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 (3 di 3)</a:t>
            </a:r>
            <a:endParaRPr lang="it-IT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ChangeArrowheads="1"/>
          </p:cNvSpPr>
          <p:nvPr/>
        </p:nvSpPr>
        <p:spPr bwMode="auto">
          <a:xfrm>
            <a:off x="595313" y="2159002"/>
            <a:ext cx="892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>
                <a:latin typeface="Calibri" pitchFamily="34" charset="0"/>
              </a:rPr>
              <a:t>La scuola italiana sviluppa la propria azione educativa in </a:t>
            </a:r>
            <a:r>
              <a:rPr lang="it-IT" b="1">
                <a:latin typeface="Calibri" pitchFamily="34" charset="0"/>
              </a:rPr>
              <a:t>coerenza con i principi dell’inclusione</a:t>
            </a:r>
            <a:r>
              <a:rPr lang="it-IT">
                <a:latin typeface="Calibri" pitchFamily="34" charset="0"/>
              </a:rPr>
              <a:t> delle persone e dell’integrazione delle culture, considerando l’accoglienza della diversità un valore irrinunciabile. </a:t>
            </a:r>
          </a:p>
        </p:txBody>
      </p:sp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595313" y="3284538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>
                <a:latin typeface="Calibri" pitchFamily="34" charset="0"/>
              </a:rPr>
              <a:t>Favorisce inoltre, con specifiche </a:t>
            </a:r>
            <a:r>
              <a:rPr lang="it-IT" b="1">
                <a:latin typeface="Calibri" pitchFamily="34" charset="0"/>
              </a:rPr>
              <a:t>strategie e percorsi personalizzati, la prevenzione e il recupero della dispersione scolastica </a:t>
            </a:r>
            <a:r>
              <a:rPr lang="it-IT">
                <a:latin typeface="Calibri" pitchFamily="34" charset="0"/>
              </a:rPr>
              <a:t>e del fallimento formativo precoce. </a:t>
            </a:r>
          </a:p>
        </p:txBody>
      </p:sp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595313" y="4143377"/>
            <a:ext cx="892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>
                <a:latin typeface="Calibri" pitchFamily="34" charset="0"/>
              </a:rPr>
              <a:t>Particolare </a:t>
            </a:r>
            <a:r>
              <a:rPr lang="it-IT" b="1">
                <a:latin typeface="Calibri" pitchFamily="34" charset="0"/>
              </a:rPr>
              <a:t>cura è riservata agli allievi con disabilità o con bisogni educativi speciali</a:t>
            </a:r>
            <a:r>
              <a:rPr lang="it-IT">
                <a:latin typeface="Calibri" pitchFamily="34" charset="0"/>
              </a:rPr>
              <a:t>, attraverso adeguate strategie organizzative e didattiche, da considerare nella </a:t>
            </a:r>
            <a:r>
              <a:rPr lang="it-IT" b="1">
                <a:latin typeface="Calibri" pitchFamily="34" charset="0"/>
              </a:rPr>
              <a:t>normale progettazione dell’offerta formativa</a:t>
            </a:r>
            <a:r>
              <a:rPr lang="it-IT">
                <a:latin typeface="Calibri" pitchFamily="34" charset="0"/>
              </a:rPr>
              <a:t>. </a:t>
            </a:r>
          </a:p>
        </p:txBody>
      </p:sp>
      <p:sp>
        <p:nvSpPr>
          <p:cNvPr id="25604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605" name="Rectangle 12"/>
          <p:cNvSpPr txBox="1">
            <a:spLocks noChangeArrowheads="1"/>
          </p:cNvSpPr>
          <p:nvPr/>
        </p:nvSpPr>
        <p:spPr bwMode="auto">
          <a:xfrm>
            <a:off x="0" y="10715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>
                <a:latin typeface="Calibri" pitchFamily="34" charset="0"/>
              </a:rPr>
              <a:t>Una scuola di tutti e di ciascuno</a:t>
            </a:r>
          </a:p>
        </p:txBody>
      </p:sp>
      <p:sp>
        <p:nvSpPr>
          <p:cNvPr id="25606" name="Freccia a destra 6"/>
          <p:cNvSpPr>
            <a:spLocks noChangeArrowheads="1"/>
          </p:cNvSpPr>
          <p:nvPr/>
        </p:nvSpPr>
        <p:spPr bwMode="auto">
          <a:xfrm>
            <a:off x="1595438" y="928690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58763" y="53977"/>
            <a:ext cx="9199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lang="it-IT" sz="2400" b="1">
                <a:solidFill>
                  <a:srgbClr val="0070C0"/>
                </a:solidFill>
                <a:latin typeface="Calibri" pitchFamily="34" charset="0"/>
              </a:rPr>
              <a:t>L’inclusione in educazione implica:</a:t>
            </a:r>
            <a:endParaRPr lang="it-IT" sz="20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82650" y="757238"/>
            <a:ext cx="7539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 i="1">
                <a:latin typeface="Calibri" pitchFamily="34" charset="0"/>
              </a:rPr>
              <a:t>valorizzare</a:t>
            </a:r>
            <a:r>
              <a:rPr lang="it-IT" i="1">
                <a:latin typeface="Calibri" pitchFamily="34" charset="0"/>
              </a:rPr>
              <a:t> in modo equo tutti gli alunni … ;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79475" y="1182688"/>
            <a:ext cx="756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accrescere la </a:t>
            </a:r>
            <a:r>
              <a:rPr lang="it-IT" b="1" i="1">
                <a:latin typeface="Calibri" pitchFamily="34" charset="0"/>
              </a:rPr>
              <a:t>partecipazione</a:t>
            </a:r>
            <a:r>
              <a:rPr lang="it-IT" i="1">
                <a:latin typeface="Calibri" pitchFamily="34" charset="0"/>
              </a:rPr>
              <a:t> degli alunni …;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881064" y="1571625"/>
            <a:ext cx="837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riformare le culture educative e le pratiche nella scuola affinché corrispondano alle </a:t>
            </a:r>
            <a:r>
              <a:rPr lang="it-IT" b="1" i="1">
                <a:latin typeface="Calibri" pitchFamily="34" charset="0"/>
              </a:rPr>
              <a:t>diversità</a:t>
            </a:r>
            <a:r>
              <a:rPr lang="it-IT" i="1">
                <a:latin typeface="Calibri" pitchFamily="34" charset="0"/>
              </a:rPr>
              <a:t> degli alunni;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881065" y="2214563"/>
            <a:ext cx="8689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ridurre gli ostacoli all’apprendimento e alla partecipazione </a:t>
            </a:r>
            <a:r>
              <a:rPr lang="it-IT" b="1" i="1">
                <a:latin typeface="Calibri" pitchFamily="34" charset="0"/>
              </a:rPr>
              <a:t>di</a:t>
            </a:r>
            <a:r>
              <a:rPr lang="it-IT" i="1">
                <a:latin typeface="Calibri" pitchFamily="34" charset="0"/>
              </a:rPr>
              <a:t> </a:t>
            </a:r>
            <a:r>
              <a:rPr lang="it-IT" b="1" i="1">
                <a:latin typeface="Calibri" pitchFamily="34" charset="0"/>
              </a:rPr>
              <a:t>tutti gli alunni</a:t>
            </a:r>
            <a:r>
              <a:rPr lang="it-IT" i="1">
                <a:latin typeface="Calibri" pitchFamily="34" charset="0"/>
              </a:rPr>
              <a:t>, non solo delle persone con disabilità o con Bisogni Educativi Speciali;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881064" y="2928938"/>
            <a:ext cx="837088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 i="1">
                <a:latin typeface="Calibri" pitchFamily="34" charset="0"/>
              </a:rPr>
              <a:t>apprendere</a:t>
            </a:r>
            <a:r>
              <a:rPr lang="it-IT" i="1">
                <a:latin typeface="Calibri" pitchFamily="34" charset="0"/>
              </a:rPr>
              <a:t>, attraverso tentativi, a superare gli ostacoli all’accesso e alla partecipazione di particolari alunni, attuando cambiamenti che portino beneficio a tutti gli alunni;</a:t>
            </a:r>
          </a:p>
        </p:txBody>
      </p:sp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881064" y="3643313"/>
            <a:ext cx="837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vedere le </a:t>
            </a:r>
            <a:r>
              <a:rPr lang="it-IT" b="1" i="1">
                <a:latin typeface="Calibri" pitchFamily="34" charset="0"/>
              </a:rPr>
              <a:t>differenze</a:t>
            </a:r>
            <a:r>
              <a:rPr lang="it-IT" i="1">
                <a:latin typeface="Calibri" pitchFamily="34" charset="0"/>
              </a:rPr>
              <a:t> tra gli alunni come </a:t>
            </a:r>
            <a:r>
              <a:rPr lang="it-IT" b="1" i="1">
                <a:latin typeface="Calibri" pitchFamily="34" charset="0"/>
              </a:rPr>
              <a:t>risorse</a:t>
            </a:r>
            <a:r>
              <a:rPr lang="it-IT" i="1">
                <a:latin typeface="Calibri" pitchFamily="34" charset="0"/>
              </a:rPr>
              <a:t> per il sostegno all’apprendimento, piuttosto che come problemi da superare;</a:t>
            </a:r>
          </a:p>
        </p:txBody>
      </p:sp>
      <p:sp>
        <p:nvSpPr>
          <p:cNvPr id="27656" name="AutoShape 11"/>
          <p:cNvSpPr>
            <a:spLocks noChangeArrowheads="1"/>
          </p:cNvSpPr>
          <p:nvPr/>
        </p:nvSpPr>
        <p:spPr bwMode="auto">
          <a:xfrm>
            <a:off x="381000" y="785815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57" name="Rectangle 28"/>
          <p:cNvSpPr>
            <a:spLocks noChangeArrowheads="1"/>
          </p:cNvSpPr>
          <p:nvPr/>
        </p:nvSpPr>
        <p:spPr bwMode="auto">
          <a:xfrm>
            <a:off x="881063" y="4286250"/>
            <a:ext cx="881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i="1">
                <a:latin typeface="Calibri" pitchFamily="34" charset="0"/>
              </a:rPr>
              <a:t>riconoscere il diritto degli alunni ad essere educati nella </a:t>
            </a:r>
            <a:r>
              <a:rPr lang="it-IT" b="1" i="1">
                <a:latin typeface="Calibri" pitchFamily="34" charset="0"/>
              </a:rPr>
              <a:t>propria comunità</a:t>
            </a:r>
            <a:r>
              <a:rPr lang="it-IT" i="1">
                <a:latin typeface="Calibri" pitchFamily="34" charset="0"/>
              </a:rPr>
              <a:t>;</a:t>
            </a:r>
          </a:p>
        </p:txBody>
      </p:sp>
      <p:sp>
        <p:nvSpPr>
          <p:cNvPr id="27658" name="Rectangle 3"/>
          <p:cNvSpPr>
            <a:spLocks noChangeArrowheads="1"/>
          </p:cNvSpPr>
          <p:nvPr/>
        </p:nvSpPr>
        <p:spPr bwMode="auto">
          <a:xfrm>
            <a:off x="881064" y="4714875"/>
            <a:ext cx="837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enfatizzare il ruolo della scuola nel </a:t>
            </a:r>
            <a:r>
              <a:rPr lang="it-IT" b="1" i="1">
                <a:latin typeface="Calibri" pitchFamily="34" charset="0"/>
              </a:rPr>
              <a:t>costruire comunità e promuovere valori</a:t>
            </a:r>
            <a:r>
              <a:rPr lang="it-IT" i="1">
                <a:latin typeface="Calibri" pitchFamily="34" charset="0"/>
              </a:rPr>
              <a:t>, oltre che nel migliorare i risultati educativi;</a:t>
            </a:r>
          </a:p>
        </p:txBody>
      </p:sp>
      <p:sp>
        <p:nvSpPr>
          <p:cNvPr id="27659" name="Rectangle 3"/>
          <p:cNvSpPr>
            <a:spLocks noChangeArrowheads="1"/>
          </p:cNvSpPr>
          <p:nvPr/>
        </p:nvSpPr>
        <p:spPr bwMode="auto">
          <a:xfrm>
            <a:off x="881064" y="5357813"/>
            <a:ext cx="837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i="1">
                <a:latin typeface="Calibri" pitchFamily="34" charset="0"/>
              </a:rPr>
              <a:t>promuovere il sostegno reciproco tra </a:t>
            </a:r>
            <a:r>
              <a:rPr lang="it-IT" b="1" i="1">
                <a:latin typeface="Calibri" pitchFamily="34" charset="0"/>
              </a:rPr>
              <a:t>scuola e comunità</a:t>
            </a:r>
            <a:r>
              <a:rPr lang="it-IT" i="1">
                <a:latin typeface="Calibri" pitchFamily="34" charset="0"/>
              </a:rPr>
              <a:t>.</a:t>
            </a:r>
          </a:p>
        </p:txBody>
      </p:sp>
      <p:sp>
        <p:nvSpPr>
          <p:cNvPr id="27660" name="Rectangle 4"/>
          <p:cNvSpPr>
            <a:spLocks noChangeArrowheads="1"/>
          </p:cNvSpPr>
          <p:nvPr/>
        </p:nvSpPr>
        <p:spPr bwMode="auto">
          <a:xfrm>
            <a:off x="265113" y="5715000"/>
            <a:ext cx="9640887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/>
            <a:r>
              <a:rPr lang="it-IT" sz="1200" i="1">
                <a:solidFill>
                  <a:srgbClr val="0D0D0D"/>
                </a:solidFill>
                <a:latin typeface="Calibri" pitchFamily="34" charset="0"/>
              </a:rPr>
              <a:t>[Tratto da: “l’Index per l’inclusione: dai bisogni educativi speciali ai livelli essenziali di qualità” - 2008]</a:t>
            </a:r>
          </a:p>
        </p:txBody>
      </p:sp>
      <p:sp>
        <p:nvSpPr>
          <p:cNvPr id="27661" name="AutoShape 11"/>
          <p:cNvSpPr>
            <a:spLocks noChangeArrowheads="1"/>
          </p:cNvSpPr>
          <p:nvPr/>
        </p:nvSpPr>
        <p:spPr bwMode="auto">
          <a:xfrm>
            <a:off x="381000" y="1214440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2" name="AutoShape 11"/>
          <p:cNvSpPr>
            <a:spLocks noChangeArrowheads="1"/>
          </p:cNvSpPr>
          <p:nvPr/>
        </p:nvSpPr>
        <p:spPr bwMode="auto">
          <a:xfrm>
            <a:off x="381000" y="1714500"/>
            <a:ext cx="344488" cy="300038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381000" y="2357440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81000" y="3071815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381000" y="3786188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381000" y="4357690"/>
            <a:ext cx="344488" cy="300037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381000" y="4857750"/>
            <a:ext cx="344488" cy="300038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381000" y="5429250"/>
            <a:ext cx="344488" cy="300038"/>
          </a:xfrm>
          <a:prstGeom prst="rightArrow">
            <a:avLst>
              <a:gd name="adj1" fmla="val 50000"/>
              <a:gd name="adj2" fmla="val 4838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19"/>
          <p:cNvSpPr>
            <a:spLocks noChangeArrowheads="1"/>
          </p:cNvSpPr>
          <p:nvPr/>
        </p:nvSpPr>
        <p:spPr bwMode="auto">
          <a:xfrm>
            <a:off x="381001" y="2189163"/>
            <a:ext cx="9144000" cy="8620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Valorizzare l’esperienza e le conoscenze degli alunni</a:t>
            </a:r>
            <a:r>
              <a:rPr lang="it-IT" dirty="0">
                <a:latin typeface="Calibri" pitchFamily="34" charset="0"/>
                <a:cs typeface="+mn-cs"/>
              </a:rPr>
              <a:t>, per ancorarvi nuovi contenuti. </a:t>
            </a:r>
          </a:p>
          <a:p>
            <a:pPr marL="269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L’azione didattica dovrà opportunamente richiamare, esplorare, problematizzare. </a:t>
            </a:r>
          </a:p>
          <a:p>
            <a:pPr marL="269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In questo modo l’allievo riesce a dare senso a quello che va imparando.</a:t>
            </a:r>
          </a:p>
        </p:txBody>
      </p:sp>
      <p:sp>
        <p:nvSpPr>
          <p:cNvPr id="43015" name="Rectangle 20"/>
          <p:cNvSpPr>
            <a:spLocks noChangeArrowheads="1"/>
          </p:cNvSpPr>
          <p:nvPr/>
        </p:nvSpPr>
        <p:spPr bwMode="auto">
          <a:xfrm>
            <a:off x="393701" y="3142983"/>
            <a:ext cx="9144000" cy="11387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Attuare interventi adeguati nei riguardi delle diversità</a:t>
            </a:r>
            <a:r>
              <a:rPr lang="it-IT" dirty="0">
                <a:latin typeface="Calibri" pitchFamily="34" charset="0"/>
                <a:cs typeface="+mn-cs"/>
              </a:rPr>
              <a:t>, per fare in modo che non diventino disuguaglianze. </a:t>
            </a:r>
          </a:p>
          <a:p>
            <a:pPr marL="269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La scuola deve progettare e realizzare percorsi didattici specifici per rispondere ai bisogni educativi degli allievi (modi di apprendere, inclinazioni e personali interessi, particolari stati emotivi e affettivi).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1001" y="4429125"/>
            <a:ext cx="9144000" cy="1384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Favorire l’esplorazione e la scoperta</a:t>
            </a:r>
            <a:r>
              <a:rPr lang="it-IT" dirty="0">
                <a:latin typeface="Calibri" pitchFamily="34" charset="0"/>
                <a:cs typeface="+mn-cs"/>
              </a:rPr>
              <a:t>, al fine di promuovere il gusto per la ricerca di nuove conoscenze.</a:t>
            </a:r>
          </a:p>
          <a:p>
            <a:pPr marL="269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La </a:t>
            </a:r>
            <a:r>
              <a:rPr lang="it-IT" sz="1600" i="1" dirty="0" err="1">
                <a:latin typeface="Calibri" pitchFamily="34" charset="0"/>
                <a:cs typeface="+mn-cs"/>
              </a:rPr>
              <a:t>problematizzazione</a:t>
            </a:r>
            <a:r>
              <a:rPr lang="it-IT" sz="1600" i="1" dirty="0">
                <a:latin typeface="Calibri" pitchFamily="34" charset="0"/>
                <a:cs typeface="+mn-cs"/>
              </a:rPr>
              <a:t> svolge una funzione insostituibile: sollecita gli alunni a individuare problemi, a sollevare domande, a mettere in discussione le conoscenze già elaborate, a trovare appropriate piste d’indagine, a cercare soluzioni originali.</a:t>
            </a:r>
          </a:p>
        </p:txBody>
      </p:sp>
      <p:sp>
        <p:nvSpPr>
          <p:cNvPr id="29701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9702" name="Rectangle 12"/>
          <p:cNvSpPr txBox="1">
            <a:spLocks noChangeArrowheads="1"/>
          </p:cNvSpPr>
          <p:nvPr/>
        </p:nvSpPr>
        <p:spPr bwMode="auto">
          <a:xfrm>
            <a:off x="0" y="1214438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>
                <a:latin typeface="Calibri" pitchFamily="34" charset="0"/>
              </a:rPr>
              <a:t>L’ambiente di apprendimento (1 di 2)</a:t>
            </a:r>
          </a:p>
        </p:txBody>
      </p:sp>
      <p:sp>
        <p:nvSpPr>
          <p:cNvPr id="29703" name="Freccia a destra 6"/>
          <p:cNvSpPr>
            <a:spLocks noChangeArrowheads="1"/>
          </p:cNvSpPr>
          <p:nvPr/>
        </p:nvSpPr>
        <p:spPr bwMode="auto">
          <a:xfrm>
            <a:off x="1595438" y="1071565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09563" y="1620840"/>
            <a:ext cx="9358312" cy="13541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Incoraggiare l’apprendimento collaborativo</a:t>
            </a:r>
            <a:r>
              <a:rPr lang="it-IT" b="1" dirty="0">
                <a:latin typeface="Calibri" pitchFamily="34" charset="0"/>
                <a:cs typeface="+mn-cs"/>
              </a:rPr>
              <a:t>.</a:t>
            </a:r>
            <a:r>
              <a:rPr lang="it-IT" dirty="0">
                <a:latin typeface="Calibri" pitchFamily="34" charset="0"/>
                <a:cs typeface="+mn-cs"/>
              </a:rPr>
              <a:t> </a:t>
            </a:r>
          </a:p>
          <a:p>
            <a:pPr marL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La dimensione sociale dell’apprendimento svolge un ruolo significativo. In tal senso, molte sono le forme di interazione e collaborazione che possono essere introdotte (dall’aiuto reciproco all’apprendimento cooperativo, all’apprendimento tra pari), sia all’interno della classe, sia attraverso la formazione di gruppi di lavoro con alunni di classi e di età diverse.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9563" y="3086857"/>
            <a:ext cx="9358312" cy="135421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Promuovere la consapevolezza del proprio modo di apprendere</a:t>
            </a:r>
            <a:r>
              <a:rPr lang="it-IT" b="1" dirty="0">
                <a:latin typeface="Calibri" pitchFamily="34" charset="0"/>
                <a:cs typeface="+mn-cs"/>
              </a:rPr>
              <a:t>,</a:t>
            </a:r>
            <a:r>
              <a:rPr lang="it-IT" dirty="0">
                <a:latin typeface="Calibri" pitchFamily="34" charset="0"/>
                <a:cs typeface="+mn-cs"/>
              </a:rPr>
              <a:t> </a:t>
            </a:r>
            <a:endParaRPr lang="it-IT" dirty="0" smtClean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al 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  <a:cs typeface="+mn-cs"/>
              </a:rPr>
              <a:t>fine di “imparare ad apprendere”. </a:t>
            </a:r>
          </a:p>
          <a:p>
            <a:pPr marL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Occorre che l’alunno sia attivamente impegnato nella costruzione del suo sapere e di un suo metodo di studio, sia sollecitato a riflettere su come e quanto impara, sia incoraggiato a esplicitare i suoi modi di comprendere e a comunicare ad altri i traguardi raggiunti.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9563" y="4500563"/>
            <a:ext cx="9358312" cy="1384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Calibri" pitchFamily="34" charset="0"/>
                <a:cs typeface="+mn-cs"/>
              </a:rPr>
              <a:t>Realizzare attività didattiche in forma di laboratorio</a:t>
            </a:r>
            <a:r>
              <a:rPr lang="it-IT" b="1" dirty="0">
                <a:latin typeface="Calibri" pitchFamily="34" charset="0"/>
                <a:cs typeface="+mn-cs"/>
              </a:rPr>
              <a:t>,</a:t>
            </a:r>
            <a:r>
              <a:rPr lang="it-IT" dirty="0">
                <a:latin typeface="Calibri" pitchFamily="34" charset="0"/>
                <a:cs typeface="+mn-cs"/>
              </a:rPr>
              <a:t> </a:t>
            </a:r>
            <a:endParaRPr lang="it-IT" dirty="0" smtClean="0">
              <a:latin typeface="Calibri" pitchFamily="34" charset="0"/>
              <a:cs typeface="+mn-cs"/>
            </a:endParaRPr>
          </a:p>
          <a:p>
            <a:pPr marL="87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per 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  <a:cs typeface="+mn-cs"/>
              </a:rPr>
              <a:t>favorire l’operatività e allo stesso tempo il dialogo e la riflessione su quello che si fa. 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Calibri" pitchFamily="34" charset="0"/>
                <a:cs typeface="+mn-cs"/>
              </a:rPr>
              <a:t>Il laboratorio coinvolge gli alunni nel pensare, realizzare, valutare attività vissute in modo condiviso e partecipato con altri, e può essere attivata sia nei diversi spazi e occasioni interni alla scuola sia valorizzando il territorio come risorsa per l’apprendimento.</a:t>
            </a:r>
          </a:p>
        </p:txBody>
      </p:sp>
      <p:sp>
        <p:nvSpPr>
          <p:cNvPr id="31749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750" name="Rectangle 12"/>
          <p:cNvSpPr txBox="1">
            <a:spLocks noChangeArrowheads="1"/>
          </p:cNvSpPr>
          <p:nvPr/>
        </p:nvSpPr>
        <p:spPr bwMode="auto">
          <a:xfrm>
            <a:off x="0" y="1023104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>
                <a:latin typeface="Calibri" pitchFamily="34" charset="0"/>
              </a:rPr>
              <a:t>L’ambiente di apprendimento (2 di 2)</a:t>
            </a:r>
          </a:p>
        </p:txBody>
      </p:sp>
      <p:sp>
        <p:nvSpPr>
          <p:cNvPr id="31751" name="Freccia a destra 6"/>
          <p:cNvSpPr>
            <a:spLocks noChangeArrowheads="1"/>
          </p:cNvSpPr>
          <p:nvPr/>
        </p:nvSpPr>
        <p:spPr bwMode="auto">
          <a:xfrm>
            <a:off x="1595438" y="880231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314325" y="1181100"/>
            <a:ext cx="3709988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Strategie inclusive</a:t>
            </a:r>
          </a:p>
          <a:p>
            <a:pPr algn="r"/>
            <a:r>
              <a:rPr lang="it-IT" sz="1600" i="1">
                <a:latin typeface="Calibri" pitchFamily="34" charset="0"/>
              </a:rPr>
              <a:t>(Index dell’Inclusione – Dario Janes)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09563" y="3857625"/>
            <a:ext cx="3714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L’apprendimento cooperativo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9564" y="2143127"/>
            <a:ext cx="373062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Didattica per problemi reali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9563" y="5072063"/>
            <a:ext cx="3714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La strutturazione</a:t>
            </a:r>
            <a:endParaRPr lang="it-IT">
              <a:latin typeface="Calibri" pitchFamily="34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09564" y="3071813"/>
            <a:ext cx="3713162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Laboratori creativi, espressivi e produttivi</a:t>
            </a: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09563" y="4500563"/>
            <a:ext cx="3714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it-IT" b="1" i="1">
                <a:latin typeface="Calibri" pitchFamily="34" charset="0"/>
              </a:rPr>
              <a:t>La facilitazione</a:t>
            </a: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5453063" y="1143001"/>
            <a:ext cx="4076700" cy="6161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Ambienti di apprendimento </a:t>
            </a:r>
          </a:p>
          <a:p>
            <a:r>
              <a:rPr lang="it-IT" sz="1600">
                <a:latin typeface="Calibri" pitchFamily="34" charset="0"/>
              </a:rPr>
              <a:t>(Indicazioni nazionali per il Curricolo - 2012) </a:t>
            </a:r>
          </a:p>
        </p:txBody>
      </p:sp>
      <p:sp>
        <p:nvSpPr>
          <p:cNvPr id="33800" name="Rectangle 3"/>
          <p:cNvSpPr>
            <a:spLocks noChangeArrowheads="1"/>
          </p:cNvSpPr>
          <p:nvPr/>
        </p:nvSpPr>
        <p:spPr bwMode="auto">
          <a:xfrm>
            <a:off x="5453064" y="2071690"/>
            <a:ext cx="4000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Valorizzare l’esperienza e le conoscenze degli alunni, per ancorarvi nuovi contenuti.</a:t>
            </a:r>
            <a:endParaRPr lang="it-IT" b="1" i="1">
              <a:latin typeface="Calibri" pitchFamily="34" charset="0"/>
            </a:endParaRPr>
          </a:p>
        </p:txBody>
      </p:sp>
      <p:sp>
        <p:nvSpPr>
          <p:cNvPr id="33801" name="Rectangle 3"/>
          <p:cNvSpPr>
            <a:spLocks noChangeArrowheads="1"/>
          </p:cNvSpPr>
          <p:nvPr/>
        </p:nvSpPr>
        <p:spPr bwMode="auto">
          <a:xfrm>
            <a:off x="5453064" y="3786188"/>
            <a:ext cx="40005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Incoraggiare l’apprendimento cooperativo</a:t>
            </a:r>
          </a:p>
        </p:txBody>
      </p:sp>
      <p:sp>
        <p:nvSpPr>
          <p:cNvPr id="33802" name="Rectangle 3"/>
          <p:cNvSpPr>
            <a:spLocks noChangeArrowheads="1"/>
          </p:cNvSpPr>
          <p:nvPr/>
        </p:nvSpPr>
        <p:spPr bwMode="auto">
          <a:xfrm>
            <a:off x="5453064" y="3071813"/>
            <a:ext cx="40005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Realizzare attività didattiche in forma di laboratorio</a:t>
            </a:r>
            <a:r>
              <a:rPr lang="it-IT">
                <a:latin typeface="Calibri" pitchFamily="34" charset="0"/>
              </a:rPr>
              <a:t>.</a:t>
            </a:r>
          </a:p>
        </p:txBody>
      </p:sp>
      <p:sp>
        <p:nvSpPr>
          <p:cNvPr id="33803" name="Rectangle 12"/>
          <p:cNvSpPr txBox="1">
            <a:spLocks noChangeArrowheads="1"/>
          </p:cNvSpPr>
          <p:nvPr/>
        </p:nvSpPr>
        <p:spPr bwMode="auto">
          <a:xfrm>
            <a:off x="177801" y="134940"/>
            <a:ext cx="56499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tx2"/>
              </a:buClr>
              <a:buSzPct val="70000"/>
            </a:pPr>
            <a:endParaRPr lang="it-IT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804" name="Rectangle 3"/>
          <p:cNvSpPr>
            <a:spLocks noChangeArrowheads="1"/>
          </p:cNvSpPr>
          <p:nvPr/>
        </p:nvSpPr>
        <p:spPr bwMode="auto">
          <a:xfrm>
            <a:off x="5453064" y="4500565"/>
            <a:ext cx="4000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Favorire l’esplorazione e la scoperta</a:t>
            </a:r>
          </a:p>
        </p:txBody>
      </p:sp>
      <p:sp>
        <p:nvSpPr>
          <p:cNvPr id="33805" name="Rectangle 3"/>
          <p:cNvSpPr>
            <a:spLocks noChangeArrowheads="1"/>
          </p:cNvSpPr>
          <p:nvPr/>
        </p:nvSpPr>
        <p:spPr bwMode="auto">
          <a:xfrm>
            <a:off x="5453064" y="4929188"/>
            <a:ext cx="40005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b="1">
                <a:latin typeface="Calibri" pitchFamily="34" charset="0"/>
              </a:rPr>
              <a:t>Promuovere la consapevolezza del proprio modo di apprendere</a:t>
            </a:r>
          </a:p>
        </p:txBody>
      </p:sp>
      <p:cxnSp>
        <p:nvCxnSpPr>
          <p:cNvPr id="33806" name="Connettore 1 33"/>
          <p:cNvCxnSpPr>
            <a:cxnSpLocks noChangeShapeType="1"/>
          </p:cNvCxnSpPr>
          <p:nvPr/>
        </p:nvCxnSpPr>
        <p:spPr bwMode="auto">
          <a:xfrm>
            <a:off x="325438" y="1906588"/>
            <a:ext cx="910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7" name="Rectangle 2"/>
          <p:cNvSpPr>
            <a:spLocks noChangeArrowheads="1"/>
          </p:cNvSpPr>
          <p:nvPr/>
        </p:nvSpPr>
        <p:spPr bwMode="auto">
          <a:xfrm>
            <a:off x="0" y="511177"/>
            <a:ext cx="990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algn="ctr"/>
            <a:r>
              <a:rPr lang="it-IT" sz="2400" b="1">
                <a:solidFill>
                  <a:srgbClr val="0070C0"/>
                </a:solidFill>
                <a:latin typeface="Calibri" pitchFamily="34" charset="0"/>
              </a:rPr>
              <a:t>Strategie per l’inclusione e gli ambienti di apprendimento</a:t>
            </a:r>
            <a:endParaRPr lang="it-IT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3808" name="Freccia bidirezionale orizzontale 31"/>
          <p:cNvSpPr>
            <a:spLocks noChangeArrowheads="1"/>
          </p:cNvSpPr>
          <p:nvPr/>
        </p:nvSpPr>
        <p:spPr bwMode="auto">
          <a:xfrm>
            <a:off x="4167189" y="3071815"/>
            <a:ext cx="1116012" cy="733425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052736"/>
            <a:ext cx="4932040" cy="44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0" y="54868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0070C0"/>
                </a:solidFill>
                <a:latin typeface="Calibri" pitchFamily="34" charset="0"/>
              </a:rPr>
              <a:t>Per cominciare …</a:t>
            </a:r>
            <a:endParaRPr lang="it-IT" sz="2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44513" y="1281113"/>
            <a:ext cx="84391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fontAlgn="auto">
              <a:spcBef>
                <a:spcPct val="50000"/>
              </a:spcBef>
              <a:spcAft>
                <a:spcPct val="50000"/>
              </a:spcAft>
              <a:defRPr/>
            </a:pPr>
            <a:r>
              <a:rPr lang="it-IT" sz="2400" b="1" dirty="0">
                <a:latin typeface="Calibri" pitchFamily="34" charset="0"/>
                <a:cs typeface="+mn-cs"/>
              </a:rPr>
              <a:t>Il centro del metodo</a:t>
            </a:r>
            <a:endParaRPr lang="it-IT" sz="2400" dirty="0">
              <a:latin typeface="Calibri" pitchFamily="34" charset="0"/>
              <a:cs typeface="+mn-cs"/>
            </a:endParaRP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it-IT" sz="2000" dirty="0">
                <a:latin typeface="Calibri" pitchFamily="34" charset="0"/>
                <a:cs typeface="+mn-cs"/>
              </a:rPr>
              <a:t>Il metodo </a:t>
            </a:r>
            <a:r>
              <a:rPr lang="it-IT" sz="2000" b="1" dirty="0">
                <a:solidFill>
                  <a:srgbClr val="FF3300"/>
                </a:solidFill>
                <a:latin typeface="Calibri" pitchFamily="34" charset="0"/>
                <a:cs typeface="+mn-cs"/>
              </a:rPr>
              <a:t>privilegia l'azione</a:t>
            </a:r>
            <a:r>
              <a:rPr lang="it-IT" sz="2000" dirty="0">
                <a:latin typeface="Calibri" pitchFamily="34" charset="0"/>
                <a:cs typeface="+mn-cs"/>
              </a:rPr>
              <a:t>, significativa ed utile, in quanto situazione di apprendimento reale 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it-IT" sz="2000" dirty="0">
                <a:latin typeface="Calibri" pitchFamily="34" charset="0"/>
                <a:cs typeface="+mn-cs"/>
              </a:rPr>
              <a:t>Il discente è posto nella condizione di 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fare un'esperienza </a:t>
            </a:r>
            <a:r>
              <a:rPr lang="it-IT" sz="2000" dirty="0">
                <a:latin typeface="Calibri" pitchFamily="34" charset="0"/>
                <a:cs typeface="+mn-cs"/>
              </a:rPr>
              <a:t>che ne mobilita le capacità e ne sollecita le potenzialità buone.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it-IT" sz="2000" dirty="0">
                <a:latin typeface="Calibri" pitchFamily="34" charset="0"/>
                <a:cs typeface="+mn-cs"/>
              </a:rPr>
              <a:t>Il docente diventa, nel procedere secondo questo metodo, oltre che un esperto di una particolare area disciplinare, anche il 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"mediatore"</a:t>
            </a:r>
            <a:r>
              <a:rPr lang="it-IT" sz="2000" dirty="0">
                <a:latin typeface="Calibri" pitchFamily="34" charset="0"/>
                <a:cs typeface="+mn-cs"/>
              </a:rPr>
              <a:t> di un sapere che "prende vita" nel rapporto con la realtà, come risorsa per risolvere problemi ed in definitiva per </a:t>
            </a:r>
            <a:r>
              <a:rPr lang="it-IT" sz="2000" i="1" dirty="0">
                <a:latin typeface="Calibri" pitchFamily="34" charset="0"/>
                <a:cs typeface="+mn-cs"/>
              </a:rPr>
              <a:t>vivere bene</a:t>
            </a:r>
            <a:r>
              <a:rPr lang="it-IT" sz="2000" dirty="0"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4" name="CasellaDiTesto 3">
            <a:hlinkHover r:id="rId2" action="ppaction://hlinksldjump"/>
          </p:cNvPr>
          <p:cNvSpPr txBox="1"/>
          <p:nvPr/>
        </p:nvSpPr>
        <p:spPr>
          <a:xfrm>
            <a:off x="0" y="442967"/>
            <a:ext cx="9906000" cy="4530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La didattica per competenze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5457057" y="5445224"/>
            <a:ext cx="3783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it-IT" i="1">
                <a:latin typeface="Calibri" pitchFamily="34" charset="0"/>
              </a:rPr>
              <a:t>Prof. Dario Nicoli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eeform 15"/>
          <p:cNvSpPr>
            <a:spLocks/>
          </p:cNvSpPr>
          <p:nvPr/>
        </p:nvSpPr>
        <p:spPr bwMode="auto">
          <a:xfrm>
            <a:off x="3592513" y="2143127"/>
            <a:ext cx="339725" cy="974725"/>
          </a:xfrm>
          <a:custGeom>
            <a:avLst/>
            <a:gdLst>
              <a:gd name="T0" fmla="*/ 2147483647 w 203"/>
              <a:gd name="T1" fmla="*/ 0 h 665"/>
              <a:gd name="T2" fmla="*/ 2147483647 w 203"/>
              <a:gd name="T3" fmla="*/ 2147483647 h 665"/>
              <a:gd name="T4" fmla="*/ 2147483647 w 203"/>
              <a:gd name="T5" fmla="*/ 2147483647 h 665"/>
              <a:gd name="T6" fmla="*/ 2147483647 w 203"/>
              <a:gd name="T7" fmla="*/ 2147483647 h 665"/>
              <a:gd name="T8" fmla="*/ 0 w 203"/>
              <a:gd name="T9" fmla="*/ 2147483647 h 665"/>
              <a:gd name="T10" fmla="*/ 2147483647 w 203"/>
              <a:gd name="T11" fmla="*/ 2147483647 h 665"/>
              <a:gd name="T12" fmla="*/ 2147483647 w 203"/>
              <a:gd name="T13" fmla="*/ 0 h 665"/>
              <a:gd name="T14" fmla="*/ 2147483647 w 203"/>
              <a:gd name="T15" fmla="*/ 0 h 6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665"/>
              <a:gd name="T26" fmla="*/ 203 w 203"/>
              <a:gd name="T27" fmla="*/ 665 h 6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665">
                <a:moveTo>
                  <a:pt x="152" y="0"/>
                </a:moveTo>
                <a:lnTo>
                  <a:pt x="152" y="566"/>
                </a:lnTo>
                <a:lnTo>
                  <a:pt x="203" y="566"/>
                </a:lnTo>
                <a:lnTo>
                  <a:pt x="101" y="665"/>
                </a:lnTo>
                <a:lnTo>
                  <a:pt x="0" y="566"/>
                </a:lnTo>
                <a:lnTo>
                  <a:pt x="50" y="566"/>
                </a:lnTo>
                <a:lnTo>
                  <a:pt x="50" y="0"/>
                </a:lnTo>
                <a:lnTo>
                  <a:pt x="152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66" name="Freeform 17"/>
          <p:cNvSpPr>
            <a:spLocks/>
          </p:cNvSpPr>
          <p:nvPr/>
        </p:nvSpPr>
        <p:spPr bwMode="auto">
          <a:xfrm>
            <a:off x="5810251" y="2143127"/>
            <a:ext cx="342900" cy="974725"/>
          </a:xfrm>
          <a:custGeom>
            <a:avLst/>
            <a:gdLst>
              <a:gd name="T0" fmla="*/ 2147483647 w 203"/>
              <a:gd name="T1" fmla="*/ 0 h 665"/>
              <a:gd name="T2" fmla="*/ 2147483647 w 203"/>
              <a:gd name="T3" fmla="*/ 2147483647 h 665"/>
              <a:gd name="T4" fmla="*/ 2147483647 w 203"/>
              <a:gd name="T5" fmla="*/ 2147483647 h 665"/>
              <a:gd name="T6" fmla="*/ 2147483647 w 203"/>
              <a:gd name="T7" fmla="*/ 2147483647 h 665"/>
              <a:gd name="T8" fmla="*/ 0 w 203"/>
              <a:gd name="T9" fmla="*/ 2147483647 h 665"/>
              <a:gd name="T10" fmla="*/ 2147483647 w 203"/>
              <a:gd name="T11" fmla="*/ 2147483647 h 665"/>
              <a:gd name="T12" fmla="*/ 2147483647 w 203"/>
              <a:gd name="T13" fmla="*/ 0 h 665"/>
              <a:gd name="T14" fmla="*/ 2147483647 w 203"/>
              <a:gd name="T15" fmla="*/ 0 h 6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665"/>
              <a:gd name="T26" fmla="*/ 203 w 203"/>
              <a:gd name="T27" fmla="*/ 665 h 6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665">
                <a:moveTo>
                  <a:pt x="153" y="0"/>
                </a:moveTo>
                <a:lnTo>
                  <a:pt x="153" y="566"/>
                </a:lnTo>
                <a:lnTo>
                  <a:pt x="203" y="566"/>
                </a:lnTo>
                <a:lnTo>
                  <a:pt x="102" y="665"/>
                </a:lnTo>
                <a:lnTo>
                  <a:pt x="0" y="566"/>
                </a:lnTo>
                <a:lnTo>
                  <a:pt x="51" y="566"/>
                </a:lnTo>
                <a:lnTo>
                  <a:pt x="51" y="0"/>
                </a:lnTo>
                <a:lnTo>
                  <a:pt x="153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67" name="Freeform 19"/>
          <p:cNvSpPr>
            <a:spLocks/>
          </p:cNvSpPr>
          <p:nvPr/>
        </p:nvSpPr>
        <p:spPr bwMode="auto">
          <a:xfrm>
            <a:off x="3571876" y="3860802"/>
            <a:ext cx="341313" cy="974725"/>
          </a:xfrm>
          <a:custGeom>
            <a:avLst/>
            <a:gdLst>
              <a:gd name="T0" fmla="*/ 2147483647 w 203"/>
              <a:gd name="T1" fmla="*/ 2147483647 h 665"/>
              <a:gd name="T2" fmla="*/ 2147483647 w 203"/>
              <a:gd name="T3" fmla="*/ 2147483647 h 665"/>
              <a:gd name="T4" fmla="*/ 0 w 203"/>
              <a:gd name="T5" fmla="*/ 2147483647 h 665"/>
              <a:gd name="T6" fmla="*/ 2147483647 w 203"/>
              <a:gd name="T7" fmla="*/ 0 h 665"/>
              <a:gd name="T8" fmla="*/ 2147483647 w 203"/>
              <a:gd name="T9" fmla="*/ 2147483647 h 665"/>
              <a:gd name="T10" fmla="*/ 2147483647 w 203"/>
              <a:gd name="T11" fmla="*/ 2147483647 h 665"/>
              <a:gd name="T12" fmla="*/ 2147483647 w 203"/>
              <a:gd name="T13" fmla="*/ 2147483647 h 665"/>
              <a:gd name="T14" fmla="*/ 2147483647 w 203"/>
              <a:gd name="T15" fmla="*/ 2147483647 h 6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665"/>
              <a:gd name="T26" fmla="*/ 203 w 203"/>
              <a:gd name="T27" fmla="*/ 665 h 6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665">
                <a:moveTo>
                  <a:pt x="50" y="665"/>
                </a:moveTo>
                <a:lnTo>
                  <a:pt x="50" y="99"/>
                </a:lnTo>
                <a:lnTo>
                  <a:pt x="0" y="99"/>
                </a:lnTo>
                <a:lnTo>
                  <a:pt x="101" y="0"/>
                </a:lnTo>
                <a:lnTo>
                  <a:pt x="203" y="99"/>
                </a:lnTo>
                <a:lnTo>
                  <a:pt x="152" y="99"/>
                </a:lnTo>
                <a:lnTo>
                  <a:pt x="152" y="665"/>
                </a:lnTo>
                <a:lnTo>
                  <a:pt x="50" y="66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68" name="Freeform 21"/>
          <p:cNvSpPr>
            <a:spLocks/>
          </p:cNvSpPr>
          <p:nvPr/>
        </p:nvSpPr>
        <p:spPr bwMode="auto">
          <a:xfrm>
            <a:off x="5791201" y="3860802"/>
            <a:ext cx="341313" cy="974725"/>
          </a:xfrm>
          <a:custGeom>
            <a:avLst/>
            <a:gdLst>
              <a:gd name="T0" fmla="*/ 2147483647 w 203"/>
              <a:gd name="T1" fmla="*/ 2147483647 h 665"/>
              <a:gd name="T2" fmla="*/ 2147483647 w 203"/>
              <a:gd name="T3" fmla="*/ 2147483647 h 665"/>
              <a:gd name="T4" fmla="*/ 0 w 203"/>
              <a:gd name="T5" fmla="*/ 2147483647 h 665"/>
              <a:gd name="T6" fmla="*/ 2147483647 w 203"/>
              <a:gd name="T7" fmla="*/ 0 h 665"/>
              <a:gd name="T8" fmla="*/ 2147483647 w 203"/>
              <a:gd name="T9" fmla="*/ 2147483647 h 665"/>
              <a:gd name="T10" fmla="*/ 2147483647 w 203"/>
              <a:gd name="T11" fmla="*/ 2147483647 h 665"/>
              <a:gd name="T12" fmla="*/ 2147483647 w 203"/>
              <a:gd name="T13" fmla="*/ 2147483647 h 665"/>
              <a:gd name="T14" fmla="*/ 2147483647 w 203"/>
              <a:gd name="T15" fmla="*/ 2147483647 h 6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665"/>
              <a:gd name="T26" fmla="*/ 203 w 203"/>
              <a:gd name="T27" fmla="*/ 665 h 6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665">
                <a:moveTo>
                  <a:pt x="51" y="665"/>
                </a:moveTo>
                <a:lnTo>
                  <a:pt x="51" y="99"/>
                </a:lnTo>
                <a:lnTo>
                  <a:pt x="0" y="99"/>
                </a:lnTo>
                <a:lnTo>
                  <a:pt x="102" y="0"/>
                </a:lnTo>
                <a:lnTo>
                  <a:pt x="203" y="99"/>
                </a:lnTo>
                <a:lnTo>
                  <a:pt x="153" y="99"/>
                </a:lnTo>
                <a:lnTo>
                  <a:pt x="153" y="665"/>
                </a:lnTo>
                <a:lnTo>
                  <a:pt x="51" y="66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23" name="Rectangle 23"/>
          <p:cNvSpPr>
            <a:spLocks noChangeArrowheads="1"/>
          </p:cNvSpPr>
          <p:nvPr/>
        </p:nvSpPr>
        <p:spPr bwMode="auto">
          <a:xfrm>
            <a:off x="1595438" y="2714625"/>
            <a:ext cx="1500187" cy="1500188"/>
          </a:xfrm>
          <a:prstGeom prst="roundRect">
            <a:avLst/>
          </a:prstGeom>
          <a:solidFill>
            <a:srgbClr val="0070C0"/>
          </a:solidFill>
          <a:ln w="20638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INSEGNANTE</a:t>
            </a:r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2870201" y="1328738"/>
            <a:ext cx="1714500" cy="785812"/>
          </a:xfrm>
          <a:prstGeom prst="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verbalizzare</a:t>
            </a:r>
            <a:endParaRPr lang="it-IT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30" name="Rectangle 30"/>
          <p:cNvSpPr>
            <a:spLocks noChangeArrowheads="1"/>
          </p:cNvSpPr>
          <p:nvPr/>
        </p:nvSpPr>
        <p:spPr bwMode="auto">
          <a:xfrm>
            <a:off x="5084764" y="1328738"/>
            <a:ext cx="1714500" cy="785812"/>
          </a:xfrm>
          <a:prstGeom prst="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porsi come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modello</a:t>
            </a:r>
          </a:p>
        </p:txBody>
      </p:sp>
      <p:sp>
        <p:nvSpPr>
          <p:cNvPr id="36872" name="Rectangle 36"/>
          <p:cNvSpPr>
            <a:spLocks noChangeArrowheads="1"/>
          </p:cNvSpPr>
          <p:nvPr/>
        </p:nvSpPr>
        <p:spPr bwMode="auto">
          <a:xfrm>
            <a:off x="4238626" y="2857502"/>
            <a:ext cx="1257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2000" b="1">
                <a:solidFill>
                  <a:srgbClr val="00B050"/>
                </a:solidFill>
                <a:latin typeface="Calibri" pitchFamily="34" charset="0"/>
              </a:rPr>
              <a:t>trasmettere</a:t>
            </a:r>
            <a:endParaRPr lang="it-IT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6873" name="Rectangle 38"/>
          <p:cNvSpPr>
            <a:spLocks noChangeArrowheads="1"/>
          </p:cNvSpPr>
          <p:nvPr/>
        </p:nvSpPr>
        <p:spPr bwMode="auto">
          <a:xfrm>
            <a:off x="4452939" y="3857627"/>
            <a:ext cx="883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mediare</a:t>
            </a:r>
            <a:endParaRPr lang="it-IT" sz="2000">
              <a:latin typeface="Calibri" pitchFamily="34" charset="0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 rot="16200000">
            <a:off x="-969962" y="3259235"/>
            <a:ext cx="3871913" cy="49034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it-IT" sz="3200" b="1">
                <a:solidFill>
                  <a:schemeClr val="bg1"/>
                </a:solidFill>
                <a:latin typeface="Calibri" pitchFamily="34" charset="0"/>
                <a:cs typeface="+mn-cs"/>
              </a:rPr>
              <a:t>Convinzioni</a:t>
            </a:r>
            <a:endParaRPr lang="it-IT" sz="3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CasellaDiTesto 3">
            <a:hlinkHover r:id="rId2" action="ppaction://hlinksldjump"/>
          </p:cNvPr>
          <p:cNvSpPr txBox="1"/>
          <p:nvPr/>
        </p:nvSpPr>
        <p:spPr>
          <a:xfrm>
            <a:off x="0" y="442967"/>
            <a:ext cx="9906000" cy="4530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Insegnare competenze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881314" y="4857752"/>
            <a:ext cx="1714500" cy="7858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far fare</a:t>
            </a:r>
            <a:endParaRPr lang="it-IT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5095876" y="4857752"/>
            <a:ext cx="1714500" cy="7858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far riflettere</a:t>
            </a:r>
          </a:p>
        </p:txBody>
      </p:sp>
      <p:cxnSp>
        <p:nvCxnSpPr>
          <p:cNvPr id="36880" name="Connettore 1 38"/>
          <p:cNvCxnSpPr>
            <a:cxnSpLocks noChangeShapeType="1"/>
          </p:cNvCxnSpPr>
          <p:nvPr/>
        </p:nvCxnSpPr>
        <p:spPr bwMode="auto">
          <a:xfrm>
            <a:off x="3309938" y="3286125"/>
            <a:ext cx="3071812" cy="1588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36881" name="Connettore 1 42"/>
          <p:cNvCxnSpPr>
            <a:cxnSpLocks noChangeShapeType="1"/>
          </p:cNvCxnSpPr>
          <p:nvPr/>
        </p:nvCxnSpPr>
        <p:spPr bwMode="auto">
          <a:xfrm>
            <a:off x="3309938" y="3643315"/>
            <a:ext cx="3071812" cy="158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sp>
        <p:nvSpPr>
          <p:cNvPr id="44" name="Rectangle 39"/>
          <p:cNvSpPr>
            <a:spLocks noChangeArrowheads="1"/>
          </p:cNvSpPr>
          <p:nvPr/>
        </p:nvSpPr>
        <p:spPr bwMode="auto">
          <a:xfrm rot="16200000">
            <a:off x="6977063" y="3262410"/>
            <a:ext cx="3871913" cy="49034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it-IT" sz="3200" b="1">
                <a:solidFill>
                  <a:schemeClr val="bg1"/>
                </a:solidFill>
                <a:latin typeface="Calibri" pitchFamily="34" charset="0"/>
                <a:cs typeface="+mn-cs"/>
              </a:rPr>
              <a:t>Convinzioni</a:t>
            </a:r>
            <a:endParaRPr lang="it-IT" sz="3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6596064" y="2714625"/>
            <a:ext cx="1500187" cy="1500188"/>
          </a:xfrm>
          <a:prstGeom prst="roundRect">
            <a:avLst/>
          </a:prstGeom>
          <a:solidFill>
            <a:srgbClr val="FFC000"/>
          </a:solidFill>
          <a:ln w="20638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STUDENTE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7"/>
          <p:cNvSpPr>
            <a:spLocks noChangeArrowheads="1"/>
          </p:cNvSpPr>
          <p:nvPr/>
        </p:nvSpPr>
        <p:spPr bwMode="auto">
          <a:xfrm>
            <a:off x="0" y="44624"/>
            <a:ext cx="9906000" cy="83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Come progettare un’attività finalizzata ad insegnare competenze: </a:t>
            </a:r>
          </a:p>
          <a:p>
            <a:pPr algn="ctr">
              <a:tabLst>
                <a:tab pos="0" algn="l"/>
              </a:tabLst>
            </a:pPr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l’Unità di Apprendimento – Indicazioni procedurali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16024" y="922070"/>
            <a:ext cx="4664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Procedura  A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sz="8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Individuare le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COMPETENZE PREVALENTI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 da sviluppare con l’UDA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Immaginare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PROBLEMI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su cui ipotizzare il/i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COMPITO/I SIGNIFICATIVO/I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Specificare le C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ONOSCENZE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 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ABILITA’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da acquisire nel corso dell’UDA e connesse con le competenze ed il problema/compito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Tracciare uno schema di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FASI di realizzazione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del compito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Contestualmente, indicare le possibili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azioni degli alunni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e gli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interventi dell’insegnante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Pianificare 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tempi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, definire le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metodologie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, scegliere gli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strumenti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, determinare le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risorse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 necessarie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Stabilire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ciò che viene valutato 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C00000"/>
                </a:solidFill>
                <a:latin typeface="Calibri" pitchFamily="34" charset="0"/>
                <a:cs typeface="+mn-cs"/>
              </a:rPr>
              <a:t>Produrre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la rubrica di valutazione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5097017" y="922070"/>
            <a:ext cx="46085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alibri" pitchFamily="34" charset="0"/>
                <a:cs typeface="Times New Roman" pitchFamily="18" charset="0"/>
              </a:rPr>
              <a:t>Procedura </a:t>
            </a:r>
            <a:r>
              <a:rPr lang="it-IT" sz="2000" b="1" dirty="0" smtClean="0">
                <a:latin typeface="Calibri" pitchFamily="34" charset="0"/>
                <a:cs typeface="Times New Roman" pitchFamily="18" charset="0"/>
              </a:rPr>
              <a:t>B</a:t>
            </a:r>
            <a:endParaRPr lang="it-IT" sz="8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Immaginare </a:t>
            </a:r>
            <a:r>
              <a:rPr lang="it-IT" b="1" dirty="0" smtClean="0">
                <a:latin typeface="Calibri" pitchFamily="34" charset="0"/>
                <a:cs typeface="Times New Roman" pitchFamily="18" charset="0"/>
              </a:rPr>
              <a:t>PROBLEMI</a:t>
            </a:r>
            <a:r>
              <a:rPr lang="it-IT" dirty="0" smtClean="0">
                <a:latin typeface="Calibri" pitchFamily="34" charset="0"/>
                <a:cs typeface="Times New Roman" pitchFamily="18" charset="0"/>
              </a:rPr>
              <a:t> su  cui ipotizzare il/i </a:t>
            </a:r>
            <a:r>
              <a:rPr lang="it-IT" b="1" dirty="0" smtClean="0">
                <a:latin typeface="Calibri" pitchFamily="34" charset="0"/>
                <a:cs typeface="Times New Roman" pitchFamily="18" charset="0"/>
              </a:rPr>
              <a:t>COMPITO/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PRODOTTO</a:t>
            </a:r>
            <a:r>
              <a:rPr lang="it-IT" b="1" dirty="0" smtClean="0">
                <a:latin typeface="Calibri" pitchFamily="34" charset="0"/>
                <a:cs typeface="Times New Roman" pitchFamily="18" charset="0"/>
              </a:rPr>
              <a:t>/I</a:t>
            </a:r>
            <a:r>
              <a:rPr lang="it-IT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Calibri" pitchFamily="34" charset="0"/>
                <a:cs typeface="Times New Roman" pitchFamily="18" charset="0"/>
              </a:rPr>
              <a:t>SIGNIFICATIVO/I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Tracciare 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uno schema di </a:t>
            </a:r>
            <a:r>
              <a:rPr lang="it-IT" b="1" dirty="0">
                <a:latin typeface="Calibri" pitchFamily="34" charset="0"/>
                <a:cs typeface="Times New Roman" pitchFamily="18" charset="0"/>
              </a:rPr>
              <a:t>FASI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 di realizzazione del compito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Individuare le </a:t>
            </a: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COMPETENZE PREVALENTI  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da sviluppare con l’UDA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Indicare 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le possibili </a:t>
            </a:r>
            <a:r>
              <a:rPr lang="it-IT" b="1" dirty="0">
                <a:latin typeface="Calibri" pitchFamily="34" charset="0"/>
                <a:cs typeface="Times New Roman" pitchFamily="18" charset="0"/>
              </a:rPr>
              <a:t>azioni degli alunni e gli interventi dell’insegnante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Specificare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le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CONOSCENZE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e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ABILITA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’ da acquisire nel corso dell’UDA e connesse con le competenze ed il problema/compito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Pianificare i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tempi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scegliere gli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strumenti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determinare le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risorse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necessarie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Indicare gli esiti e le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EVIDENZE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 (vedi i traguardi) che si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osserveranno in ciascuna fase 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Produrre </a:t>
            </a:r>
            <a:r>
              <a:rPr lang="it-IT" b="1" dirty="0">
                <a:latin typeface="Calibri" pitchFamily="34" charset="0"/>
                <a:cs typeface="Times New Roman" pitchFamily="18" charset="0"/>
              </a:rPr>
              <a:t>la rubrica di valutazione</a:t>
            </a:r>
          </a:p>
        </p:txBody>
      </p:sp>
      <p:cxnSp>
        <p:nvCxnSpPr>
          <p:cNvPr id="3" name="Connettore diritto 2"/>
          <p:cNvCxnSpPr/>
          <p:nvPr/>
        </p:nvCxnSpPr>
        <p:spPr bwMode="auto">
          <a:xfrm>
            <a:off x="216024" y="878062"/>
            <a:ext cx="9345488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6696" y="292494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Ambiente di apprendimento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3" name="Ritorno 2">
            <a:hlinkClick r:id="rId2" action="ppaction://hlinksldjump" highlightClick="1"/>
          </p:cNvPr>
          <p:cNvSpPr/>
          <p:nvPr/>
        </p:nvSpPr>
        <p:spPr bwMode="auto">
          <a:xfrm>
            <a:off x="8697416" y="5517232"/>
            <a:ext cx="720080" cy="648072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1052568" y="115888"/>
            <a:ext cx="7488832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ASPETTI FONDAMENTALI DELLA DIDATTICA PER COMPETENZE/1</a:t>
            </a:r>
          </a:p>
        </p:txBody>
      </p:sp>
      <p:sp>
        <p:nvSpPr>
          <p:cNvPr id="17412" name="Rettangolo 7"/>
          <p:cNvSpPr>
            <a:spLocks noChangeArrowheads="1"/>
          </p:cNvSpPr>
          <p:nvPr/>
        </p:nvSpPr>
        <p:spPr bwMode="auto">
          <a:xfrm>
            <a:off x="1754188" y="908050"/>
            <a:ext cx="5773341" cy="64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/>
              <a:t>Centralità del discente e del processo di apprendimento</a:t>
            </a:r>
          </a:p>
        </p:txBody>
      </p:sp>
      <p:pic>
        <p:nvPicPr>
          <p:cNvPr id="17413" name="Picture 7" descr="https://encrypted-tbn3.gstatic.com/images?q=tbn:ANd9GcQj0omVWYV4JGZPY_kXJtavauDGieJW-k22fXmeNSHzcsDawk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703" y="1773239"/>
            <a:ext cx="101467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https://encrypted-tbn1.gstatic.com/images?q=tbn:ANd9GcTNX_XLIkCNHq2FghWj8XCSYsONHKBmFFj0Gtt7HX6pnBxs6c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704" y="5161028"/>
            <a:ext cx="11694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https://encrypted-tbn2.gstatic.com/images?q=tbn:ANd9GcQOeldxV2PDWNDUAKTzbFpOZ1CJwgPipCcSyXAVhFeSXtVP-p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981076"/>
            <a:ext cx="1248569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s://encrypted-tbn1.gstatic.com/images?q=tbn:ANd9GcSEhgXreWJC2vFNeKoT075fxbNN0C_O_66MpS1jJfrlU2YXRiy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121" y="4508500"/>
            <a:ext cx="937286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1" descr="https://encrypted-tbn0.gstatic.com/images?q=tbn:ANd9GcTVX17oLivgX7K5tCeRfG4VDw5jQwEQkE16rZmTVxZerLGuyytMfg"/>
          <p:cNvPicPr>
            <a:picLocks noChangeAspect="1" noChangeArrowheads="1"/>
          </p:cNvPicPr>
          <p:nvPr/>
        </p:nvPicPr>
        <p:blipFill>
          <a:blip r:embed="rId6" cstate="print"/>
          <a:srcRect b="7863"/>
          <a:stretch>
            <a:fillRect/>
          </a:stretch>
        </p:blipFill>
        <p:spPr bwMode="auto">
          <a:xfrm>
            <a:off x="7917921" y="3213100"/>
            <a:ext cx="138443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9" descr="https://encrypted-tbn0.gstatic.com/images?q=tbn:ANd9GcTkBQ9SgdI9dzJRqKr7cdKTMYRAcGO28xCQsK5YW31e9lZG4N5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339" y="2420939"/>
            <a:ext cx="129844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ttangolo 19"/>
          <p:cNvSpPr>
            <a:spLocks noChangeArrowheads="1"/>
          </p:cNvSpPr>
          <p:nvPr/>
        </p:nvSpPr>
        <p:spPr bwMode="auto">
          <a:xfrm>
            <a:off x="2123285" y="2708275"/>
            <a:ext cx="4070345" cy="36933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/>
              <a:t>Docente come mediatore e facilitatore</a:t>
            </a:r>
          </a:p>
        </p:txBody>
      </p:sp>
      <p:sp>
        <p:nvSpPr>
          <p:cNvPr id="17420" name="Rettangolo 20"/>
          <p:cNvSpPr>
            <a:spLocks noChangeArrowheads="1"/>
          </p:cNvSpPr>
          <p:nvPr/>
        </p:nvSpPr>
        <p:spPr bwMode="auto">
          <a:xfrm>
            <a:off x="3470540" y="1844676"/>
            <a:ext cx="4447381" cy="646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Assunzione di responsabilità educativa del docente/educatore</a:t>
            </a:r>
          </a:p>
        </p:txBody>
      </p:sp>
      <p:sp>
        <p:nvSpPr>
          <p:cNvPr id="17421" name="Rettangolo 21"/>
          <p:cNvSpPr>
            <a:spLocks noChangeArrowheads="1"/>
          </p:cNvSpPr>
          <p:nvPr/>
        </p:nvSpPr>
        <p:spPr bwMode="auto">
          <a:xfrm>
            <a:off x="1599406" y="4691095"/>
            <a:ext cx="7176691" cy="3683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Flessibilità didattica: utilizzo di mediatori diversi e flessibili</a:t>
            </a:r>
          </a:p>
        </p:txBody>
      </p:sp>
      <p:sp>
        <p:nvSpPr>
          <p:cNvPr id="17422" name="Rettangolo 22"/>
          <p:cNvSpPr>
            <a:spLocks noChangeArrowheads="1"/>
          </p:cNvSpPr>
          <p:nvPr/>
        </p:nvSpPr>
        <p:spPr bwMode="auto">
          <a:xfrm>
            <a:off x="1832653" y="5341317"/>
            <a:ext cx="6473296" cy="6477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Apprendimento sociale: peer-tutoring, laboratorialità, gruppi cooperativi; discussione</a:t>
            </a:r>
          </a:p>
        </p:txBody>
      </p:sp>
      <p:sp>
        <p:nvSpPr>
          <p:cNvPr id="17423" name="Rettangolo 24"/>
          <p:cNvSpPr>
            <a:spLocks noChangeArrowheads="1"/>
          </p:cNvSpPr>
          <p:nvPr/>
        </p:nvSpPr>
        <p:spPr bwMode="auto">
          <a:xfrm>
            <a:off x="662121" y="3573463"/>
            <a:ext cx="694279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Valorizzazione dell’esperienza attiva, concreta, in contesti significativi veri o verosimili dell’allievo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32520" y="638132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</a:rPr>
              <a:t>Fonte: Franca Da Re</a:t>
            </a:r>
            <a:endParaRPr 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itorno 15">
            <a:hlinkClick r:id="rId8" action="ppaction://hlinksldjump" highlightClick="1"/>
          </p:cNvPr>
          <p:cNvSpPr/>
          <p:nvPr/>
        </p:nvSpPr>
        <p:spPr bwMode="auto">
          <a:xfrm>
            <a:off x="488504" y="5445224"/>
            <a:ext cx="504056" cy="432048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974558" y="0"/>
            <a:ext cx="8268919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ASPETTI FONDAMENTALI DELLA DIDATTICA PER COMPETENZE/2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5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557339"/>
            <a:ext cx="107487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3" descr="https://encrypted-tbn3.gstatic.com/images?q=tbn:ANd9GcQt6ps4tHXFkdmFirFnGp6gbNydftfT2_HbtAD9tXSPo4FwyxP7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5338" y="1988841"/>
            <a:ext cx="162520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https://encrypted-tbn3.gstatic.com/images?q=tbn:ANd9GcSN0CRkdt_cc5ChKoGaY6z8ZJcJ86C9ce8ERhipIhf6bIUzcp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71" y="3284985"/>
            <a:ext cx="167851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7" descr="https://encrypted-tbn3.gstatic.com/images?q=tbn:ANd9GcQkDlyqSeqbXPfUjhyMPHKrwe0KTm0JTmK1-AcrJSz4-YUyrr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2650" y="3573016"/>
            <a:ext cx="1403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https://encrypted-tbn3.gstatic.com/images?q=tbn:ANd9GcQO4SJtA4p-ERwmIXJoMCoW3_N_uuyzMGx3agbd3GsjXkN01UZ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71" y="5157193"/>
            <a:ext cx="1171179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ttangolo 11"/>
          <p:cNvSpPr>
            <a:spLocks noChangeArrowheads="1"/>
          </p:cNvSpPr>
          <p:nvPr/>
        </p:nvSpPr>
        <p:spPr bwMode="auto">
          <a:xfrm>
            <a:off x="1598628" y="1628800"/>
            <a:ext cx="6629797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Attenzione ai processi metodologici e strategici </a:t>
            </a:r>
          </a:p>
        </p:txBody>
      </p:sp>
      <p:sp>
        <p:nvSpPr>
          <p:cNvPr id="18442" name="Rettangolo 12"/>
          <p:cNvSpPr>
            <a:spLocks noChangeArrowheads="1"/>
          </p:cNvSpPr>
          <p:nvPr/>
        </p:nvSpPr>
        <p:spPr bwMode="auto">
          <a:xfrm>
            <a:off x="1832653" y="2204865"/>
            <a:ext cx="5888567" cy="9239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Acquisizione di una modalità riflessiva per rappresentare l’esperienza, attribuirle significato, acquisire </a:t>
            </a:r>
            <a:r>
              <a:rPr lang="it-IT" dirty="0" err="1"/>
              <a:t>metacognizione</a:t>
            </a:r>
            <a:endParaRPr lang="it-IT" dirty="0"/>
          </a:p>
        </p:txBody>
      </p:sp>
      <p:sp>
        <p:nvSpPr>
          <p:cNvPr id="18443" name="Rettangolo 13"/>
          <p:cNvSpPr>
            <a:spLocks noChangeArrowheads="1"/>
          </p:cNvSpPr>
          <p:nvPr/>
        </p:nvSpPr>
        <p:spPr bwMode="auto">
          <a:xfrm>
            <a:off x="2066680" y="3212976"/>
            <a:ext cx="6241123" cy="6477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Attenzione agli aspetti </a:t>
            </a:r>
            <a:r>
              <a:rPr lang="it-IT" dirty="0" err="1"/>
              <a:t>affettivo-emotivi</a:t>
            </a:r>
            <a:r>
              <a:rPr lang="it-IT" dirty="0"/>
              <a:t> e relazionali dell’apprendimento</a:t>
            </a:r>
          </a:p>
        </p:txBody>
      </p:sp>
      <p:sp>
        <p:nvSpPr>
          <p:cNvPr id="18444" name="Rettangolo 14"/>
          <p:cNvSpPr>
            <a:spLocks noChangeArrowheads="1"/>
          </p:cNvSpPr>
          <p:nvPr/>
        </p:nvSpPr>
        <p:spPr bwMode="auto">
          <a:xfrm>
            <a:off x="1442610" y="4149080"/>
            <a:ext cx="6708907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Attribuzione di autonomia e responsabilità all’allievo attraverso i compiti significativi e le unità di apprendimento</a:t>
            </a:r>
          </a:p>
        </p:txBody>
      </p:sp>
      <p:sp>
        <p:nvSpPr>
          <p:cNvPr id="18445" name="Rettangolo 15"/>
          <p:cNvSpPr>
            <a:spLocks noChangeArrowheads="1"/>
          </p:cNvSpPr>
          <p:nvPr/>
        </p:nvSpPr>
        <p:spPr bwMode="auto">
          <a:xfrm>
            <a:off x="1676637" y="5013177"/>
            <a:ext cx="7254081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Anche nella quotidianità e nella «didattica ordinaria» è opportuno problematizzare, coinvolgere gli allievi, contestualizzare nell’esperienza, dare senso all’apprendimento</a:t>
            </a:r>
          </a:p>
        </p:txBody>
      </p:sp>
      <p:pic>
        <p:nvPicPr>
          <p:cNvPr id="18446" name="Picture 25" descr="https://encrypted-tbn1.gstatic.com/images?q=tbn:ANd9GcRklL_CoyczlvJeRZ2rYreT7ZSQcHsAVuP1si6x0F9SKCP-DknxWXt20x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1421" y="692150"/>
            <a:ext cx="1552971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ttangolo 18"/>
          <p:cNvSpPr>
            <a:spLocks noChangeArrowheads="1"/>
          </p:cNvSpPr>
          <p:nvPr/>
        </p:nvSpPr>
        <p:spPr bwMode="auto">
          <a:xfrm>
            <a:off x="1129904" y="836613"/>
            <a:ext cx="6631517" cy="6461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Integrazione dei saperi che insieme concorrono a costruire competenze attraverso l’esperienza e la riflessione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32520" y="638132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</a:rPr>
              <a:t>Fonte: Franca Da Re</a:t>
            </a:r>
            <a:endParaRPr 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itorno 15">
            <a:hlinkClick r:id="rId8" action="ppaction://hlinksldjump" highlightClick="1"/>
          </p:cNvPr>
          <p:cNvSpPr/>
          <p:nvPr/>
        </p:nvSpPr>
        <p:spPr bwMode="auto">
          <a:xfrm>
            <a:off x="272480" y="4437112"/>
            <a:ext cx="504056" cy="432048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olo 6"/>
          <p:cNvSpPr>
            <a:spLocks noGrp="1"/>
          </p:cNvSpPr>
          <p:nvPr>
            <p:ph type="title"/>
          </p:nvPr>
        </p:nvSpPr>
        <p:spPr>
          <a:xfrm>
            <a:off x="1209015" y="274638"/>
            <a:ext cx="7487973" cy="56207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AMBIENTE, TECNICHE E STRUMENTI</a:t>
            </a:r>
          </a:p>
        </p:txBody>
      </p:sp>
      <p:sp>
        <p:nvSpPr>
          <p:cNvPr id="11" name="Ovale 10"/>
          <p:cNvSpPr/>
          <p:nvPr/>
        </p:nvSpPr>
        <p:spPr>
          <a:xfrm>
            <a:off x="2690748" y="980728"/>
            <a:ext cx="2766308" cy="1706488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Apprendimento sociale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4" name="Esplosione 1 13"/>
          <p:cNvSpPr/>
          <p:nvPr/>
        </p:nvSpPr>
        <p:spPr>
          <a:xfrm>
            <a:off x="2792760" y="2420888"/>
            <a:ext cx="3528391" cy="19442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Apprendimento cooperativo e tra pari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5" name="Esplosione 2 14"/>
          <p:cNvSpPr/>
          <p:nvPr/>
        </p:nvSpPr>
        <p:spPr>
          <a:xfrm rot="2009496">
            <a:off x="87052" y="2827989"/>
            <a:ext cx="4013200" cy="236235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Valorizzazione dell’esperienza attiva; apprendistato cognitivo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6" name="Stella a 7 punte 15"/>
          <p:cNvSpPr/>
          <p:nvPr/>
        </p:nvSpPr>
        <p:spPr>
          <a:xfrm>
            <a:off x="3236809" y="4293096"/>
            <a:ext cx="3516391" cy="1512168"/>
          </a:xfrm>
          <a:prstGeom prst="star7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Laboratorialità</a:t>
            </a:r>
            <a:endParaRPr lang="it-IT" sz="1600" b="1" dirty="0"/>
          </a:p>
        </p:txBody>
      </p:sp>
      <p:sp>
        <p:nvSpPr>
          <p:cNvPr id="2052" name="AutoShape 4" descr="data:image/jpeg;base64,/9j/4AAQSkZJRgABAQAAAQABAAD/2wCEAAkGBxMSEhQUEhQWFRUXFxUYFxcYFRcXGBgZFhUXGBUYFxcYHCgiGBwlHRUXITEiJykrLi4vGR80ODMsNygtLiwBCgoKDg0OGxAQGywkHiQxLC4sLCwuLCwsLCwsLCwsLCwsLCwsLCwsLCwsLCwsLCwsLCwsLCwsLCwsLCwsLCwsLP/AABEIALIA2QMBIgACEQEDEQH/xAAcAAAABwEBAAAAAAAAAAAAAAAAAQMEBQYHAgj/xABJEAACAQIEAwQGBQcJCAMAAAABAhEAAwQSITEFBkETIlFhBzJxgZGhFCNCscFScoKSstHwFTNTVGJzk6LxFiRjs8LS0+FDo+L/xAAaAQACAwEBAAAAAAAAAAAAAAABBAACAwUG/8QAMREAAgIBBAEBBQcEAwAAAAAAAAECEQMEEiExQRMFUWFxkQYWIiMyQqEVM1KBscHh/9oADAMBAAIRAxEAPwDcJoTSdCjQLFJoZq4rmKgRTMKGauIoVKBYpNFnpOjqUSzvNQL1xQqUSzvPRZq5oVKJZ1moZq5oVKCdhqLPXAoVKId5qLNXIo6lEDzUJogaOpRATRMaKhUogjcvjNkMgsDB8fEA+PWkfpRVGk95JB8/yTHnXfEQMjFtI1BG4I2I86g7ud+87EGBohhYmYPj/rSGt9oYdIryefBeGNz6Jo3SotoNWMDX8lYzMfdA9rCnYqs2cU9ps7FrgOVcsSQv5x8DJ8NdutTuGvOx1t5REyWUn4KTWmj1uLVQ342ScHF0x2lKUkm9K00UEjQoGhRAAU2xOOW2QGOp1gAsY8YApvxFbgYXA/1aasgUyR1Oaeg1iOlROK4jaF12zqQQpDAyoAEEZhpoRO+s+RpHX6p6fFvirfuLwhuZZbdwMAQZBEj2GjNMuD/zKeYJHsJkfKnk03jluimVfYdHRCjFXKgoUDRUSBkUKOKFQJyKFHQFQIKI0YoUCB0RoUIogBRUKFQgdc3UDCDt7SPmDNdUniLeYRJXzEA+yelQJDcXs2baaTmBQ6M7GAwkkSYHmabx8KlbuQDs0IljlOsnaWJ8TlB38qZY3hSoq9mzKM9sQCCILqp9YGNJ0rz3tj2VPWSU4PlccjOHMsfDI/GP3QNRJAkCSPE7HYAn3Hwqe4bBBK3u1Xb/AOMwR5oBrTe3gVst2mrToxPQdCsaDzgba9NZNUWS0DMRBMCYEwJ8N6b9k+z3o8bUny+ymbJvYom9K0klKTXUMRNqKaNqKiAjePfzXiMyyo1LCdVA69NOsVDPj7Q0NxFPgzBWHtVoIqdu8NRrovEDOoAUwNAM0iYkzPXwFQ1tiJBDG4xJKw0lj+HntFeb9vaX1HCS3N9cDOCVDPF2CyuBnFsjQ5C6ZzOY5YIOmXWI1NPeDYS+t6SHWxAyLKgAgfaTop6AHSdqsGDtZERZnKqrO0wImKVNdLSez/Qkpbm+PLKSy2GKOmN7GlbttBbYq4b6wEZVKwQp1mTr06Gna3AZAIkaHXY7wfCukYndCKAoVCBTRiiijqEDoqFCoQOuZojWWcR5vvrev2lbuG6SJUm4qT3spzCFnTY7nao+Cyi30arQBqiYznK/P1aW1XSM4dz7TlZQD8akMHzK+ItOtu2RekKsBmTU+sWiEgSYJ6daqpJheOSVstcUIrlDR1coE7gbnaonjfFVTDvcR1JiFIIMsdBEbkbx5U25l4E+JjJd7OBBnOQ4n1SoYKB5wTVP4vy82ERWuNnUnJAJJnU6yNdt/ZS2fLKKdId0mDHkklKVO+h3yeGDXrtoB2jIq9Gf1jJ+zoN/Or/2eZRmEGBIB2NUrkPAMtw3W7qundBiXGYaxPSI/Sq8sY3MedTS36asmvcfXe1qvgdAUDQoUwhINTrStIrvS1BhEmptj8R2dp3icis0eOUExPTalsRdVQWYhVAJJJgADcmoTmOL+DuG1cHeSVZWADaerM7NMe+o3SB26HnBeJriLK3VETMjwIMEeeoqsYrjK/ymoF8BFAVlzwswQVI2nNFUDlxrxuG3auZWddFlhnjvZQ06E7/603xKMMQVuFg+chyTmI6k6b6T16Uq81pcDD0tScZvpXZvqtUfzBj+xsswjMRC/nHQHzjePKqjY5gTB2ls2frXdBcDEELLk6ETIgCd9at/Cb/0ixbe4qywBiJE+IBmmozjYo7a2+Sq8K40mS3ZulxBLK0PLKBsHiNyRvtVm4FctMjPZTIrMZJEFyABmM6naPdTfjPAheEgxczA5iJ7pgFfYAJHnUXzXzTawFsWrUNdy91Oijoznp106x761yShVl9Lp82XIscVfuJfjPNGGwrKt64FZtQACxjxIGwpoOesD/WF/Vf/ALaxbHYp7ztcdizMZJPX/wBeVNvGaTeo54R7LF9mMbgt8nfmqNx/28wP9ONPJv3U3b0jYEfac+YtsaxlWgVwBQ9dmy+zGn8ykbBd9J+DHqi636EfeabH0qYfWLN4/qD72rJxRqKr68jWP2b0i7tmqN6VLPTD3T7Sn4NUFjedMK7F/oIYnfNciT4kBSKpHU0KDzSNI/Z7Rrw/qTH+0DAELbGpMAtKhZ9XYGd9SfCpbgHPbYVWC2FuFjJJuMpGnq+oR4/GqjRxQWSRp/QdI6TT4+JoY9K9z+qL/jn/AMdc3PStd+zhUHtusfuQVn8CiDVb1pB/oOh/w/lmhWvStd+1hU915vl9XVsxIHE8HauWjkLQ4DawR3WRo8NdfIViIE1dfRpzGbN4Ye4fqrk5Z+zc6e5tffFGOTf+GXk5ntP2NDBj9bTKnHn/AEaNwrhlkLbXMtx7BIkH1XM5u7OnrbHyqA9InFbZsW1VgwNwmVIK/Vhgykz6wJUx5VXOM8RuYLE4lLDEZtCSNYbvAjTpMButRP08XMMLOXvi52hJkn1YAX2jfzA91pZEk4nktknU8q4b5NIwXOln6Ol1wygtkgd4gqskkjpFK8D5gbF4pxaE4dE9bLBLnKdz+lp5a9KzTh3Guxw1+y1oXFfUMTOVyMqQsa6+Y61YeSuYBYw11VtszKHuEz3dGVQNJIGu510NGOW2gZccYbuenRqCilah+XeMLirNu4IBYarOxBg76xI3qXrbsyIvmK2jWLouFguUyVGZhGuggztWLnmG5k7EmbOYnLAmA4JYa+sNdCY++t3uisqx3Jl1lvX8TcW0yySSJW55gKRlHzM7VjmUv2muF4lL8xXf8FUs4tsNetXra6Tmt5vVboRpEwZBE0u9y42Ldr1lnYMzXEXPbA0BklZIUaeO/nR2mL2TZuadme0sk6+AuWweoIAaB1HTapKzda4uNa3L3Lq27YC6kqEDXmMbCEAn+1FYKI7KtnfiiKW/cv4iUUS7oFtg6KJCos+EafGt0wohFBABAAgbAxqB5VmnAeUzcw9q9a0u5mDS0CA0ArppEH2/CtB4rcuhQtrL2jyoZvVUwTmI6+yt8EWuWKZssckqiuFwmV/nnnAYReztQ19hIG4QH7TfgKx3E3mdmdyWdjJY7k1oF70aYm45e5ibbMxksQ8mib0W3I0vpPhlaPjVckckn0ep9l6r2do4fqub7dP+DPkNckVoTei290v2x+i9GPRbeO9+2PYrGs3hkdb+vaH/AC/hmfRR5DE1obeiu5/WFj+7P76WHoqHXFH/AAf/AN0fRl7isvb+iX7n9GZmVijA0rUD6Krf9Zf9Qf8AdXB9FKf1lo/u1/fUWCRT7xaP3v6GZ0DWoW/RVaG+IufqIKVHossR/P3p8YT/ALaPozB94tF739DKiKGWtVt+ivD/AGr+IPsNsD/lmum9FmG/p8SP0rX/AI6noyB949H8foZSBXFa8nouwka3L5P59v8ABK7T0ZYMbteb2uB+yoqPBIr95NL7pGPxRqevXp/rWwn0Z4Hwu/4po7nozwREAXV8xcJP+cEfKosEkVf2k0rVNMp+I4t9Nw9kdkXxKHI1zxH2QQNywM6+BqMt3b1m41uWtOSEdQcsAmNddQJnwgzV84XyS2Bu9vYxDMAIa3cUQynoWWII6GKi+cr/ANJxPY27UujZQwkuxGhnoFB9u06CRRljfb7PLanUYVklGD/Ll0q6IT6ELOHx6uAbtprKAkeNyDlEbEAmlcZxjEYW0cEQgEAEqBOUyRqOrCCZ29hpHiuLuduiPbY3mNntEgyXs5kU66QwZTM9DTjD8u3b2L7PEns7lybmvfmZOWAdNvHYUGn+0pcLUpul38x/6OMdYtu7XHIuswtqoEiGy96QPEAVqcfxrVE5E5dVUL3rMOLhyF0KmF2MN51fstb401HkTnJObcemFcpDEYdbilXUMp3B2NL3BrXNa+ChSPSJwy2mACoigJcQgAba6keFQXootqMRdGmtr7nWrnz0IwN/80H/ADrVF9GV0fTIBOtt/lBpaXGVD2JXp5I1ezaCgBQAB0AgfKkcSPrLXtaf1DTqm2I1u2/0z8o/GmRESxpuF1W2yJKsSXts+xWAIdY36zVL4hzo9u+1sukIDJFognTTKTcIXx1DaHarRzDxVMMvavJAR4AEsxlYA86ysXheD3cuV5giCSwCrqO6c07FPLzBrDK5WkuhrT4lN/i6NVwAa9aS4uJvBXAOi4c79NbJ86fcOzQ4Z2fKxUFggOwMdxVHXwrFzxRnBHaEC2F7qkhVB1GhJgb1qXJWON6wzEgkOATM6i1b/fUxZt/DRbUaR4YqTfZYqjcdishuM95bVtFUlmChROaSzMRG3jT+64UEnYAk+7Ws65x4ul+Rbv2jaZLea1mt5ywZiAyNrA67Rv0rVySF8WN5JbUWbEcYtBbTjGSt1sqNa7FlbpIJVpA6mmnMHHrWDZVvX77s2uVeyBUTEnIi1SuO45eH4S3atYdXa+5vAMrFbcZQIAgycswT46dKQwuOu4u32rhVMWxMgFIYKASWzAa+IMTWeTLs5fRtjwRcqk+Ea3we+HthlYuCWgsZMTpNPqo3AcXctPat2LZayzsXZVd5LQCWuZSog9A2yjarzV4SUlaMJw2saY0MWRVuMkhpKhCdIj11YdfCkTgbn9avfq4b/wANKYk/XWvZd+5azHmfjj3sVc7NnyWicuUsF7uhEgwSTLeQy1Jy2+DTBgeaW1M0bEYR0Ut291ionXsgDHQ5bYqVql8v8cu38JdF1YNtILgzmOuh09YRrB6Vc5qydqzPJBwk4vwRnG8a1oAq6W1C3HdnttchUA6K6xv57VB8v81fTFuNaxFqLYlw2FuhgusNHb7aHpUbzbxzGW2e02Ea5ZbOFe2HnKQw3CsCQAG1A/GqRhbeIK/U5bCXLQ7RyTmKhgRbZ9gxzbAAmD4VG0uWXhi3Jmw2MQXtuS4uLCkEJk0adCp1B02OtSQwyBiwUBjuYEnwk71RuV+LRbewxhsoyMzoZy6BcwC5miW8d/Cr9Qi01ZScHB0zMec7gHEUP5Is/tE1oA4bbN4X8v1mTJM/Z3229/mazPn5pxzkaZVT9nN+NaphHlFI2Kg/EVljrczfUL8EBXLS1JUtWwscvSbMB130FJ8Suultmtp2jhSVQEDMegk7VBcSviVuX7QBsI95O+GGcLl0IjXKzDb7U1F8CJNukKc6rOCv/mfcQfwrPvRmP99Wf6O509lTvC+Y/pfD8Slwg3ktOWGmqwYb26VDejLXGA+Ft/nFY5U1lR0IwlDFOMu0a0KY43EBLmYgnLauMY1MApMDxp9TUrN0Hwtn5sP3VuznIzjmzmjBYu2Ucsty2HZUZSZcRlGkggkHw3qDslMto24uM6TdjvlWbTKoAJUquXX5Vd/SDy1exSWhh0t6MS8wpIjuiYneq1wjkPELHaWbcrJBzEnXbRXAJnypfJub6Oqo6d6a1KpN9ef+hNMEivbbsbuXQsrL/OmfsNkEqDMmDH3T3LHF+yxHYqhVLzsxB7xV3CgSQoyrCiPfrR3OW8UWVsiSsZDn1WNdNDGpJ99W7hdi5BN9FDkg6HMBCKpI8PVmmdkFFNd/8fA5fr5JvbO6X8/EfX7YdWUgEMCCDsZEEEdRWZ4rll1DG61u3la2QltFEhmYakRGisY1rUBUBxjAXWvKyIr2/qy0uFMozkAAj+3WOWLlGkXjklD9JQearK3bVi4bmV7C5Xt5grsoPcaN9zBioXD8WCo1nDK9y9fYST3iNdFTTU+ewiau/MHJ1zFM7G2qsc3ZntdVJIIkAQRM+O9OOVuWLuFCTbs5lJLMHPfMMBrln7W3lSmSE5KMWrSf0rydHT6jDHBc+ZLx0PuQ+HX7Ft1uwO96g1glVbxjUMNBpVqLU1wNp17QvllmmFJIACKo1IEnu05Ip9KjmyluluKRe52wrYkWrrC2oZ1DsYWChBznZJaB+6qdxbhVvC33EsUuAhMzZ7bIf6PUa5RBJJj31oPMfJ2GxABFqHBmUfISDv0Kz11FU/iPozvtkWy8WxPduXAcs/k5FAPwFaxx4pJKUqfyN8OdYpbooTu421hcKuCspmvXGBa2hns1nMA0SSSNcv8AaBOlaFyml8WFGI3+zJlsu4zGTJ/CoLlTk5sEhORLl5gwNwuRAMwFGXujb21c8OsKoO4AHwFVmoXUOjPJlc7vyMeMSOzj1szgf4F0/gKw/guMvJeg5ineFxM5EgA6n+I1rd+IYcvkKxKsSZMbo6b/AKfyqkYDkG5bu9oXtMJ9XvCRM5SYOm3wqmRKWOUWuy+CUE/xsV5dwdi6huLK5HEWwqwGuNAzECWIkaho1q+Cq9wfg74dXDFSGuWyuUkxDADf3VYRWeDH6cEimaSc2114Mf55Y/Tr86jMg93ZJ+M/GtU4MkWLIO4t2wfcorKedyfpuJJOgKf8m3++tbS6qWwzEKoUEkkAAAbknoKpi/XI31D/AC4fIc0pFNLOJRwCjBgyhlI1BVtmBGhBpfP/ABIpgTOnqgYrgeJvYq7ZuXrhsR2gBJIMt3Un8mQwMQYXcb1f3NcUEWjPbdEBxjA2rGCxC2raoOxuCFEfZPXrv1qjei9ZxbHqLbfMitC5qP8AumI/u3+6qF6K2/3q7P8ARCP1hNY5P7iGsTvDNs1OmyT2r+AS3HjJa5P3CnMU1tMe2cdOztH4teB/ZFbiQ6y0MtHQqECioDnDi13DWQ1pQWYxJEhRG8dTVgpljMTZkWrrJLgwjR3gN4neg0B8oqfAcfiO2tm7i7TIxgp2tvNJUwMuUR00HhUrzNzIcMVt2rZu33BKoAxMD7RVQSaiucsHhrdsdkqreZhlyaMfGQNxrUc/EvofEjcxQYB7NtQ0ZgDkWYjX1g0xRxq3QMC5aLJyjjsZdW62Mtm2Z7nc7MQBrCklt/Gm3D+J37mFxLl++rHI0LKxHTLGg8akMLzRhb79lZuZrhVsoyONhO7ACaq/DOKLawd6009ozGNDrmVVbUaaQflWGeW2Svjsew496fHlFqscYy4a07d52Ub6SepJA0+G5AorHFrqsBfSFbZspWBp0zHxnoY6bxG4Ww1pMIXBOUSRHi0xETIBmP7NSHEsWt3KlvvanpuSIgSNdyT4dY6I5dRJW91NVS99lJQW5pdWHwJycRigWJAcQCZA32qdNU0cZXC4nEZhmUlASIkFUAOhOsk1JcX5hVcG19JlwVtqYkuTlUAA6+O/SuxKLSTaE8LU5bE+bGPBeaxdx9/DEjLP1PT1FAcecmTVwUVk17lLF4exbxHaLnsRdyBAGkkG4C41OhO/hWm8Jxy3rNu6mzqD7PEe41mPanHBVLG+On8//ex5QNChRFRvihqg8XHyVm/Cl6Rv+tb9pP8AlI/6jS0VAGT+kOwPpbf2kQmN9iPuAFXrDY3vMlyDaIyiRoMqwwPkTm+FU3ndz/KKrG4sgeYLf+oq8Yzgdt1Kwe9MnOxiZJKgmAZ0260lKOXfeNrvm/K+A7l2vHBS9wjhrKMbStdylDnt2kZVhVkKrDUsAGg7DQVOZh5fKqzypwJsPcus4/sqYHeG5Om+w+FWef4mmYSbVtUL5IKMqi7FblcUo9JkVcyITnK7lwWIP/DI/WgVnnozvRjB0lLg+4/hV65/J+g34/JA+LCs55AaMdZ31zj/ACk/hS+T+4joYFeCZtIptbYds/8Ad2v2rsfdTikEb61x1CW/m1z9xpk545oyKacRci2xBgiDI33E/KozjuJsYdM927dHQKt5wzHwUBhNBtJWy0YuTpdk5UXxvgNvFZO0LLkmMuXWdwcynwqu4PmjDO2W8LyDQKTcuOp13MH5kVacGqq5VPUKKw1kTmYSNeoI+AqsZRmuOQ5MMoPbNDHhvKuGsMHRCWGxZy0eeXafOJqTxWBt3RFxFceDAGnNN7uNRGys2sAxBJgk66DyqyVdGcUl0IYPg1i02a3aRW/KCgHXfWuhwqyHz9kmeZzZRM+O1dDiVvpmPst3D8wtcjids7C4d9RYvEaGDqEqNJ9l1J+GL38MrjKwkfx8KRw3DraGVBnxZmYjyBYmB7K5TilsmIu++xfA+JSj/lW0DBYg7wVYae8eVZvFByUmlfvBuYpdwNtjLW1J8SoP4V22FQwCiwpkd0aHxHhTf+WbEx2g+Z+4U5sYhXEowYTGhnXwrUHXJ2yA6ESDuDrSTMlpfsoo9ijUx7NTR4xoRyDEKdfDTeqvzQuGt2TbuYhkuMJQPduOcwOhyktpPWNKDdFoq3RYOJ8SSyuZj7BIHtJJ0AHU/vALbhPHUvEqND01kH3wKzniOON6x375mcs5e8MsRAI7w9bYTvUlyBZu9uSz5lEkaQYggSI09Yf6zSbyTbTXV1Q69JtxuUjQ7571r84j/wCtz+FOIprd1dB+e3wAUfJ6c06Imac4sv8AKdrqR2I9nf8A3GtKFZJzViM3ErhB2e0v6uUEffWtIdqxxdsZ1EajD5Hc0Iooo63FRRjXFdXKY47iNuzl7Rsudgq7nU7dNPfVUGrfBGc8rOBxH5k/BgfwrKeVcV2eMw50H1iiZ/L7v/VWm8245LnDr722DKV0Yaj1gDWN4K+VuI8TkZG/VYH8KVzfrR0dIrxSR6JFI2GlrnkQPgoI/aPxptjeKJa3DE5GeFWe6kZtdp12npSuAdWNxlMhnBmZH82g6eymznCPH8UiWbmd1SVYDMwEmNAJ61RueMDeu3Wu5C1pVhGzd06TrkafWJnxgVc+YeGLetyTBSWBgEGBqGB3BiqBzjxy5gyyJZW4YHeBZAA2oIVTLDpIPvpXUSyJpKNr5jWmkoO12M+E8Ma66paCKWgMdY0iNJIGx/WE1feE4tMO6Ya7dzXOzUKcpAku/dzbA6KIJ8KoXJHFmvAK1rI5fICrXFVpEMGzMSu4nUg1erXLym6M7AHIDlRY2aD3iTOp9tZYsk/UpQa978f6GNTmWTiXC7+P1LQDVf5l4+mCzXWRnlbaqqRJYs8b1YBVO5wGHvs1m6VV1RHQ3AQgIZt3iBoR8faKeOaqvk65b50bE3Rau2Gss8lJIOgEgOJlTHuqzcP2f+8uftGs95NXD4dnxF10QqCiLOdjABZlVJkERqPlV+4RdV0zKZDNcIPiC7VFdcmmWMFNqDtD6qxzlj7tq3d7FitxltqrCJHecsdQdcqtGm5FWas65vxmMti+bluy9ruDScwBLZYlwc2pOg6UJOlYMSuSH/o5xF1jf7RrzCVIN182pzTl0EeP8GrdhPWu/nj/AJaVQOVOI4z6Oow2DAtkkdq1xSxg6lkLgz036ztpV8wEzcncuJ8j2dsH7qkXZbNFKTa6FOILNtx/ZNZjz5wy8+K7VrTZDlVWDAgBQIYgGd+ny61pvET9U/5p+6qn6QeYHwtlltoZZP5wiQv6PU+fT3VJK1yDDl9OW5KzPrIYkKBndyohhuNNIG8n8aumG4dxKzC22mAsheyMAyYHarsDPX3Vm2C4axXO1q6bpZGS6LhUwx3GuyggyR+6tT5Z5jdreCD/AFl28uUtpqLbuGutHiF+JrGGGKvvux7U5snDaVNdE2/E8rdmWTt1tKcpkKWdiPWjUSh2kjTxFd4PjyPfezsyzlMyGy+tHsM0hx/BXbt1BadlUjLcymNCxIYnfSGHtIpxgcAmFtPlA7oJz/aaBoXJ1LffTPCXJyrblS4MuxTi5j7hOmbEn4drWzisIwcteQ/lXUM69XFbtP8AHypfA7s6GsVbV8BQV3THB8Qt3Z7Nw0Eg79DB3++nk1uJUdXNqz7nrhl1risga4rZjlJYKpUKAdDtqT7jvV145iuyw91+qoxHtjT5xVJwnMvbQLmZbYs5HzCAWJXtSSd+6DHtNV+BI5ljlZziVZeDXM0CRIA3Azj1p3Mg/KswVtDM1eeO8whsF2ACgvaSFUAAEXTm9ndCmqNpsTE+JmfZ1pTUP8aOtoZboNmg81cNxbjDXsNncPatK4U/aywCR4EORP3VdeV8M1q12b6shUH29lbJjx1NUjhXMxNlV7QqbWHUIOjXAZEgetGUAf8AurxgOLWiWYsBItmSRBldY9mxpqHVnPy59yWOlx5C5qxF9LBOHQO2xGRn0j8hSCazvmDGdq1ssgVkXLHaEAwsZgpjXWtVONtflr8RTQXcIOtn4L+6rrb+5GKnOLUouqM24Li+zLMiDtHI9Z5IgjZRtqJ3iB7a0rC4y297uOrRbacpmO8pAn410mLw86FPcJ+YFKfyhbE+vp4Wbse4hINZxxwg24rstLJOfM3yPSaq/N5tANnVS7LbVSQCQCzZiOo0B95FTY4pbI0F0+zD3z8slVXnTFWMjXbi39FVUYWsUhDF4PqqOh6+FawaTtmUouSpeSM5VSwbwS6ivnLgZgGgyY1I8o+FX7hY+rHTV/m5qh8vWsN9KKlbwyLaeCuKHfIVsxzaHWTHyq6YLHoqANnUy2htXBpmMHVa0yzjN3EpixSxx2ydko1UH0lZjbyL9p1J0P2UYeI8KuJ4pa6uB7QR94qk89cQts9tVuISzWwBmEn1gYE671i1ZecnGNx7HnovvE2LiEzDBhpGjIPxWrbg97n94fkFH4VR+UeIWrWMxNrOoUTAnbK5AnrVtwfErIDS6iXuHU+Lkj5RQikkCEpSVy7HnER9U8fkt91QXMNs31AW4j2mRluWs6jOGWI1In9YVNjiNo6C4h/SFcMMOelon2JUkrVGidcmdYjhtpZXVbYYKbIJYgFCZUpmMTl2DAa9dRK8k8PQXkNsN2eHstbTMGBHaPmM51Uk6trECdKt6nD/APC/ye+lLWItAd1rYHkVH3Vhiwzg7c20bTzykqYLQPaP4QkfBp/CuOK62Lvhkf8AZNRF/i6jEoFYle0OcjVcvYgKSfzj8qib/MkLdTK5D3L+UERKspyET0zfeaYkLqStWZ5gHYXLRnTOkCR+WK1Hma+11/o4Dqcou2ypI7QqDmQxsBIPj3ay3CMqvbPeGVlOojZhMnpV24xzU7G6ludC3ZsBsoyKzA+Bh4PgwpfB0x7X5VBxlZIcjcLdHN1kKoyQCWBIIK6HrrE6gDQeNXnLVCwnMYsrhbFsAFhaN12khWuQWA11Mn3VfP460xHhCfqrI2wYq2GUhgCDEgiQdeoNcrbEkQInw8qFCgBkfi+GWWnNZtn221P4UlgeEYdVZVsWlEbC2gHwAoUKpLstif4Rxwrh1lF7lq2upPdRV19wqQVRO1HQqy6Kr9TC7MCYA+FAUdCiRB0TUKFViE6ik8o00/jWhQqxARXcUVCiVQYqMxuDtvctO9tGZGYozKCynJ9kkSvuo6FQK7OeH4K2l6+620V3y53CqGaFEZmAlvfUmKFCoQGUHcCh2C/kr8BQoUAiZwlv8hN/yR+6jGEtjZF/VH7qFCiwM6KAbAD2COlclAdwOvT20dCgB+Dl8Mkeov6orlcOgJhVH6IoqFVCzi9hUIEop73VR50vlFChVysT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data:image/jpeg;base64,/9j/4AAQSkZJRgABAQAAAQABAAD/2wCEAAkGBxMSEhQUEhQWFRUXFxUYFxcYFRcXGBgZFhUXGBUYFxcYHCgiGBwlHRUXITEiJykrLi4vGR80ODMsNygtLiwBCgoKDg0OGxAQGywkHiQxLC4sLCwuLCwsLCwsLCwsLCwsLCwsLCwsLCwsLCwsLCwsLCwsLCwsLCwsLCwsLCwsLP/AABEIALIA2QMBIgACEQEDEQH/xAAcAAAABwEBAAAAAAAAAAAAAAAAAQMEBQYHAgj/xABJEAACAQIEAwQGBQcJCAMAAAABAhEAAwQSITEFBkETIlFhBzJxgZGhFCNCscFScoKSstHwFTNTVGJzk6LxFiRjs8LS0+FDo+L/xAAaAQACAwEBAAAAAAAAAAAAAAABBAACAwUG/8QAMREAAgIBBAEBBQcEAwAAAAAAAAECEQMEEiExQRMFUWFxkQYWIiMyQqEVM1KBscHh/9oADAMBAAIRAxEAPwDcJoTSdCjQLFJoZq4rmKgRTMKGauIoVKBYpNFnpOjqUSzvNQL1xQqUSzvPRZq5oVKJZ1moZq5oVKCdhqLPXAoVKId5qLNXIo6lEDzUJogaOpRATRMaKhUogjcvjNkMgsDB8fEA+PWkfpRVGk95JB8/yTHnXfEQMjFtI1BG4I2I86g7ud+87EGBohhYmYPj/rSGt9oYdIryefBeGNz6Jo3SotoNWMDX8lYzMfdA9rCnYqs2cU9ps7FrgOVcsSQv5x8DJ8NdutTuGvOx1t5REyWUn4KTWmj1uLVQ342ScHF0x2lKUkm9K00UEjQoGhRAAU2xOOW2QGOp1gAsY8YApvxFbgYXA/1aasgUyR1Oaeg1iOlROK4jaF12zqQQpDAyoAEEZhpoRO+s+RpHX6p6fFvirfuLwhuZZbdwMAQZBEj2GjNMuD/zKeYJHsJkfKnk03jluimVfYdHRCjFXKgoUDRUSBkUKOKFQJyKFHQFQIKI0YoUCB0RoUIogBRUKFQgdc3UDCDt7SPmDNdUniLeYRJXzEA+yelQJDcXs2baaTmBQ6M7GAwkkSYHmabx8KlbuQDs0IljlOsnaWJ8TlB38qZY3hSoq9mzKM9sQCCILqp9YGNJ0rz3tj2VPWSU4PlccjOHMsfDI/GP3QNRJAkCSPE7HYAn3Hwqe4bBBK3u1Xb/AOMwR5oBrTe3gVst2mrToxPQdCsaDzgba9NZNUWS0DMRBMCYEwJ8N6b9k+z3o8bUny+ymbJvYom9K0klKTXUMRNqKaNqKiAjePfzXiMyyo1LCdVA69NOsVDPj7Q0NxFPgzBWHtVoIqdu8NRrovEDOoAUwNAM0iYkzPXwFQ1tiJBDG4xJKw0lj+HntFeb9vaX1HCS3N9cDOCVDPF2CyuBnFsjQ5C6ZzOY5YIOmXWI1NPeDYS+t6SHWxAyLKgAgfaTop6AHSdqsGDtZERZnKqrO0wImKVNdLSez/Qkpbm+PLKSy2GKOmN7GlbttBbYq4b6wEZVKwQp1mTr06Gna3AZAIkaHXY7wfCukYndCKAoVCBTRiiijqEDoqFCoQOuZojWWcR5vvrev2lbuG6SJUm4qT3spzCFnTY7nao+Cyi30arQBqiYznK/P1aW1XSM4dz7TlZQD8akMHzK+ItOtu2RekKsBmTU+sWiEgSYJ6daqpJheOSVstcUIrlDR1coE7gbnaonjfFVTDvcR1JiFIIMsdBEbkbx5U25l4E+JjJd7OBBnOQ4n1SoYKB5wTVP4vy82ERWuNnUnJAJJnU6yNdt/ZS2fLKKdId0mDHkklKVO+h3yeGDXrtoB2jIq9Gf1jJ+zoN/Or/2eZRmEGBIB2NUrkPAMtw3W7qundBiXGYaxPSI/Sq8sY3MedTS36asmvcfXe1qvgdAUDQoUwhINTrStIrvS1BhEmptj8R2dp3icis0eOUExPTalsRdVQWYhVAJJJgADcmoTmOL+DuG1cHeSVZWADaerM7NMe+o3SB26HnBeJriLK3VETMjwIMEeeoqsYrjK/ymoF8BFAVlzwswQVI2nNFUDlxrxuG3auZWddFlhnjvZQ06E7/603xKMMQVuFg+chyTmI6k6b6T16Uq81pcDD0tScZvpXZvqtUfzBj+xsswjMRC/nHQHzjePKqjY5gTB2ls2frXdBcDEELLk6ETIgCd9at/Cb/0ixbe4qywBiJE+IBmmozjYo7a2+Sq8K40mS3ZulxBLK0PLKBsHiNyRvtVm4FctMjPZTIrMZJEFyABmM6naPdTfjPAheEgxczA5iJ7pgFfYAJHnUXzXzTawFsWrUNdy91Oijoznp106x761yShVl9Lp82XIscVfuJfjPNGGwrKt64FZtQACxjxIGwpoOesD/WF/Vf/ALaxbHYp7ztcdizMZJPX/wBeVNvGaTeo54R7LF9mMbgt8nfmqNx/28wP9ONPJv3U3b0jYEfac+YtsaxlWgVwBQ9dmy+zGn8ykbBd9J+DHqi636EfeabH0qYfWLN4/qD72rJxRqKr68jWP2b0i7tmqN6VLPTD3T7Sn4NUFjedMK7F/oIYnfNciT4kBSKpHU0KDzSNI/Z7Rrw/qTH+0DAELbGpMAtKhZ9XYGd9SfCpbgHPbYVWC2FuFjJJuMpGnq+oR4/GqjRxQWSRp/QdI6TT4+JoY9K9z+qL/jn/AMdc3PStd+zhUHtusfuQVn8CiDVb1pB/oOh/w/lmhWvStd+1hU915vl9XVsxIHE8HauWjkLQ4DawR3WRo8NdfIViIE1dfRpzGbN4Ye4fqrk5Z+zc6e5tffFGOTf+GXk5ntP2NDBj9bTKnHn/AEaNwrhlkLbXMtx7BIkH1XM5u7OnrbHyqA9InFbZsW1VgwNwmVIK/Vhgykz6wJUx5VXOM8RuYLE4lLDEZtCSNYbvAjTpMButRP08XMMLOXvi52hJkn1YAX2jfzA91pZEk4nktknU8q4b5NIwXOln6Ol1wygtkgd4gqskkjpFK8D5gbF4pxaE4dE9bLBLnKdz+lp5a9KzTh3Guxw1+y1oXFfUMTOVyMqQsa6+Y61YeSuYBYw11VtszKHuEz3dGVQNJIGu510NGOW2gZccYbuenRqCilah+XeMLirNu4IBYarOxBg76xI3qXrbsyIvmK2jWLouFguUyVGZhGuggztWLnmG5k7EmbOYnLAmA4JYa+sNdCY++t3uisqx3Jl1lvX8TcW0yySSJW55gKRlHzM7VjmUv2muF4lL8xXf8FUs4tsNetXra6Tmt5vVboRpEwZBE0u9y42Ldr1lnYMzXEXPbA0BklZIUaeO/nR2mL2TZuadme0sk6+AuWweoIAaB1HTapKzda4uNa3L3Lq27YC6kqEDXmMbCEAn+1FYKI7KtnfiiKW/cv4iUUS7oFtg6KJCos+EafGt0wohFBABAAgbAxqB5VmnAeUzcw9q9a0u5mDS0CA0ArppEH2/CtB4rcuhQtrL2jyoZvVUwTmI6+yt8EWuWKZssckqiuFwmV/nnnAYReztQ19hIG4QH7TfgKx3E3mdmdyWdjJY7k1oF70aYm45e5ibbMxksQ8mib0W3I0vpPhlaPjVckckn0ep9l6r2do4fqub7dP+DPkNckVoTei290v2x+i9GPRbeO9+2PYrGs3hkdb+vaH/AC/hmfRR5DE1obeiu5/WFj+7P76WHoqHXFH/AAf/AN0fRl7isvb+iX7n9GZmVijA0rUD6Krf9Zf9Qf8AdXB9FKf1lo/u1/fUWCRT7xaP3v6GZ0DWoW/RVaG+IufqIKVHossR/P3p8YT/ALaPozB94tF739DKiKGWtVt+ivD/AGr+IPsNsD/lmum9FmG/p8SP0rX/AI6noyB949H8foZSBXFa8nouwka3L5P59v8ABK7T0ZYMbteb2uB+yoqPBIr95NL7pGPxRqevXp/rWwn0Z4Hwu/4po7nozwREAXV8xcJP+cEfKosEkVf2k0rVNMp+I4t9Nw9kdkXxKHI1zxH2QQNywM6+BqMt3b1m41uWtOSEdQcsAmNddQJnwgzV84XyS2Bu9vYxDMAIa3cUQynoWWII6GKi+cr/ANJxPY27UujZQwkuxGhnoFB9u06CRRljfb7PLanUYVklGD/Ll0q6IT6ELOHx6uAbtprKAkeNyDlEbEAmlcZxjEYW0cEQgEAEqBOUyRqOrCCZ29hpHiuLuduiPbY3mNntEgyXs5kU66QwZTM9DTjD8u3b2L7PEns7lybmvfmZOWAdNvHYUGn+0pcLUpul38x/6OMdYtu7XHIuswtqoEiGy96QPEAVqcfxrVE5E5dVUL3rMOLhyF0KmF2MN51fstb401HkTnJObcemFcpDEYdbilXUMp3B2NL3BrXNa+ChSPSJwy2mACoigJcQgAba6keFQXootqMRdGmtr7nWrnz0IwN/80H/ADrVF9GV0fTIBOtt/lBpaXGVD2JXp5I1ezaCgBQAB0AgfKkcSPrLXtaf1DTqm2I1u2/0z8o/GmRESxpuF1W2yJKsSXts+xWAIdY36zVL4hzo9u+1sukIDJFognTTKTcIXx1DaHarRzDxVMMvavJAR4AEsxlYA86ysXheD3cuV5giCSwCrqO6c07FPLzBrDK5WkuhrT4lN/i6NVwAa9aS4uJvBXAOi4c79NbJ86fcOzQ4Z2fKxUFggOwMdxVHXwrFzxRnBHaEC2F7qkhVB1GhJgb1qXJWON6wzEgkOATM6i1b/fUxZt/DRbUaR4YqTfZYqjcdishuM95bVtFUlmChROaSzMRG3jT+64UEnYAk+7Ws65x4ul+Rbv2jaZLea1mt5ywZiAyNrA67Rv0rVySF8WN5JbUWbEcYtBbTjGSt1sqNa7FlbpIJVpA6mmnMHHrWDZVvX77s2uVeyBUTEnIi1SuO45eH4S3atYdXa+5vAMrFbcZQIAgycswT46dKQwuOu4u32rhVMWxMgFIYKASWzAa+IMTWeTLs5fRtjwRcqk+Ea3we+HthlYuCWgsZMTpNPqo3AcXctPat2LZayzsXZVd5LQCWuZSog9A2yjarzV4SUlaMJw2saY0MWRVuMkhpKhCdIj11YdfCkTgbn9avfq4b/wANKYk/XWvZd+5azHmfjj3sVc7NnyWicuUsF7uhEgwSTLeQy1Jy2+DTBgeaW1M0bEYR0Ut291ionXsgDHQ5bYqVql8v8cu38JdF1YNtILgzmOuh09YRrB6Vc5qydqzPJBwk4vwRnG8a1oAq6W1C3HdnttchUA6K6xv57VB8v81fTFuNaxFqLYlw2FuhgusNHb7aHpUbzbxzGW2e02Ea5ZbOFe2HnKQw3CsCQAG1A/GqRhbeIK/U5bCXLQ7RyTmKhgRbZ9gxzbAAmD4VG0uWXhi3Jmw2MQXtuS4uLCkEJk0adCp1B02OtSQwyBiwUBjuYEnwk71RuV+LRbewxhsoyMzoZy6BcwC5miW8d/Cr9Qi01ZScHB0zMec7gHEUP5Is/tE1oA4bbN4X8v1mTJM/Z3229/mazPn5pxzkaZVT9nN+NaphHlFI2Kg/EVljrczfUL8EBXLS1JUtWwscvSbMB130FJ8Suultmtp2jhSVQEDMegk7VBcSviVuX7QBsI95O+GGcLl0IjXKzDb7U1F8CJNukKc6rOCv/mfcQfwrPvRmP99Wf6O509lTvC+Y/pfD8Slwg3ktOWGmqwYb26VDejLXGA+Ft/nFY5U1lR0IwlDFOMu0a0KY43EBLmYgnLauMY1MApMDxp9TUrN0Hwtn5sP3VuznIzjmzmjBYu2Ucsty2HZUZSZcRlGkggkHw3qDslMto24uM6TdjvlWbTKoAJUquXX5Vd/SDy1exSWhh0t6MS8wpIjuiYneq1wjkPELHaWbcrJBzEnXbRXAJnypfJub6Oqo6d6a1KpN9ef+hNMEivbbsbuXQsrL/OmfsNkEqDMmDH3T3LHF+yxHYqhVLzsxB7xV3CgSQoyrCiPfrR3OW8UWVsiSsZDn1WNdNDGpJ99W7hdi5BN9FDkg6HMBCKpI8PVmmdkFFNd/8fA5fr5JvbO6X8/EfX7YdWUgEMCCDsZEEEdRWZ4rll1DG61u3la2QltFEhmYakRGisY1rUBUBxjAXWvKyIr2/qy0uFMozkAAj+3WOWLlGkXjklD9JQearK3bVi4bmV7C5Xt5grsoPcaN9zBioXD8WCo1nDK9y9fYST3iNdFTTU+ewiau/MHJ1zFM7G2qsc3ZntdVJIIkAQRM+O9OOVuWLuFCTbs5lJLMHPfMMBrln7W3lSmSE5KMWrSf0rydHT6jDHBc+ZLx0PuQ+HX7Ft1uwO96g1glVbxjUMNBpVqLU1wNp17QvllmmFJIACKo1IEnu05Ip9KjmyluluKRe52wrYkWrrC2oZ1DsYWChBznZJaB+6qdxbhVvC33EsUuAhMzZ7bIf6PUa5RBJJj31oPMfJ2GxABFqHBmUfISDv0Kz11FU/iPozvtkWy8WxPduXAcs/k5FAPwFaxx4pJKUqfyN8OdYpbooTu421hcKuCspmvXGBa2hns1nMA0SSSNcv8AaBOlaFyml8WFGI3+zJlsu4zGTJ/CoLlTk5sEhORLl5gwNwuRAMwFGXujb21c8OsKoO4AHwFVmoXUOjPJlc7vyMeMSOzj1szgf4F0/gKw/guMvJeg5ineFxM5EgA6n+I1rd+IYcvkKxKsSZMbo6b/AKfyqkYDkG5bu9oXtMJ9XvCRM5SYOm3wqmRKWOUWuy+CUE/xsV5dwdi6huLK5HEWwqwGuNAzECWIkaho1q+Cq9wfg74dXDFSGuWyuUkxDADf3VYRWeDH6cEimaSc2114Mf55Y/Tr86jMg93ZJ+M/GtU4MkWLIO4t2wfcorKedyfpuJJOgKf8m3++tbS6qWwzEKoUEkkAAAbknoKpi/XI31D/AC4fIc0pFNLOJRwCjBgyhlI1BVtmBGhBpfP/ABIpgTOnqgYrgeJvYq7ZuXrhsR2gBJIMt3Un8mQwMQYXcb1f3NcUEWjPbdEBxjA2rGCxC2raoOxuCFEfZPXrv1qjei9ZxbHqLbfMitC5qP8AumI/u3+6qF6K2/3q7P8ARCP1hNY5P7iGsTvDNs1OmyT2r+AS3HjJa5P3CnMU1tMe2cdOztH4teB/ZFbiQ6y0MtHQqECioDnDi13DWQ1pQWYxJEhRG8dTVgpljMTZkWrrJLgwjR3gN4neg0B8oqfAcfiO2tm7i7TIxgp2tvNJUwMuUR00HhUrzNzIcMVt2rZu33BKoAxMD7RVQSaiucsHhrdsdkqreZhlyaMfGQNxrUc/EvofEjcxQYB7NtQ0ZgDkWYjX1g0xRxq3QMC5aLJyjjsZdW62Mtm2Z7nc7MQBrCklt/Gm3D+J37mFxLl++rHI0LKxHTLGg8akMLzRhb79lZuZrhVsoyONhO7ACaq/DOKLawd6009ozGNDrmVVbUaaQflWGeW2Svjsew496fHlFqscYy4a07d52Ub6SepJA0+G5AorHFrqsBfSFbZspWBp0zHxnoY6bxG4Ww1pMIXBOUSRHi0xETIBmP7NSHEsWt3KlvvanpuSIgSNdyT4dY6I5dRJW91NVS99lJQW5pdWHwJycRigWJAcQCZA32qdNU0cZXC4nEZhmUlASIkFUAOhOsk1JcX5hVcG19JlwVtqYkuTlUAA6+O/SuxKLSTaE8LU5bE+bGPBeaxdx9/DEjLP1PT1FAcecmTVwUVk17lLF4exbxHaLnsRdyBAGkkG4C41OhO/hWm8Jxy3rNu6mzqD7PEe41mPanHBVLG+On8//ex5QNChRFRvihqg8XHyVm/Cl6Rv+tb9pP8AlI/6jS0VAGT+kOwPpbf2kQmN9iPuAFXrDY3vMlyDaIyiRoMqwwPkTm+FU3ndz/KKrG4sgeYLf+oq8Yzgdt1Kwe9MnOxiZJKgmAZ0260lKOXfeNrvm/K+A7l2vHBS9wjhrKMbStdylDnt2kZVhVkKrDUsAGg7DQVOZh5fKqzypwJsPcus4/sqYHeG5Om+w+FWef4mmYSbVtUL5IKMqi7FblcUo9JkVcyITnK7lwWIP/DI/WgVnnozvRjB0lLg+4/hV65/J+g34/JA+LCs55AaMdZ31zj/ACk/hS+T+4joYFeCZtIptbYds/8Ad2v2rsfdTikEb61x1CW/m1z9xpk545oyKacRci2xBgiDI33E/KozjuJsYdM927dHQKt5wzHwUBhNBtJWy0YuTpdk5UXxvgNvFZO0LLkmMuXWdwcynwqu4PmjDO2W8LyDQKTcuOp13MH5kVacGqq5VPUKKw1kTmYSNeoI+AqsZRmuOQ5MMoPbNDHhvKuGsMHRCWGxZy0eeXafOJqTxWBt3RFxFceDAGnNN7uNRGys2sAxBJgk66DyqyVdGcUl0IYPg1i02a3aRW/KCgHXfWuhwqyHz9kmeZzZRM+O1dDiVvpmPst3D8wtcjids7C4d9RYvEaGDqEqNJ9l1J+GL38MrjKwkfx8KRw3DraGVBnxZmYjyBYmB7K5TilsmIu++xfA+JSj/lW0DBYg7wVYae8eVZvFByUmlfvBuYpdwNtjLW1J8SoP4V22FQwCiwpkd0aHxHhTf+WbEx2g+Z+4U5sYhXEowYTGhnXwrUHXJ2yA6ESDuDrSTMlpfsoo9ijUx7NTR4xoRyDEKdfDTeqvzQuGt2TbuYhkuMJQPduOcwOhyktpPWNKDdFoq3RYOJ8SSyuZj7BIHtJJ0AHU/vALbhPHUvEqND01kH3wKzniOON6x375mcs5e8MsRAI7w9bYTvUlyBZu9uSz5lEkaQYggSI09Yf6zSbyTbTXV1Q69JtxuUjQ7571r84j/wCtz+FOIprd1dB+e3wAUfJ6c06Imac4sv8AKdrqR2I9nf8A3GtKFZJzViM3ErhB2e0v6uUEffWtIdqxxdsZ1EajD5Hc0Iooo63FRRjXFdXKY47iNuzl7Rsudgq7nU7dNPfVUGrfBGc8rOBxH5k/BgfwrKeVcV2eMw50H1iiZ/L7v/VWm8245LnDr722DKV0Yaj1gDWN4K+VuI8TkZG/VYH8KVzfrR0dIrxSR6JFI2GlrnkQPgoI/aPxptjeKJa3DE5GeFWe6kZtdp12npSuAdWNxlMhnBmZH82g6eymznCPH8UiWbmd1SVYDMwEmNAJ61RueMDeu3Wu5C1pVhGzd06TrkafWJnxgVc+YeGLetyTBSWBgEGBqGB3BiqBzjxy5gyyJZW4YHeBZAA2oIVTLDpIPvpXUSyJpKNr5jWmkoO12M+E8Ma66paCKWgMdY0iNJIGx/WE1feE4tMO6Ya7dzXOzUKcpAku/dzbA6KIJ8KoXJHFmvAK1rI5fICrXFVpEMGzMSu4nUg1erXLym6M7AHIDlRY2aD3iTOp9tZYsk/UpQa978f6GNTmWTiXC7+P1LQDVf5l4+mCzXWRnlbaqqRJYs8b1YBVO5wGHvs1m6VV1RHQ3AQgIZt3iBoR8faKeOaqvk65b50bE3Rau2Gss8lJIOgEgOJlTHuqzcP2f+8uftGs95NXD4dnxF10QqCiLOdjABZlVJkERqPlV+4RdV0zKZDNcIPiC7VFdcmmWMFNqDtD6qxzlj7tq3d7FitxltqrCJHecsdQdcqtGm5FWas65vxmMti+bluy9ruDScwBLZYlwc2pOg6UJOlYMSuSH/o5xF1jf7RrzCVIN182pzTl0EeP8GrdhPWu/nj/AJaVQOVOI4z6Oow2DAtkkdq1xSxg6lkLgz036ztpV8wEzcncuJ8j2dsH7qkXZbNFKTa6FOILNtx/ZNZjz5wy8+K7VrTZDlVWDAgBQIYgGd+ny61pvET9U/5p+6qn6QeYHwtlltoZZP5wiQv6PU+fT3VJK1yDDl9OW5KzPrIYkKBndyohhuNNIG8n8aumG4dxKzC22mAsheyMAyYHarsDPX3Vm2C4axXO1q6bpZGS6LhUwx3GuyggyR+6tT5Z5jdreCD/AFl28uUtpqLbuGutHiF+JrGGGKvvux7U5snDaVNdE2/E8rdmWTt1tKcpkKWdiPWjUSh2kjTxFd4PjyPfezsyzlMyGy+tHsM0hx/BXbt1BadlUjLcymNCxIYnfSGHtIpxgcAmFtPlA7oJz/aaBoXJ1LffTPCXJyrblS4MuxTi5j7hOmbEn4drWzisIwcteQ/lXUM69XFbtP8AHypfA7s6GsVbV8BQV3THB8Qt3Z7Nw0Eg79DB3++nk1uJUdXNqz7nrhl1risga4rZjlJYKpUKAdDtqT7jvV145iuyw91+qoxHtjT5xVJwnMvbQLmZbYs5HzCAWJXtSSd+6DHtNV+BI5ljlZziVZeDXM0CRIA3Azj1p3Mg/KswVtDM1eeO8whsF2ACgvaSFUAAEXTm9ndCmqNpsTE+JmfZ1pTUP8aOtoZboNmg81cNxbjDXsNncPatK4U/aywCR4EORP3VdeV8M1q12b6shUH29lbJjx1NUjhXMxNlV7QqbWHUIOjXAZEgetGUAf8AurxgOLWiWYsBItmSRBldY9mxpqHVnPy59yWOlx5C5qxF9LBOHQO2xGRn0j8hSCazvmDGdq1ssgVkXLHaEAwsZgpjXWtVONtflr8RTQXcIOtn4L+6rrb+5GKnOLUouqM24Li+zLMiDtHI9Z5IgjZRtqJ3iB7a0rC4y297uOrRbacpmO8pAn410mLw86FPcJ+YFKfyhbE+vp4Wbse4hINZxxwg24rstLJOfM3yPSaq/N5tANnVS7LbVSQCQCzZiOo0B95FTY4pbI0F0+zD3z8slVXnTFWMjXbi39FVUYWsUhDF4PqqOh6+FawaTtmUouSpeSM5VSwbwS6ivnLgZgGgyY1I8o+FX7hY+rHTV/m5qh8vWsN9KKlbwyLaeCuKHfIVsxzaHWTHyq6YLHoqANnUy2htXBpmMHVa0yzjN3EpixSxx2ydko1UH0lZjbyL9p1J0P2UYeI8KuJ4pa6uB7QR94qk89cQts9tVuISzWwBmEn1gYE671i1ZecnGNx7HnovvE2LiEzDBhpGjIPxWrbg97n94fkFH4VR+UeIWrWMxNrOoUTAnbK5AnrVtwfErIDS6iXuHU+Lkj5RQikkCEpSVy7HnER9U8fkt91QXMNs31AW4j2mRluWs6jOGWI1In9YVNjiNo6C4h/SFcMMOelon2JUkrVGidcmdYjhtpZXVbYYKbIJYgFCZUpmMTl2DAa9dRK8k8PQXkNsN2eHstbTMGBHaPmM51Uk6trECdKt6nD/APC/ye+lLWItAd1rYHkVH3Vhiwzg7c20bTzykqYLQPaP4QkfBp/CuOK62Lvhkf8AZNRF/i6jEoFYle0OcjVcvYgKSfzj8qib/MkLdTK5D3L+UERKspyET0zfeaYkLqStWZ5gHYXLRnTOkCR+WK1Hma+11/o4Dqcou2ypI7QqDmQxsBIPj3ay3CMqvbPeGVlOojZhMnpV24xzU7G6ludC3ZsBsoyKzA+Bh4PgwpfB0x7X5VBxlZIcjcLdHN1kKoyQCWBIIK6HrrE6gDQeNXnLVCwnMYsrhbFsAFhaN12khWuQWA11Mn3VfP460xHhCfqrI2wYq2GUhgCDEgiQdeoNcrbEkQInw8qFCgBkfi+GWWnNZtn221P4UlgeEYdVZVsWlEbC2gHwAoUKpLstif4Rxwrh1lF7lq2upPdRV19wqQVRO1HQqy6Kr9TC7MCYA+FAUdCiRB0TUKFViE6ik8o00/jWhQqxARXcUVCiVQYqMxuDtvctO9tGZGYozKCynJ9kkSvuo6FQK7OeH4K2l6+620V3y53CqGaFEZmAlvfUmKFCoQGUHcCh2C/kr8BQoUAiZwlv8hN/yR+6jGEtjZF/VH7qFCiwM6KAbAD2COlclAdwOvT20dCgB+Dl8Mkeov6orlcOgJhVH6IoqFVCzi9hUIEop73VR50vlFChVysT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5" name="Picture 7" descr="C:\Users\Franca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79" y="1203146"/>
            <a:ext cx="1950217" cy="1476662"/>
          </a:xfrm>
          <a:prstGeom prst="rect">
            <a:avLst/>
          </a:prstGeom>
          <a:noFill/>
        </p:spPr>
      </p:pic>
      <p:pic>
        <p:nvPicPr>
          <p:cNvPr id="2056" name="Picture 8" descr="C:\Users\Franc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217" y="1268760"/>
            <a:ext cx="2204055" cy="1440160"/>
          </a:xfrm>
          <a:prstGeom prst="rect">
            <a:avLst/>
          </a:prstGeom>
          <a:noFill/>
        </p:spPr>
      </p:pic>
      <p:sp>
        <p:nvSpPr>
          <p:cNvPr id="22" name="Rettangolo 21"/>
          <p:cNvSpPr/>
          <p:nvPr/>
        </p:nvSpPr>
        <p:spPr>
          <a:xfrm rot="19565656">
            <a:off x="6387514" y="4051963"/>
            <a:ext cx="1690187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Discussione</a:t>
            </a:r>
            <a:endParaRPr lang="it-IT" sz="1600" b="1" dirty="0"/>
          </a:p>
        </p:txBody>
      </p:sp>
      <p:sp>
        <p:nvSpPr>
          <p:cNvPr id="23" name="Rettangolo 22"/>
          <p:cNvSpPr/>
          <p:nvPr/>
        </p:nvSpPr>
        <p:spPr>
          <a:xfrm>
            <a:off x="8121352" y="2996952"/>
            <a:ext cx="1488655" cy="698376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Riflessione</a:t>
            </a:r>
            <a:endParaRPr lang="it-IT" sz="1600" b="1" dirty="0"/>
          </a:p>
        </p:txBody>
      </p:sp>
      <p:sp>
        <p:nvSpPr>
          <p:cNvPr id="24" name="Rettangolo 23"/>
          <p:cNvSpPr/>
          <p:nvPr/>
        </p:nvSpPr>
        <p:spPr>
          <a:xfrm>
            <a:off x="6249144" y="2996952"/>
            <a:ext cx="1746194" cy="79208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Unità di apprendimento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995338" y="4005064"/>
            <a:ext cx="1614669" cy="62636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Compiti significativi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683303" y="4941168"/>
            <a:ext cx="1872208" cy="770384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Problem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posing</a:t>
            </a:r>
            <a:r>
              <a:rPr lang="it-IT" sz="1600" b="1" dirty="0" smtClean="0"/>
              <a:t> and </a:t>
            </a:r>
            <a:r>
              <a:rPr lang="it-IT" sz="1600" b="1" dirty="0" err="1" smtClean="0"/>
              <a:t>solving</a:t>
            </a:r>
            <a:endParaRPr lang="it-IT" sz="1600" b="1" dirty="0"/>
          </a:p>
        </p:txBody>
      </p:sp>
      <p:sp>
        <p:nvSpPr>
          <p:cNvPr id="27" name="Fumetto 4 26"/>
          <p:cNvSpPr/>
          <p:nvPr/>
        </p:nvSpPr>
        <p:spPr>
          <a:xfrm>
            <a:off x="200472" y="5013176"/>
            <a:ext cx="2106234" cy="941413"/>
          </a:xfrm>
          <a:prstGeom prst="cloudCallout">
            <a:avLst>
              <a:gd name="adj1" fmla="val -4553"/>
              <a:gd name="adj2" fmla="val -72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Nuove tecnologie</a:t>
            </a:r>
            <a:endParaRPr lang="it-IT" sz="1600" b="1" dirty="0"/>
          </a:p>
        </p:txBody>
      </p:sp>
      <p:sp>
        <p:nvSpPr>
          <p:cNvPr id="31" name="Ovale 30"/>
          <p:cNvSpPr/>
          <p:nvPr/>
        </p:nvSpPr>
        <p:spPr>
          <a:xfrm>
            <a:off x="5031009" y="1124744"/>
            <a:ext cx="156017" cy="19432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718974" y="2420888"/>
            <a:ext cx="156017" cy="1943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5439218" y="2149624"/>
            <a:ext cx="156017" cy="19432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6123130" y="2420888"/>
            <a:ext cx="156017" cy="194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6279148" y="1484784"/>
            <a:ext cx="156017" cy="19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6591182" y="2636912"/>
            <a:ext cx="156017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5889104" y="4149080"/>
            <a:ext cx="156017" cy="19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6435165" y="5301208"/>
            <a:ext cx="23402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846766" y="980728"/>
            <a:ext cx="156017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2534732" y="3356992"/>
            <a:ext cx="156017" cy="19432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6981226" y="5733256"/>
            <a:ext cx="156017" cy="19432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1364602" y="1196752"/>
            <a:ext cx="156017" cy="19432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 flipV="1">
            <a:off x="3158801" y="5733256"/>
            <a:ext cx="234026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32520" y="638132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</a:rPr>
              <a:t>Fonte: Franca Da Re</a:t>
            </a:r>
            <a:endParaRPr 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itorno 44">
            <a:hlinkClick r:id="rId5" action="ppaction://hlinksldjump" highlightClick="1"/>
          </p:cNvPr>
          <p:cNvSpPr/>
          <p:nvPr/>
        </p:nvSpPr>
        <p:spPr bwMode="auto">
          <a:xfrm>
            <a:off x="128464" y="4581128"/>
            <a:ext cx="504056" cy="432048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64568" y="299695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Curricolo e didattica per competenze </a:t>
            </a:r>
            <a:endParaRPr lang="it-IT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4488" y="6237312"/>
            <a:ext cx="144016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4" name="Inizio 3">
            <a:hlinkClick r:id="rId2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975123" y="0"/>
            <a:ext cx="8435578" cy="1143000"/>
          </a:xfrm>
        </p:spPr>
        <p:txBody>
          <a:bodyPr/>
          <a:lstStyle/>
          <a:p>
            <a:pPr eaLnBrk="1" hangingPunct="1"/>
            <a:r>
              <a:rPr lang="it-IT" sz="3200" b="1" smtClean="0"/>
              <a:t>UNITA’ DIDATTICA VS. UNITA’ DI APPRENDIMENTO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37" y="333376"/>
            <a:ext cx="711994" cy="695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68414"/>
            <a:ext cx="8915400" cy="496887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2400" b="1" dirty="0" smtClean="0"/>
              <a:t>UNITA’ DIDATTICA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Centrata prevalentemente sugli obiettivi di insegnamento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Centralità del docente e della sua attività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Centratura sulla disciplina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it-IT" sz="1600" b="1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2400" b="1" dirty="0" smtClean="0"/>
              <a:t>UNITA’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APPRENDIMENTO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Centrata sull’apprendimento e sull’acquisizione di competenze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Centralità dell’allievo e della sua azione autonoma e responsabile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Centratura sulle competenze attraverso l’integrazione dei saperi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Valorizza il </a:t>
            </a:r>
            <a:r>
              <a:rPr lang="it-IT" sz="2400" dirty="0" err="1" smtClean="0"/>
              <a:t>problem</a:t>
            </a:r>
            <a:r>
              <a:rPr lang="it-IT" sz="2400" dirty="0" smtClean="0"/>
              <a:t> </a:t>
            </a:r>
            <a:r>
              <a:rPr lang="it-IT" sz="2400" dirty="0" err="1" smtClean="0"/>
              <a:t>solving</a:t>
            </a:r>
            <a:r>
              <a:rPr lang="it-IT" sz="2400" dirty="0" smtClean="0"/>
              <a:t>, l’apprendimento sociale e il compito/prodotto in contesto significativo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it-IT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448" y="6347463"/>
            <a:ext cx="658425" cy="37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129904" y="260350"/>
            <a:ext cx="8504369" cy="1512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600" b="1" smtClean="0"/>
              <a:t>LE OTTO COMPETENZE CHIAVE PER LA CITTADINANZA E L’APPRENDIMENTO PERMANENTE</a:t>
            </a:r>
            <a:br>
              <a:rPr lang="it-IT" sz="2600" b="1" smtClean="0"/>
            </a:br>
            <a:r>
              <a:rPr lang="it-IT" sz="2800" b="1" smtClean="0">
                <a:hlinkClick r:id="rId2" action="ppaction://hlinkfile"/>
              </a:rPr>
              <a:t> </a:t>
            </a:r>
            <a:r>
              <a:rPr lang="it-IT" sz="2200" b="1" smtClean="0">
                <a:hlinkClick r:id="rId2" action="ppaction://hlinkfile"/>
              </a:rPr>
              <a:t>Raccomandazione del Parlamento Europeo  e del Consiglio 18.12.2006 </a:t>
            </a:r>
            <a:r>
              <a:rPr lang="it-IT" sz="2600" b="1" smtClean="0"/>
              <a:t/>
            </a:r>
            <a:br>
              <a:rPr lang="it-IT" sz="2600" b="1" smtClean="0"/>
            </a:br>
            <a:endParaRPr lang="it-IT" sz="2600" b="1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FB8D8-5941-4D8D-8F23-C1BDC358D5A9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704528" y="1196752"/>
            <a:ext cx="8915400" cy="4249737"/>
          </a:xfrm>
          <a:ln>
            <a:round/>
          </a:ln>
        </p:spPr>
        <p:txBody>
          <a:bodyPr rtlCol="0">
            <a:normAutofit fontScale="92500" lnSpcReduction="10000"/>
          </a:bodyPr>
          <a:lstStyle/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Comunicazione nella madrelingua;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Comunicazione nelle lingue straniere;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Competenza matematica e competenze di base in scienza e tecnologia;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Competenza digitale;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Imparare ad imparare;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Competenze sociali e civiche;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Spirito di iniziativa e </a:t>
            </a:r>
            <a:r>
              <a:rPr lang="it-IT" sz="2800" b="1" dirty="0" smtClean="0">
                <a:solidFill>
                  <a:srgbClr val="000000"/>
                </a:solidFill>
                <a:cs typeface="Calibri" pitchFamily="34" charset="0"/>
              </a:rPr>
              <a:t>intraprendenza; </a:t>
            </a:r>
            <a:endParaRPr lang="it-IT" sz="2800" b="1" dirty="0">
              <a:solidFill>
                <a:srgbClr val="000000"/>
              </a:solidFill>
              <a:cs typeface="Calibri" pitchFamily="34" charset="0"/>
            </a:endParaRP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800" b="1" dirty="0">
                <a:solidFill>
                  <a:srgbClr val="000000"/>
                </a:solidFill>
                <a:cs typeface="Calibri" pitchFamily="34" charset="0"/>
              </a:rPr>
              <a:t>Consapevolezza ed espressione culturale.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8" name="Inizio 7">
            <a:hlinkClick r:id="rId3" action="ppaction://hlinksldjump" highlightClick="1"/>
          </p:cNvPr>
          <p:cNvSpPr/>
          <p:nvPr/>
        </p:nvSpPr>
        <p:spPr bwMode="auto">
          <a:xfrm>
            <a:off x="8957320" y="5541380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38813" y="142877"/>
            <a:ext cx="3524250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Programma di lavoro (1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di 4)</a:t>
            </a:r>
            <a:endParaRPr lang="it-IT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8504" y="105273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1200"/>
              </a:spcAft>
              <a:tabLst>
                <a:tab pos="228600" algn="l"/>
              </a:tabLst>
            </a:pPr>
            <a:r>
              <a:rPr lang="it-IT" b="1" dirty="0" smtClean="0">
                <a:solidFill>
                  <a:srgbClr val="0070C0"/>
                </a:solidFill>
                <a:cs typeface="Times New Roman" pitchFamily="18" charset="0"/>
              </a:rPr>
              <a:t>Finalità</a:t>
            </a:r>
            <a:endParaRPr lang="it-IT" dirty="0" smtClean="0">
              <a:solidFill>
                <a:srgbClr val="0070C0"/>
              </a:solidFill>
            </a:endParaRPr>
          </a:p>
          <a:p>
            <a:pPr eaLnBrk="0" hangingPunct="0">
              <a:spcAft>
                <a:spcPts val="600"/>
              </a:spcAft>
              <a:tabLst>
                <a:tab pos="228600" algn="l"/>
              </a:tabLst>
            </a:pPr>
            <a:r>
              <a:rPr lang="it-IT" dirty="0" smtClean="0">
                <a:cs typeface="Times New Roman" pitchFamily="18" charset="0"/>
              </a:rPr>
              <a:t>Costruire una comunità professionale che studia, condivide e sperimenta modalità di realizzazione della didattica per competenze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2520" y="3068960"/>
            <a:ext cx="8404225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it-IT" sz="2000" b="1" dirty="0">
                <a:solidFill>
                  <a:srgbClr val="0070C0"/>
                </a:solidFill>
                <a:cs typeface="Times New Roman" pitchFamily="18" charset="0"/>
              </a:rPr>
              <a:t>Obiettivi </a:t>
            </a:r>
            <a:r>
              <a:rPr lang="it-IT" sz="2000" b="1" dirty="0" smtClean="0">
                <a:solidFill>
                  <a:srgbClr val="0070C0"/>
                </a:solidFill>
                <a:cs typeface="Times New Roman" pitchFamily="18" charset="0"/>
              </a:rPr>
              <a:t>operativi</a:t>
            </a:r>
          </a:p>
          <a:p>
            <a:pPr marL="265113" lvl="0" indent="-265113">
              <a:buBlip>
                <a:blip r:embed="rId2"/>
              </a:buBlip>
            </a:pPr>
            <a:r>
              <a:rPr lang="it-IT" sz="2000" b="1" i="1" dirty="0" smtClean="0"/>
              <a:t>conoscere ed utilizzare la modalità di lavoro per Unità di Apprendimento, </a:t>
            </a:r>
            <a:endParaRPr lang="it-IT" sz="2000" dirty="0" smtClean="0"/>
          </a:p>
          <a:p>
            <a:pPr marL="265113" lvl="0" indent="-265113">
              <a:buBlip>
                <a:blip r:embed="rId2"/>
              </a:buBlip>
            </a:pPr>
            <a:r>
              <a:rPr lang="it-IT" sz="2000" b="1" i="1" dirty="0" smtClean="0"/>
              <a:t>diffondere il lavoro per Unità di Apprendimento nei diversi gradi di scuola.</a:t>
            </a:r>
            <a:endParaRPr lang="it-IT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129904" y="260351"/>
            <a:ext cx="8057223" cy="1223963"/>
          </a:xfrm>
        </p:spPr>
        <p:txBody>
          <a:bodyPr/>
          <a:lstStyle/>
          <a:p>
            <a:pPr eaLnBrk="1" hangingPunct="1"/>
            <a:r>
              <a:rPr lang="it-IT" sz="2800" b="1" smtClean="0"/>
              <a:t>COMPETENZA: UNA DEFINIZIONE CONDIVISA</a:t>
            </a:r>
            <a:br>
              <a:rPr lang="it-IT" sz="2800" b="1" smtClean="0"/>
            </a:br>
            <a:r>
              <a:rPr lang="it-IT" sz="2000" b="1" smtClean="0">
                <a:hlinkClick r:id="rId3" action="ppaction://hlinkfile"/>
              </a:rPr>
              <a:t>Raccomandazione del Parlamento Europeo  e del Consiglio 23.04.2008</a:t>
            </a:r>
            <a:endParaRPr lang="it-IT" sz="2000" b="1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4488" y="1196752"/>
            <a:ext cx="9217024" cy="5661248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SzPct val="95000"/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400" b="1" i="1" dirty="0" smtClean="0">
                <a:solidFill>
                  <a:srgbClr val="000000"/>
                </a:solidFill>
                <a:latin typeface="Calibri" pitchFamily="34" charset="0"/>
              </a:rPr>
              <a:t>“Conoscenze”:</a:t>
            </a: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indicano il risultato dell’assimilazione di informazioni attraverso l’apprendimento. Le conoscenze sono l’insieme di fatti, principi, teorie e pratiche, relative a un settore di studio o di lavoro; le conoscenze sono descritte come teoriche e/o pratiche.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it-IT" sz="2400" b="1" i="1" dirty="0" smtClean="0">
                <a:solidFill>
                  <a:srgbClr val="000000"/>
                </a:solidFill>
                <a:latin typeface="Calibri" pitchFamily="34" charset="0"/>
              </a:rPr>
              <a:t>“Abilità”</a:t>
            </a: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indicano le capacità di applicare conoscenze e di usare know-how per portare a termine compiti e risolvere problemi; le abilità sono descritte come cognitive (uso del pensiero logico, intuitivo e creativo) e pratiche (che implicano l’abilità manuale e l’uso di metodi, materiali, strumenti).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it-IT" sz="2400" b="1" i="1" dirty="0" smtClean="0">
                <a:solidFill>
                  <a:srgbClr val="000000"/>
                </a:solidFill>
                <a:latin typeface="Calibri" pitchFamily="34" charset="0"/>
              </a:rPr>
              <a:t>“Competenze”</a:t>
            </a:r>
            <a:r>
              <a:rPr lang="it-IT" sz="2400" i="1" dirty="0" smtClean="0">
                <a:solidFill>
                  <a:srgbClr val="000000"/>
                </a:solidFill>
                <a:latin typeface="Calibri" pitchFamily="34" charset="0"/>
              </a:rPr>
              <a:t> indicano la comprovata capacità di usare conoscenze, abilità e capacità personali, sociali e/o metodologiche, in situazioni di lavoro o di studio e nello sviluppo professionale e/o personale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; le competenze sono descritte in termine di responsabilità e autonomia.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4" action="ppaction://hlinksldjump" highlightClick="1"/>
          </p:cNvPr>
          <p:cNvSpPr/>
          <p:nvPr/>
        </p:nvSpPr>
        <p:spPr bwMode="auto">
          <a:xfrm>
            <a:off x="8903096" y="6309320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129904" y="0"/>
            <a:ext cx="8280796" cy="908050"/>
          </a:xfrm>
        </p:spPr>
        <p:txBody>
          <a:bodyPr/>
          <a:lstStyle/>
          <a:p>
            <a:pPr eaLnBrk="1" hangingPunct="1"/>
            <a:r>
              <a:rPr lang="it-IT" sz="3200" b="1" smtClean="0"/>
              <a:t>ASPETTI DELLA COMPETENZA</a:t>
            </a:r>
            <a:endParaRPr lang="it-IT" sz="320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37" y="333376"/>
            <a:ext cx="711994" cy="695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6825208" y="4701455"/>
            <a:ext cx="2808419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</a:rPr>
              <a:t>capacità di ascolto, collaborazione,  rispetto delle regole condivise,  partecipazione, empatia …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44488" y="548680"/>
            <a:ext cx="9354691" cy="5347511"/>
            <a:chOff x="200472" y="765175"/>
            <a:chExt cx="9354691" cy="5347511"/>
          </a:xfrm>
        </p:grpSpPr>
        <p:sp>
          <p:nvSpPr>
            <p:cNvPr id="18" name="Ovale 17"/>
            <p:cNvSpPr/>
            <p:nvPr/>
          </p:nvSpPr>
          <p:spPr>
            <a:xfrm>
              <a:off x="6591962" y="765175"/>
              <a:ext cx="2681518" cy="1079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dirty="0"/>
                <a:t>PRATICO/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dirty="0"/>
                <a:t>PROCEDURALE </a:t>
              </a:r>
            </a:p>
          </p:txBody>
        </p:sp>
        <p:grpSp>
          <p:nvGrpSpPr>
            <p:cNvPr id="28" name="Gruppo 27"/>
            <p:cNvGrpSpPr/>
            <p:nvPr/>
          </p:nvGrpSpPr>
          <p:grpSpPr>
            <a:xfrm>
              <a:off x="200472" y="1072374"/>
              <a:ext cx="9354691" cy="5040312"/>
              <a:chOff x="200472" y="1125539"/>
              <a:chExt cx="9354691" cy="5040312"/>
            </a:xfrm>
          </p:grpSpPr>
          <p:sp>
            <p:nvSpPr>
              <p:cNvPr id="7" name="Freccia a destra 6"/>
              <p:cNvSpPr/>
              <p:nvPr/>
            </p:nvSpPr>
            <p:spPr>
              <a:xfrm>
                <a:off x="2534973" y="1268413"/>
                <a:ext cx="779066" cy="360362"/>
              </a:xfrm>
              <a:prstGeom prst="rightArrow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8" name="Freccia a destra 7"/>
              <p:cNvSpPr/>
              <p:nvPr/>
            </p:nvSpPr>
            <p:spPr>
              <a:xfrm rot="5400000">
                <a:off x="7872745" y="1903480"/>
                <a:ext cx="365125" cy="390393"/>
              </a:xfrm>
              <a:prstGeom prst="rightArrow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" name="Freccia a destra 8"/>
              <p:cNvSpPr/>
              <p:nvPr/>
            </p:nvSpPr>
            <p:spPr>
              <a:xfrm>
                <a:off x="2301082" y="5300664"/>
                <a:ext cx="576131" cy="388937"/>
              </a:xfrm>
              <a:prstGeom prst="rightArrow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0" name="Freccia a destra 9"/>
              <p:cNvSpPr/>
              <p:nvPr/>
            </p:nvSpPr>
            <p:spPr>
              <a:xfrm rot="5400000">
                <a:off x="1589368" y="3250243"/>
                <a:ext cx="647700" cy="545173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1" name="Freccia a destra 10"/>
              <p:cNvSpPr/>
              <p:nvPr/>
            </p:nvSpPr>
            <p:spPr>
              <a:xfrm rot="5400000">
                <a:off x="8015487" y="4494280"/>
                <a:ext cx="504825" cy="39039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dirty="0"/>
                  <a:t>              </a:t>
                </a: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3393150" y="1196976"/>
                <a:ext cx="1716352" cy="576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dirty="0">
                    <a:solidFill>
                      <a:schemeClr val="tx1"/>
                    </a:solidFill>
                  </a:rPr>
                  <a:t>conoscenze </a:t>
                </a:r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272480" y="1125539"/>
                <a:ext cx="2232248" cy="79057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COGNITIVO</a:t>
                </a: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6591962" y="2276475"/>
                <a:ext cx="2963201" cy="865188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dirty="0"/>
                  <a:t>abilità, saper fare, gestire problemi rispetto ad un compito, ad un ambito</a:t>
                </a:r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271728" y="2118859"/>
                <a:ext cx="3169104" cy="109424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METACOGNITIVO/METODOLOGICO</a:t>
                </a:r>
                <a:r>
                  <a:rPr lang="it-IT" sz="1600" dirty="0"/>
                  <a:t> </a:t>
                </a:r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271728" y="3860799"/>
                <a:ext cx="3355314" cy="994363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dirty="0">
                    <a:solidFill>
                      <a:schemeClr val="tx1"/>
                    </a:solidFill>
                  </a:rPr>
                  <a:t>sapere come, possedere metodi, strategie,generalizzare e trasferire, risolvere problemi</a:t>
                </a:r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200472" y="5013325"/>
                <a:ext cx="2232248" cy="1079500"/>
              </a:xfrm>
              <a:prstGeom prst="ellipse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/>
                  <a:t>PERSONALE</a:t>
                </a:r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2846256" y="5013326"/>
                <a:ext cx="2964921" cy="1152525"/>
              </a:xfrm>
              <a:prstGeom prst="rect">
                <a:avLst/>
              </a:prstGeom>
              <a:solidFill>
                <a:srgbClr val="CC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dirty="0"/>
                  <a:t>capacità personali (perseveranza, autoefficacia, autostima, puntualità,  flessibilità, ecc)</a:t>
                </a:r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6897217" y="3284539"/>
                <a:ext cx="2580556" cy="1081087"/>
              </a:xfrm>
              <a:prstGeom prst="ellipse">
                <a:avLst/>
              </a:prstGeom>
              <a:solidFill>
                <a:srgbClr val="FC860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SOCIALE/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RELAZIONALE</a:t>
                </a:r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3938323" y="1916113"/>
                <a:ext cx="1950244" cy="1225550"/>
              </a:xfrm>
              <a:prstGeom prst="ellipse">
                <a:avLst/>
              </a:prstGeom>
              <a:solidFill>
                <a:srgbClr val="00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400" b="1" dirty="0"/>
                  <a:t>ETICO</a:t>
                </a:r>
                <a:r>
                  <a:rPr lang="it-IT" b="1" dirty="0"/>
                  <a:t> </a:t>
                </a:r>
              </a:p>
            </p:txBody>
          </p:sp>
          <p:sp>
            <p:nvSpPr>
              <p:cNvPr id="27" name="Freccia in giù 26"/>
              <p:cNvSpPr/>
              <p:nvPr/>
            </p:nvSpPr>
            <p:spPr>
              <a:xfrm>
                <a:off x="4719109" y="3141664"/>
                <a:ext cx="390393" cy="503237"/>
              </a:xfrm>
              <a:prstGeom prst="downArrow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9" name="Rettangolo arrotondato 28"/>
              <p:cNvSpPr/>
              <p:nvPr/>
            </p:nvSpPr>
            <p:spPr>
              <a:xfrm>
                <a:off x="3860932" y="3644901"/>
                <a:ext cx="2388211" cy="1008063"/>
              </a:xfrm>
              <a:prstGeom prst="round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AUTONOMIA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00" b="1" dirty="0">
                    <a:solidFill>
                      <a:schemeClr val="tx1"/>
                    </a:solidFill>
                  </a:rPr>
                  <a:t>E RESPONSABILITÀ </a:t>
                </a:r>
              </a:p>
            </p:txBody>
          </p:sp>
        </p:grpSp>
      </p:grpSp>
      <p:sp>
        <p:nvSpPr>
          <p:cNvPr id="31" name="CasellaDiTesto 30"/>
          <p:cNvSpPr txBox="1"/>
          <p:nvPr/>
        </p:nvSpPr>
        <p:spPr>
          <a:xfrm>
            <a:off x="632520" y="602128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32" name="Inizio 31">
            <a:hlinkClick r:id="rId3" action="ppaction://hlinksldjump" highlightClick="1"/>
          </p:cNvPr>
          <p:cNvSpPr/>
          <p:nvPr/>
        </p:nvSpPr>
        <p:spPr bwMode="auto">
          <a:xfrm>
            <a:off x="8868484" y="6298287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itolo 1"/>
          <p:cNvSpPr>
            <a:spLocks noGrp="1"/>
          </p:cNvSpPr>
          <p:nvPr>
            <p:ph type="title"/>
          </p:nvPr>
        </p:nvSpPr>
        <p:spPr>
          <a:xfrm>
            <a:off x="428229" y="260350"/>
            <a:ext cx="8915400" cy="865188"/>
          </a:xfrm>
        </p:spPr>
        <p:txBody>
          <a:bodyPr>
            <a:normAutofit fontScale="90000"/>
          </a:bodyPr>
          <a:lstStyle/>
          <a:p>
            <a:r>
              <a:rPr lang="it-IT" altLang="it-IT" sz="3200" b="1" dirty="0" smtClean="0">
                <a:solidFill>
                  <a:srgbClr val="002060"/>
                </a:solidFill>
              </a:rPr>
              <a:t>STRUTTURA DEI DOCUMENTI E PROCESSO DI VALUTAZIONE</a:t>
            </a:r>
          </a:p>
        </p:txBody>
      </p:sp>
      <p:sp>
        <p:nvSpPr>
          <p:cNvPr id="64517" name="Segnaposto contenuto 2"/>
          <p:cNvSpPr>
            <a:spLocks noGrp="1"/>
          </p:cNvSpPr>
          <p:nvPr>
            <p:ph idx="1"/>
          </p:nvPr>
        </p:nvSpPr>
        <p:spPr>
          <a:xfrm>
            <a:off x="429089" y="1268760"/>
            <a:ext cx="9047823" cy="4464496"/>
          </a:xfrm>
        </p:spPr>
        <p:txBody>
          <a:bodyPr/>
          <a:lstStyle/>
          <a:p>
            <a:pPr algn="just"/>
            <a:r>
              <a:rPr lang="it-IT" sz="2800" dirty="0">
                <a:latin typeface="Calibri" pitchFamily="34" charset="0"/>
              </a:rPr>
              <a:t>La certificazione delle competenze </a:t>
            </a:r>
            <a:r>
              <a:rPr lang="it-IT" sz="2800" dirty="0" smtClean="0">
                <a:latin typeface="Calibri" pitchFamily="34" charset="0"/>
              </a:rPr>
              <a:t>da C.M</a:t>
            </a:r>
            <a:r>
              <a:rPr lang="it-IT" sz="2800" dirty="0">
                <a:latin typeface="Calibri" pitchFamily="34" charset="0"/>
              </a:rPr>
              <a:t>. 3/2015, </a:t>
            </a:r>
            <a:r>
              <a:rPr lang="it-IT" sz="2400" dirty="0" smtClean="0">
                <a:latin typeface="Calibri" pitchFamily="34" charset="0"/>
              </a:rPr>
              <a:t>utilizza</a:t>
            </a:r>
            <a:r>
              <a:rPr lang="it-IT" sz="2800" dirty="0" smtClean="0">
                <a:latin typeface="Calibri" pitchFamily="34" charset="0"/>
              </a:rPr>
              <a:t> come </a:t>
            </a:r>
            <a:r>
              <a:rPr lang="it-IT" sz="2800" dirty="0">
                <a:latin typeface="Calibri" pitchFamily="34" charset="0"/>
              </a:rPr>
              <a:t>criteri per </a:t>
            </a:r>
            <a:r>
              <a:rPr lang="it-IT" sz="2800" dirty="0" smtClean="0">
                <a:latin typeface="Calibri" pitchFamily="34" charset="0"/>
              </a:rPr>
              <a:t>valutare e certificare, </a:t>
            </a:r>
            <a:r>
              <a:rPr lang="it-IT" sz="2800" dirty="0">
                <a:latin typeface="Calibri" pitchFamily="34" charset="0"/>
              </a:rPr>
              <a:t>le dimensioni del </a:t>
            </a:r>
            <a:r>
              <a:rPr lang="it-IT" sz="2800" b="1" dirty="0">
                <a:solidFill>
                  <a:srgbClr val="3366FF"/>
                </a:solidFill>
                <a:latin typeface="Calibri" pitchFamily="34" charset="0"/>
              </a:rPr>
              <a:t>Profilo finale dello </a:t>
            </a:r>
            <a:r>
              <a:rPr lang="it-IT" sz="2800" b="1" dirty="0" smtClean="0">
                <a:solidFill>
                  <a:srgbClr val="3366FF"/>
                </a:solidFill>
                <a:latin typeface="Calibri" pitchFamily="34" charset="0"/>
              </a:rPr>
              <a:t>studente.</a:t>
            </a:r>
          </a:p>
          <a:p>
            <a:pPr algn="just">
              <a:buNone/>
            </a:pPr>
            <a:endParaRPr lang="it-IT" sz="2800" dirty="0">
              <a:solidFill>
                <a:srgbClr val="00B050"/>
              </a:solidFill>
              <a:latin typeface="Calibri" pitchFamily="34" charset="0"/>
            </a:endParaRPr>
          </a:p>
          <a:p>
            <a:pPr algn="just"/>
            <a:r>
              <a:rPr lang="it-IT" sz="2800" dirty="0" smtClean="0">
                <a:latin typeface="Calibri" pitchFamily="34" charset="0"/>
              </a:rPr>
              <a:t>Le </a:t>
            </a:r>
            <a:r>
              <a:rPr lang="it-IT" sz="2800" b="1" dirty="0">
                <a:solidFill>
                  <a:srgbClr val="3366FF"/>
                </a:solidFill>
                <a:latin typeface="Calibri" pitchFamily="34" charset="0"/>
              </a:rPr>
              <a:t>dimensioni</a:t>
            </a:r>
            <a:r>
              <a:rPr lang="it-IT" sz="2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it-IT" sz="2800" dirty="0">
                <a:latin typeface="Calibri" pitchFamily="34" charset="0"/>
              </a:rPr>
              <a:t>del Profilo finale, </a:t>
            </a:r>
            <a:r>
              <a:rPr lang="it-IT" sz="2800" dirty="0" smtClean="0">
                <a:latin typeface="Calibri" pitchFamily="34" charset="0"/>
              </a:rPr>
              <a:t>rappresentano dei </a:t>
            </a:r>
            <a:r>
              <a:rPr lang="it-IT" sz="2800" dirty="0">
                <a:latin typeface="Calibri" pitchFamily="34" charset="0"/>
              </a:rPr>
              <a:t>descrittori delle otto competenze chiave </a:t>
            </a:r>
            <a:r>
              <a:rPr lang="it-IT" sz="2800" dirty="0" smtClean="0">
                <a:latin typeface="Calibri" pitchFamily="34" charset="0"/>
              </a:rPr>
              <a:t>europee, </a:t>
            </a:r>
            <a:r>
              <a:rPr lang="it-IT" sz="2800" dirty="0">
                <a:latin typeface="Calibri" pitchFamily="34" charset="0"/>
              </a:rPr>
              <a:t>che, </a:t>
            </a:r>
            <a:r>
              <a:rPr lang="it-IT" sz="2800" dirty="0" smtClean="0">
                <a:latin typeface="Calibri" pitchFamily="34" charset="0"/>
              </a:rPr>
              <a:t>nelle </a:t>
            </a:r>
            <a:r>
              <a:rPr lang="it-IT" sz="2800" dirty="0">
                <a:latin typeface="Calibri" pitchFamily="34" charset="0"/>
              </a:rPr>
              <a:t>Indicazioni 2012, sono assunte come </a:t>
            </a:r>
            <a:r>
              <a:rPr lang="it-IT" sz="2800" i="1" dirty="0">
                <a:latin typeface="Calibri" pitchFamily="34" charset="0"/>
              </a:rPr>
              <a:t>“orizzonte di riferimento verso cui tendere</a:t>
            </a:r>
            <a:r>
              <a:rPr lang="it-IT" sz="2800" dirty="0" smtClean="0">
                <a:latin typeface="Calibri" pitchFamily="34" charset="0"/>
              </a:rPr>
              <a:t>”; la finalità cui devono concorrere le competenze culturali e i saperi</a:t>
            </a:r>
            <a:r>
              <a:rPr lang="it-IT" sz="2800" dirty="0">
                <a:latin typeface="Calibri" pitchFamily="34" charset="0"/>
              </a:rPr>
              <a:t>.</a:t>
            </a:r>
            <a:endParaRPr lang="it-IT" altLang="it-IT" sz="2800" dirty="0" smtClean="0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itolo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792088"/>
          </a:xfrm>
        </p:spPr>
        <p:txBody>
          <a:bodyPr/>
          <a:lstStyle/>
          <a:p>
            <a:r>
              <a:rPr lang="it-IT" altLang="it-IT" b="1" dirty="0" smtClean="0">
                <a:solidFill>
                  <a:srgbClr val="0070C0"/>
                </a:solidFill>
              </a:rPr>
              <a:t>IL PROFILO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584729" y="1268413"/>
            <a:ext cx="8970433" cy="396078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2800" i="1" dirty="0" smtClean="0">
                <a:latin typeface="Calibri" pitchFamily="34" charset="0"/>
              </a:rPr>
              <a:t>“descrive</a:t>
            </a:r>
            <a:r>
              <a:rPr lang="it-IT" sz="2800" i="1" dirty="0">
                <a:latin typeface="Calibri" pitchFamily="34" charset="0"/>
              </a:rPr>
              <a:t>, in forma essenziale, le </a:t>
            </a:r>
            <a:r>
              <a:rPr lang="it-IT" sz="2800" b="1" i="1" dirty="0">
                <a:solidFill>
                  <a:srgbClr val="3366FF"/>
                </a:solidFill>
                <a:latin typeface="Calibri" pitchFamily="34" charset="0"/>
              </a:rPr>
              <a:t>competenze riferite alle discipline di insegnamento </a:t>
            </a:r>
            <a:r>
              <a:rPr lang="it-IT" sz="2800" i="1" dirty="0">
                <a:latin typeface="Calibri" pitchFamily="34" charset="0"/>
              </a:rPr>
              <a:t>e al pieno </a:t>
            </a:r>
            <a:r>
              <a:rPr lang="it-IT" sz="2800" b="1" i="1" dirty="0">
                <a:solidFill>
                  <a:srgbClr val="3366FF"/>
                </a:solidFill>
                <a:latin typeface="Calibri" pitchFamily="34" charset="0"/>
              </a:rPr>
              <a:t>esercizio</a:t>
            </a:r>
            <a:r>
              <a:rPr lang="it-IT" sz="2800" i="1" dirty="0">
                <a:latin typeface="Calibri" pitchFamily="34" charset="0"/>
              </a:rPr>
              <a:t> della </a:t>
            </a:r>
            <a:r>
              <a:rPr lang="it-IT" sz="2800" b="1" i="1" dirty="0">
                <a:solidFill>
                  <a:srgbClr val="3366FF"/>
                </a:solidFill>
                <a:latin typeface="Calibri" pitchFamily="34" charset="0"/>
              </a:rPr>
              <a:t>cittadinanza</a:t>
            </a:r>
            <a:r>
              <a:rPr lang="it-IT" sz="2800" i="1" dirty="0">
                <a:latin typeface="Calibri" pitchFamily="34" charset="0"/>
              </a:rPr>
              <a:t>, che un ragazzo deve mostrare di possedere al termine del primo ciclo di istruzione. Il conseguimento delle competenze delineate nel profilo costituisce l’obiettivo generale del sistema educativo e formativo </a:t>
            </a:r>
            <a:r>
              <a:rPr lang="it-IT" sz="2800" i="1" dirty="0" smtClean="0">
                <a:latin typeface="Calibri" pitchFamily="34" charset="0"/>
              </a:rPr>
              <a:t>italiano” </a:t>
            </a:r>
            <a:endParaRPr lang="it-IT" altLang="it-IT" sz="2800" dirty="0" smtClean="0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381328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dirty="0" smtClean="0">
                <a:solidFill>
                  <a:srgbClr val="002060"/>
                </a:solidFill>
              </a:rPr>
              <a:t>COMPETENZE CHIAVE E PROFILO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507339" y="1484313"/>
            <a:ext cx="8502650" cy="381689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2800" dirty="0" smtClean="0">
                <a:latin typeface="Calibri" pitchFamily="34" charset="0"/>
              </a:rPr>
              <a:t>Nelle schede di certificazione sono rappresentate le </a:t>
            </a:r>
            <a:r>
              <a:rPr lang="it-IT" altLang="it-IT" sz="2800" b="1" dirty="0" smtClean="0">
                <a:solidFill>
                  <a:srgbClr val="3366FF"/>
                </a:solidFill>
                <a:latin typeface="Calibri" pitchFamily="34" charset="0"/>
              </a:rPr>
              <a:t>corrispondenze principali </a:t>
            </a:r>
            <a:r>
              <a:rPr lang="it-IT" altLang="it-IT" sz="2800" dirty="0" smtClean="0">
                <a:latin typeface="Calibri" pitchFamily="34" charset="0"/>
              </a:rPr>
              <a:t>tra dimensioni del profilo e competenze chiave di riferimento.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latin typeface="Calibri" pitchFamily="34" charset="0"/>
              </a:rPr>
              <a:t>I </a:t>
            </a:r>
            <a:r>
              <a:rPr lang="it-IT" sz="2800" dirty="0">
                <a:latin typeface="Calibri" pitchFamily="34" charset="0"/>
              </a:rPr>
              <a:t>criteri per la valutazione </a:t>
            </a:r>
            <a:r>
              <a:rPr lang="it-IT" sz="2800" dirty="0" smtClean="0">
                <a:latin typeface="Calibri" pitchFamily="34" charset="0"/>
              </a:rPr>
              <a:t>delle </a:t>
            </a:r>
            <a:r>
              <a:rPr lang="it-IT" sz="2800" dirty="0">
                <a:latin typeface="Calibri" pitchFamily="34" charset="0"/>
              </a:rPr>
              <a:t>competenze culturali, che devono contribuire allo sviluppo delle competenze chiave e che hanno come riferimento le discipline, sono i </a:t>
            </a:r>
            <a:r>
              <a:rPr lang="it-IT" sz="2800" b="1" dirty="0">
                <a:solidFill>
                  <a:srgbClr val="3366FF"/>
                </a:solidFill>
                <a:latin typeface="Calibri" pitchFamily="34" charset="0"/>
              </a:rPr>
              <a:t>Traguardi</a:t>
            </a:r>
            <a:endParaRPr lang="it-IT" altLang="it-IT" sz="2800" b="1" dirty="0" smtClean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1129904" y="274639"/>
            <a:ext cx="8280796" cy="706437"/>
          </a:xfrm>
        </p:spPr>
        <p:txBody>
          <a:bodyPr/>
          <a:lstStyle/>
          <a:p>
            <a:pPr eaLnBrk="1" hangingPunct="1"/>
            <a:r>
              <a:rPr lang="it-IT" sz="3200" b="1" smtClean="0"/>
              <a:t>COMPETENZE CHIAVE E PROFILO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28229" y="836714"/>
          <a:ext cx="8915400" cy="478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702"/>
                <a:gridCol w="2596698"/>
              </a:tblGrid>
              <a:tr h="670292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COMPETENZA CHIAVE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DIMENSIONE DEL PROFILO FINALE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sz="1800" dirty="0" smtClean="0"/>
                        <a:t>COMUNICAZIONE</a:t>
                      </a:r>
                      <a:r>
                        <a:rPr lang="it-IT" sz="1800" baseline="0" dirty="0" smtClean="0"/>
                        <a:t> NELLA MADRELINGUA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1-3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it-IT" sz="1800" dirty="0" smtClean="0"/>
                        <a:t>COMUNICAZIONE NELLE</a:t>
                      </a:r>
                      <a:r>
                        <a:rPr lang="it-IT" sz="1800" baseline="0" dirty="0" smtClean="0"/>
                        <a:t> LINGUE STRANIERE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1-4-5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67029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it-IT" sz="1800" dirty="0" smtClean="0"/>
                        <a:t>COMPETENZE</a:t>
                      </a:r>
                      <a:r>
                        <a:rPr lang="it-IT" sz="1800" baseline="0" dirty="0" smtClean="0"/>
                        <a:t> IN MATEMATICA E COMPETENZE </a:t>
                      </a:r>
                      <a:r>
                        <a:rPr lang="it-IT" sz="1800" baseline="0" dirty="0" err="1" smtClean="0"/>
                        <a:t>DI</a:t>
                      </a:r>
                      <a:r>
                        <a:rPr lang="it-IT" sz="1800" baseline="0" dirty="0" smtClean="0"/>
                        <a:t> BASE IN SCIENZA E TECNOLOGIA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1-5-6-8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it-IT" sz="1800" dirty="0" smtClean="0"/>
                        <a:t>COMPETENZA DIGITALE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1-8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it-IT" sz="1800" dirty="0" smtClean="0"/>
                        <a:t>IMPARARE</a:t>
                      </a:r>
                      <a:r>
                        <a:rPr lang="it-IT" sz="1800" baseline="0" dirty="0" smtClean="0"/>
                        <a:t> A IMPARARE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1-2-9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it-IT" sz="1800" dirty="0" smtClean="0"/>
                        <a:t>COMPETENZE SOCIALI E CIVICHE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1-2-10-11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it-IT" sz="1800" dirty="0" smtClean="0"/>
                        <a:t>SPIRITO </a:t>
                      </a:r>
                      <a:r>
                        <a:rPr lang="it-IT" sz="1800" dirty="0" err="1" smtClean="0"/>
                        <a:t>DI</a:t>
                      </a:r>
                      <a:r>
                        <a:rPr lang="it-IT" sz="1800" dirty="0" smtClean="0"/>
                        <a:t> INIZIATIVA E INTRAPRENDENZA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1-2-7-11-12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  <a:tr h="492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it-IT" sz="1800" dirty="0" smtClean="0"/>
                        <a:t>CONSAPEVOLEZZA ED ESPRESSIONE CULTURALE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1-2-7-12</a:t>
                      </a:r>
                      <a:endParaRPr lang="it-IT" sz="1800" dirty="0"/>
                    </a:p>
                  </a:txBody>
                  <a:tcPr marL="99060" marR="99060" marT="45726" marB="45726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2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002060"/>
                </a:solidFill>
              </a:rPr>
              <a:t>I TRAGUARDI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506506" y="1124743"/>
            <a:ext cx="8970997" cy="4320481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it-IT" sz="1800" i="1" dirty="0" smtClean="0"/>
              <a:t>«Essi </a:t>
            </a:r>
            <a:r>
              <a:rPr lang="it-IT" sz="1800" i="1" dirty="0"/>
              <a:t>rappresentano dei riferimenti ineludibili per gli insegnanti, indicano piste culturali e didattiche da percorrere e aiutano a finalizzare l’azione educativa allo sviluppo integrale dell’allievo. </a:t>
            </a:r>
            <a:endParaRPr lang="it-IT" sz="1800" i="1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i="1" dirty="0" smtClean="0"/>
              <a:t>Nella </a:t>
            </a:r>
            <a:r>
              <a:rPr lang="it-IT" sz="1800" i="1" dirty="0"/>
              <a:t>scuola del primo ciclo i </a:t>
            </a:r>
            <a:r>
              <a:rPr lang="it-IT" sz="1800" b="1" i="1" dirty="0">
                <a:solidFill>
                  <a:srgbClr val="3366FF"/>
                </a:solidFill>
              </a:rPr>
              <a:t>traguardi costituiscono criteri </a:t>
            </a:r>
            <a:r>
              <a:rPr lang="it-IT" sz="1800" i="1" dirty="0"/>
              <a:t>per la valutazione delle competenze attese e, nella loro scansione temporale, </a:t>
            </a:r>
            <a:r>
              <a:rPr lang="it-IT" sz="1800" b="1" i="1" dirty="0">
                <a:solidFill>
                  <a:srgbClr val="3366FF"/>
                </a:solidFill>
              </a:rPr>
              <a:t>sono prescrittivi</a:t>
            </a:r>
            <a:r>
              <a:rPr lang="it-IT" sz="1800" i="1" dirty="0"/>
              <a:t>, impegnando così le </a:t>
            </a:r>
            <a:r>
              <a:rPr lang="it-IT" sz="1800" i="1" dirty="0" smtClean="0"/>
              <a:t>istituzioni </a:t>
            </a:r>
            <a:r>
              <a:rPr lang="it-IT" sz="1800" i="1" dirty="0"/>
              <a:t>scolastiche affinché ogni alunno possa conseguirli, a garanzia dell’unità del sistema nazionale e della qualità del servizio</a:t>
            </a:r>
            <a:r>
              <a:rPr lang="it-IT" sz="1800" i="1" dirty="0" smtClean="0"/>
              <a:t>.</a:t>
            </a:r>
          </a:p>
          <a:p>
            <a:pPr marL="0" indent="0" algn="just">
              <a:buNone/>
            </a:pPr>
            <a:endParaRPr lang="it-IT" sz="1800" i="1" dirty="0"/>
          </a:p>
          <a:p>
            <a:pPr marL="0" indent="0" algn="just">
              <a:buNone/>
            </a:pPr>
            <a:r>
              <a:rPr lang="it-IT" sz="1800" i="1" dirty="0" smtClean="0"/>
              <a:t>Le </a:t>
            </a:r>
            <a:r>
              <a:rPr lang="it-IT" sz="1800" i="1" dirty="0"/>
              <a:t>scuole hanno la libertà e la responsabilità di organizzarsi e di scegliere l’itinerario più opportuno per consentire agli studenti il miglior conseguimento dei </a:t>
            </a:r>
            <a:r>
              <a:rPr lang="it-IT" sz="1800" i="1" dirty="0" smtClean="0"/>
              <a:t>risultati» </a:t>
            </a:r>
          </a:p>
          <a:p>
            <a:pPr marL="0" indent="0" algn="just">
              <a:buNone/>
            </a:pPr>
            <a:r>
              <a:rPr lang="it-IT" sz="1800" i="1" dirty="0" smtClean="0"/>
              <a:t>(DALLE INDICAZIONI 2012)</a:t>
            </a:r>
            <a:endParaRPr lang="it-IT" altLang="it-IT" sz="18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</a:rPr>
              <a:t>DALLE DISCIPLINE ALLE COMPETENZE CHIAVE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(passando per il Profilo)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7" name="Segnaposto contenuto 6" descr="C:\Users\Franca\Desktop\discipline_profil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24744"/>
            <a:ext cx="904865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1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pic>
        <p:nvPicPr>
          <p:cNvPr id="1026" name="Picture 2" descr="E:\Testi\Pearson\Strumenti pratici\mappa azioni curric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32656"/>
            <a:ext cx="8928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88504" y="5661248"/>
            <a:ext cx="16561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</a:rPr>
              <a:t>Fonte: Franca Da Re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5" name="Inizio 4">
            <a:hlinkClick r:id="rId3" action="ppaction://hlinksldjump" highlightClick="1"/>
          </p:cNvPr>
          <p:cNvSpPr/>
          <p:nvPr/>
        </p:nvSpPr>
        <p:spPr bwMode="auto">
          <a:xfrm>
            <a:off x="8913440" y="6237312"/>
            <a:ext cx="648072" cy="360040"/>
          </a:xfrm>
          <a:prstGeom prst="actionButtonBeginn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0552" y="1052736"/>
            <a:ext cx="3312368" cy="1508105"/>
          </a:xfrm>
          <a:prstGeom prst="rect">
            <a:avLst/>
          </a:prstGeom>
          <a:noFill/>
          <a:ln cap="rnd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Calibri" pitchFamily="34" charset="0"/>
              </a:rPr>
              <a:t>Contesto</a:t>
            </a:r>
          </a:p>
          <a:p>
            <a:r>
              <a:rPr lang="it-IT" dirty="0" smtClean="0">
                <a:latin typeface="Calibri" pitchFamily="34" charset="0"/>
              </a:rPr>
              <a:t>Popolazione scolastica</a:t>
            </a:r>
          </a:p>
          <a:p>
            <a:r>
              <a:rPr lang="it-IT" dirty="0" smtClean="0">
                <a:latin typeface="Calibri" pitchFamily="34" charset="0"/>
              </a:rPr>
              <a:t>Territorio e capitale sociale</a:t>
            </a:r>
          </a:p>
          <a:p>
            <a:r>
              <a:rPr lang="it-IT" dirty="0" smtClean="0">
                <a:latin typeface="Calibri" pitchFamily="34" charset="0"/>
              </a:rPr>
              <a:t>Risorse economiche e materiali</a:t>
            </a:r>
          </a:p>
          <a:p>
            <a:r>
              <a:rPr lang="it-IT" dirty="0" smtClean="0">
                <a:latin typeface="Calibri" pitchFamily="34" charset="0"/>
              </a:rPr>
              <a:t>Risorse professionali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85048" y="908720"/>
            <a:ext cx="3816424" cy="1846659"/>
          </a:xfrm>
          <a:prstGeom prst="rect">
            <a:avLst/>
          </a:prstGeom>
          <a:noFill/>
          <a:ln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 contourW="19050">
            <a:extrusionClr>
              <a:schemeClr val="bg1"/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Calibri" pitchFamily="34" charset="0"/>
              </a:rPr>
              <a:t>Esiti</a:t>
            </a:r>
          </a:p>
          <a:p>
            <a:r>
              <a:rPr lang="it-IT" dirty="0" smtClean="0">
                <a:latin typeface="Calibri" pitchFamily="34" charset="0"/>
              </a:rPr>
              <a:t>Risultati scolastici</a:t>
            </a:r>
          </a:p>
          <a:p>
            <a:r>
              <a:rPr lang="it-IT" dirty="0" smtClean="0">
                <a:latin typeface="Calibri" pitchFamily="34" charset="0"/>
              </a:rPr>
              <a:t>Risultati nelle prove standardizzate nazionali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Competenze chiave di cittadinanza</a:t>
            </a:r>
          </a:p>
          <a:p>
            <a:r>
              <a:rPr lang="it-IT" dirty="0" smtClean="0">
                <a:latin typeface="Calibri" pitchFamily="34" charset="0"/>
              </a:rPr>
              <a:t>Risultati a distanza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48544" y="3068960"/>
            <a:ext cx="3384376" cy="2092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accent5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Calibri" pitchFamily="34" charset="0"/>
              </a:rPr>
              <a:t>Processi - Pratiche educative e didattiche </a:t>
            </a:r>
          </a:p>
          <a:p>
            <a:r>
              <a:rPr lang="it-IT" dirty="0" smtClean="0">
                <a:latin typeface="Calibri" pitchFamily="34" charset="0"/>
              </a:rPr>
              <a:t>Curricolo, progettazione e valutazione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Ambiente di apprendimento</a:t>
            </a:r>
          </a:p>
          <a:p>
            <a:r>
              <a:rPr lang="it-IT" dirty="0" smtClean="0">
                <a:latin typeface="Calibri" pitchFamily="34" charset="0"/>
              </a:rPr>
              <a:t>Inclusione e differenziazione</a:t>
            </a:r>
          </a:p>
          <a:p>
            <a:r>
              <a:rPr lang="it-IT" dirty="0" smtClean="0">
                <a:latin typeface="Calibri" pitchFamily="34" charset="0"/>
              </a:rPr>
              <a:t>Continuità e orientamento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0512" y="404664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/>
                </a:solidFill>
                <a:latin typeface="Calibri" pitchFamily="34" charset="0"/>
              </a:rPr>
              <a:t>Gli indicatori per il RAV</a:t>
            </a:r>
            <a:endParaRPr lang="it-IT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41032" y="3068960"/>
            <a:ext cx="4104456" cy="2369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905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Calibri" pitchFamily="34" charset="0"/>
              </a:rPr>
              <a:t>Processi - Pratiche gestionali e organizzative</a:t>
            </a:r>
          </a:p>
          <a:p>
            <a:r>
              <a:rPr lang="it-IT" dirty="0" smtClean="0">
                <a:latin typeface="Calibri" pitchFamily="34" charset="0"/>
              </a:rPr>
              <a:t>Orientamento strategico e organizzazione</a:t>
            </a:r>
          </a:p>
          <a:p>
            <a:r>
              <a:rPr lang="it-IT" dirty="0" smtClean="0">
                <a:latin typeface="Calibri" pitchFamily="34" charset="0"/>
              </a:rPr>
              <a:t>della scuola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Sviluppo e valorizzazione delle risorse umane</a:t>
            </a:r>
          </a:p>
          <a:p>
            <a:r>
              <a:rPr lang="it-IT" dirty="0" smtClean="0">
                <a:latin typeface="Calibri" pitchFamily="34" charset="0"/>
              </a:rPr>
              <a:t>Integrazione con il territorio e rapporti con le famiglie</a:t>
            </a:r>
            <a:endParaRPr lang="it-IT" dirty="0"/>
          </a:p>
        </p:txBody>
      </p:sp>
      <p:sp>
        <p:nvSpPr>
          <p:cNvPr id="2" name="Ritorno 1">
            <a:hlinkClick r:id="rId2" action="ppaction://hlinksldjump" highlightClick="1"/>
          </p:cNvPr>
          <p:cNvSpPr/>
          <p:nvPr/>
        </p:nvSpPr>
        <p:spPr bwMode="auto">
          <a:xfrm>
            <a:off x="8913440" y="5589240"/>
            <a:ext cx="648072" cy="432048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5738813" y="142877"/>
            <a:ext cx="3524250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Programma di lavoro (2 di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4)</a:t>
            </a:r>
            <a:endParaRPr lang="it-IT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60512" y="714762"/>
            <a:ext cx="8929688" cy="412420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5113" indent="-265113" algn="just" eaLnBrk="0" hangingPunct="0">
              <a:spcAft>
                <a:spcPts val="600"/>
              </a:spcAft>
            </a:pPr>
            <a:r>
              <a:rPr lang="it-IT" sz="2000" b="1" i="1" dirty="0" smtClean="0">
                <a:latin typeface="Calibri" pitchFamily="34" charset="0"/>
                <a:cs typeface="Times New Roman" pitchFamily="18" charset="0"/>
              </a:rPr>
              <a:t>Incontri </a:t>
            </a:r>
            <a:r>
              <a:rPr lang="it-IT" sz="2000" b="1" i="1" dirty="0">
                <a:latin typeface="Calibri" pitchFamily="34" charset="0"/>
                <a:cs typeface="Times New Roman" pitchFamily="18" charset="0"/>
              </a:rPr>
              <a:t>1 </a:t>
            </a:r>
            <a:r>
              <a:rPr lang="it-IT" sz="2000" b="1" i="1" dirty="0" smtClean="0">
                <a:latin typeface="Calibri" pitchFamily="34" charset="0"/>
                <a:cs typeface="Times New Roman" pitchFamily="18" charset="0"/>
              </a:rPr>
              <a:t>e 2 - Plenaria</a:t>
            </a:r>
            <a:endParaRPr lang="it-IT" sz="2000" b="1" i="1" dirty="0"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1200"/>
              </a:spcAft>
              <a:buBlip>
                <a:blip r:embed="rId3"/>
              </a:buBlip>
            </a:pPr>
            <a:r>
              <a:rPr lang="it-IT" sz="2400" dirty="0">
                <a:latin typeface="Calibri" pitchFamily="34" charset="0"/>
                <a:cs typeface="Times New Roman" pitchFamily="18" charset="0"/>
              </a:rPr>
              <a:t>Le Indicazioni Nazionali per il Curricolo del 2012 e i traguardi di </a:t>
            </a: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competenza</a:t>
            </a:r>
          </a:p>
          <a:p>
            <a:pPr marL="342900" indent="-342900" eaLnBrk="0" hangingPunct="0">
              <a:spcAft>
                <a:spcPts val="1200"/>
              </a:spcAft>
              <a:buBlip>
                <a:blip r:embed="rId3"/>
              </a:buBlip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Il curricolo</a:t>
            </a:r>
            <a:endParaRPr lang="it-IT" sz="2400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spcAft>
                <a:spcPts val="1200"/>
              </a:spcAft>
              <a:buBlip>
                <a:blip r:embed="rId3"/>
              </a:buBlip>
            </a:pPr>
            <a:r>
              <a:rPr lang="it-IT" sz="2400" dirty="0">
                <a:latin typeface="Calibri" pitchFamily="34" charset="0"/>
                <a:cs typeface="Times New Roman" pitchFamily="18" charset="0"/>
              </a:rPr>
              <a:t>Gli ambienti di apprendimento e la didattica inclusiva</a:t>
            </a:r>
          </a:p>
          <a:p>
            <a:pPr marL="342900" indent="-342900" algn="just" eaLnBrk="0" hangingPunct="0">
              <a:spcAft>
                <a:spcPts val="1200"/>
              </a:spcAft>
              <a:buBlip>
                <a:blip r:embed="rId3"/>
              </a:buBlip>
            </a:pPr>
            <a:r>
              <a:rPr lang="it-IT" sz="2400" dirty="0">
                <a:latin typeface="Calibri" pitchFamily="34" charset="0"/>
                <a:cs typeface="Times New Roman" pitchFamily="18" charset="0"/>
              </a:rPr>
              <a:t>Le Unità di Apprendimento per sviluppare e valutare </a:t>
            </a: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competenze</a:t>
            </a:r>
          </a:p>
          <a:p>
            <a:pPr marL="342900" indent="-342900" algn="just" eaLnBrk="0" hangingPunct="0">
              <a:spcAft>
                <a:spcPts val="600"/>
              </a:spcAft>
              <a:buBlip>
                <a:blip r:embed="rId3"/>
              </a:buBlip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Esemplificazione,  mediante esempi, del percorso di costruzione di una </a:t>
            </a:r>
            <a:r>
              <a:rPr lang="it-IT" sz="2400" dirty="0" err="1" smtClean="0">
                <a:latin typeface="Calibri" pitchFamily="34" charset="0"/>
                <a:cs typeface="Times New Roman" pitchFamily="18" charset="0"/>
              </a:rPr>
              <a:t>UdA</a:t>
            </a: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buFont typeface="Arial" charset="0"/>
              <a:buChar char="•"/>
            </a:pPr>
            <a:endParaRPr lang="it-IT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316" name="Freccia a destra rientrata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490075" y="6453188"/>
            <a:ext cx="215900" cy="144462"/>
          </a:xfrm>
          <a:prstGeom prst="notched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3400" u="sng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738813" y="142877"/>
            <a:ext cx="3524250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Programma di lavoro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(3 </a:t>
            </a: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di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4)</a:t>
            </a:r>
            <a:endParaRPr lang="it-IT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848544" y="837873"/>
            <a:ext cx="8208962" cy="380104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spcAft>
                <a:spcPts val="600"/>
              </a:spcAft>
            </a:pPr>
            <a:r>
              <a:rPr lang="it-IT" sz="2000" b="1" i="1" dirty="0">
                <a:latin typeface="Calibri" pitchFamily="34" charset="0"/>
                <a:cs typeface="Times New Roman" pitchFamily="18" charset="0"/>
              </a:rPr>
              <a:t>Incontro </a:t>
            </a:r>
            <a:r>
              <a:rPr lang="it-IT" sz="2000" b="1" i="1" dirty="0" smtClean="0">
                <a:latin typeface="Calibri" pitchFamily="34" charset="0"/>
                <a:cs typeface="Times New Roman" pitchFamily="18" charset="0"/>
              </a:rPr>
              <a:t>3   - </a:t>
            </a:r>
            <a:r>
              <a:rPr lang="it-IT" sz="2000" i="1" dirty="0" smtClean="0">
                <a:latin typeface="Calibri" pitchFamily="34" charset="0"/>
                <a:cs typeface="Times New Roman" pitchFamily="18" charset="0"/>
              </a:rPr>
              <a:t>Lavoro di gruppo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individuazione del prodotto/compito autentico da realizzare con gli alunni</a:t>
            </a:r>
          </a:p>
          <a:p>
            <a:pPr marL="342900" lvl="1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definizione delle fasi di lavoro necessarie per realizzare il prodotto/compito autentico</a:t>
            </a:r>
          </a:p>
          <a:p>
            <a:pPr marL="342900" lvl="1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individuazione delle competenze attivate</a:t>
            </a:r>
          </a:p>
          <a:p>
            <a:pPr marL="342900" lvl="1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individuazione delle azioni che svolgono gli alunni per realizzare il compito  autentico</a:t>
            </a:r>
          </a:p>
          <a:p>
            <a:pPr marL="342900" lvl="1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descrizione delle azioni di mediazione attivate dal/i docente/i per accompagnare il lavoro degli alunni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738813" y="142877"/>
            <a:ext cx="3524250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Programma di lavoro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(4 </a:t>
            </a:r>
            <a:r>
              <a:rPr lang="it-IT" sz="2000" b="1" dirty="0">
                <a:solidFill>
                  <a:srgbClr val="0070C0"/>
                </a:solidFill>
                <a:latin typeface="Calibri" pitchFamily="34" charset="0"/>
              </a:rPr>
              <a:t>di </a:t>
            </a:r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4)</a:t>
            </a:r>
            <a:endParaRPr lang="it-IT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48544" y="620688"/>
            <a:ext cx="8207375" cy="269304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spcAft>
                <a:spcPts val="600"/>
              </a:spcAft>
            </a:pPr>
            <a:r>
              <a:rPr lang="it-IT" sz="2000" b="1" i="1" dirty="0">
                <a:latin typeface="Calibri" pitchFamily="34" charset="0"/>
                <a:cs typeface="Times New Roman" pitchFamily="18" charset="0"/>
              </a:rPr>
              <a:t>Incontro </a:t>
            </a:r>
            <a:r>
              <a:rPr lang="it-IT" sz="2000" b="1" i="1" dirty="0" smtClean="0">
                <a:latin typeface="Calibri" pitchFamily="34" charset="0"/>
                <a:cs typeface="Times New Roman" pitchFamily="18" charset="0"/>
              </a:rPr>
              <a:t>4 - </a:t>
            </a:r>
            <a:r>
              <a:rPr lang="it-IT" sz="2000" i="1" dirty="0" smtClean="0">
                <a:latin typeface="Calibri" pitchFamily="34" charset="0"/>
                <a:cs typeface="Times New Roman" pitchFamily="18" charset="0"/>
              </a:rPr>
              <a:t>Lavoro di gruppo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</a:rPr>
              <a:t>descrizione degli esiti (prodotti intermedi) prevedibili per ciascuna fase di lavoro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definizione delle evidenze osservabili in ciascuna azione realizzata dagli alunni</a:t>
            </a:r>
            <a:endParaRPr lang="it-IT" sz="2400" b="1" i="1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produzione </a:t>
            </a:r>
            <a:r>
              <a:rPr lang="it-IT" sz="2400" dirty="0">
                <a:latin typeface="Calibri" pitchFamily="34" charset="0"/>
                <a:cs typeface="Times New Roman" pitchFamily="18" charset="0"/>
              </a:rPr>
              <a:t>di </a:t>
            </a: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rubriche </a:t>
            </a:r>
            <a:r>
              <a:rPr lang="it-IT" sz="2400" dirty="0">
                <a:latin typeface="Calibri" pitchFamily="34" charset="0"/>
                <a:cs typeface="Times New Roman" pitchFamily="18" charset="0"/>
              </a:rPr>
              <a:t>di valutazione delle competenze </a:t>
            </a: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agite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it-IT" sz="2400" dirty="0" smtClean="0">
                <a:latin typeface="Calibri" pitchFamily="34" charset="0"/>
                <a:cs typeface="Times New Roman" pitchFamily="18" charset="0"/>
              </a:rPr>
              <a:t>discussione conclusiva</a:t>
            </a:r>
            <a:endParaRPr lang="it-IT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48544" y="3429000"/>
            <a:ext cx="8208912" cy="20928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0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Calibri" pitchFamily="34" charset="0"/>
              </a:rPr>
              <a:t>Ogni gruppo di lavoro potrà scegliere se progettare/rivedere l’</a:t>
            </a:r>
            <a:r>
              <a:rPr lang="it-IT" sz="2200" dirty="0" err="1" smtClean="0">
                <a:latin typeface="Calibri" pitchFamily="34" charset="0"/>
              </a:rPr>
              <a:t>UdA</a:t>
            </a:r>
            <a:r>
              <a:rPr lang="it-IT" sz="2200" dirty="0" smtClean="0">
                <a:latin typeface="Calibri" pitchFamily="34" charset="0"/>
              </a:rPr>
              <a:t> su esperienze già realizzate/in corso di realizzazione  o su esperienze che si intendono progettare/realizzare in futuro. Eventualmente, verranno fornite </a:t>
            </a:r>
            <a:r>
              <a:rPr lang="it-IT" sz="2200" dirty="0" err="1" smtClean="0">
                <a:latin typeface="Calibri" pitchFamily="34" charset="0"/>
              </a:rPr>
              <a:t>UdA</a:t>
            </a:r>
            <a:r>
              <a:rPr lang="it-IT" sz="2200" dirty="0" smtClean="0">
                <a:latin typeface="Calibri" pitchFamily="34" charset="0"/>
              </a:rPr>
              <a:t> avviate nel corso di altre esperienze da rileggere / modificare /completare.</a:t>
            </a:r>
          </a:p>
          <a:p>
            <a:pPr algn="just" eaLnBrk="0" hangingPunct="0">
              <a:spcAft>
                <a:spcPts val="600"/>
              </a:spcAft>
            </a:pPr>
            <a:endParaRPr lang="it-IT" sz="2000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0" name="Rectangle 12"/>
          <p:cNvSpPr txBox="1">
            <a:spLocks noChangeArrowheads="1"/>
          </p:cNvSpPr>
          <p:nvPr/>
        </p:nvSpPr>
        <p:spPr bwMode="auto">
          <a:xfrm>
            <a:off x="0" y="10715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 dirty="0">
                <a:latin typeface="Calibri" pitchFamily="34" charset="0"/>
              </a:rPr>
              <a:t>La scuola nel nuovo scenario (1 di 2)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17411" name="Freccia a destra 6"/>
          <p:cNvSpPr>
            <a:spLocks noChangeArrowheads="1"/>
          </p:cNvSpPr>
          <p:nvPr/>
        </p:nvSpPr>
        <p:spPr bwMode="auto">
          <a:xfrm>
            <a:off x="1595438" y="928690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7412" name="Rettangolo 7"/>
          <p:cNvSpPr>
            <a:spLocks noChangeArrowheads="1"/>
          </p:cNvSpPr>
          <p:nvPr/>
        </p:nvSpPr>
        <p:spPr bwMode="auto">
          <a:xfrm>
            <a:off x="3028950" y="1539875"/>
            <a:ext cx="3294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>
                <a:latin typeface="Calibri" pitchFamily="34" charset="0"/>
              </a:rPr>
              <a:t>Società caratterizzata da molteplici cambiamenti e discontinuità</a:t>
            </a:r>
            <a:r>
              <a:rPr lang="it-IT" dirty="0">
                <a:latin typeface="Calibri" pitchFamily="34" charset="0"/>
              </a:rPr>
              <a:t>.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667376" y="5000627"/>
            <a:ext cx="3368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it-IT" sz="1600">
                <a:latin typeface="Calibri" pitchFamily="34" charset="0"/>
              </a:rPr>
              <a:t>Oggi l’apprendimento scolastico è solo una delle tante esperienze di formazione.</a:t>
            </a:r>
          </a:p>
        </p:txBody>
      </p:sp>
      <p:sp>
        <p:nvSpPr>
          <p:cNvPr id="17414" name="Rettangolo 12"/>
          <p:cNvSpPr>
            <a:spLocks noChangeArrowheads="1"/>
          </p:cNvSpPr>
          <p:nvPr/>
        </p:nvSpPr>
        <p:spPr bwMode="auto">
          <a:xfrm>
            <a:off x="595314" y="4714877"/>
            <a:ext cx="3587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Calibri" pitchFamily="34" charset="0"/>
              </a:rPr>
              <a:t>La scuola è investita da una domanda che comprende, insieme, l’apprendimento e “il saper stare al mondo”.</a:t>
            </a:r>
          </a:p>
        </p:txBody>
      </p:sp>
      <p:sp>
        <p:nvSpPr>
          <p:cNvPr id="17415" name="Rettangolo 13"/>
          <p:cNvSpPr>
            <a:spLocks noChangeArrowheads="1"/>
          </p:cNvSpPr>
          <p:nvPr/>
        </p:nvSpPr>
        <p:spPr bwMode="auto">
          <a:xfrm>
            <a:off x="238126" y="3429002"/>
            <a:ext cx="3071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Calibri" pitchFamily="34" charset="0"/>
              </a:rPr>
              <a:t>L’intesa tra adulti non è più scontata e implica la faticosa costruzione di un’interazione tra le famiglie e la scuola.</a:t>
            </a:r>
          </a:p>
        </p:txBody>
      </p:sp>
      <p:sp>
        <p:nvSpPr>
          <p:cNvPr id="17416" name="Rettangolo 14"/>
          <p:cNvSpPr>
            <a:spLocks noChangeArrowheads="1"/>
          </p:cNvSpPr>
          <p:nvPr/>
        </p:nvSpPr>
        <p:spPr bwMode="auto">
          <a:xfrm>
            <a:off x="5810250" y="3429002"/>
            <a:ext cx="3832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600" dirty="0">
                <a:latin typeface="Calibri" pitchFamily="34" charset="0"/>
              </a:rPr>
              <a:t>Ogni singola persona, nella sua esperienza quotidiana, deve tener conto di informazioni sempre più numerose ed eterogenee e si confronta con la pluralità delle culture. </a:t>
            </a:r>
          </a:p>
        </p:txBody>
      </p:sp>
      <p:sp>
        <p:nvSpPr>
          <p:cNvPr id="17417" name="Rettangolo 17"/>
          <p:cNvSpPr>
            <a:spLocks noChangeArrowheads="1"/>
          </p:cNvSpPr>
          <p:nvPr/>
        </p:nvSpPr>
        <p:spPr bwMode="auto">
          <a:xfrm>
            <a:off x="738189" y="2357438"/>
            <a:ext cx="34877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Calibri" pitchFamily="34" charset="0"/>
              </a:rPr>
              <a:t>La diffusione delle tecnologie di informazione e di comunicazione è una grande opportunità irrinunciabile</a:t>
            </a:r>
            <a:r>
              <a:rPr lang="it-IT" dirty="0">
                <a:latin typeface="Calibri" pitchFamily="34" charset="0"/>
              </a:rPr>
              <a:t>. </a:t>
            </a:r>
          </a:p>
        </p:txBody>
      </p:sp>
      <p:sp>
        <p:nvSpPr>
          <p:cNvPr id="17418" name="Rettangolo 11"/>
          <p:cNvSpPr>
            <a:spLocks noChangeArrowheads="1"/>
          </p:cNvSpPr>
          <p:nvPr/>
        </p:nvSpPr>
        <p:spPr bwMode="auto">
          <a:xfrm>
            <a:off x="5738814" y="2143127"/>
            <a:ext cx="3649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600" dirty="0">
                <a:latin typeface="Calibri" pitchFamily="34" charset="0"/>
              </a:rPr>
              <a:t>Ogni persona si trova nella ricorrente necessità di riorganizzare e reinventare i propri saperi, le proprie competenze e persino il proprio stesso lavoro.</a:t>
            </a:r>
          </a:p>
        </p:txBody>
      </p:sp>
      <p:sp>
        <p:nvSpPr>
          <p:cNvPr id="16" name="Stella a 7 punte 15"/>
          <p:cNvSpPr/>
          <p:nvPr/>
        </p:nvSpPr>
        <p:spPr bwMode="auto">
          <a:xfrm>
            <a:off x="3319464" y="3270250"/>
            <a:ext cx="2605087" cy="1158875"/>
          </a:xfrm>
          <a:prstGeom prst="star7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latin typeface="Calibri" pitchFamily="34" charset="0"/>
                <a:cs typeface="+mn-cs"/>
              </a:rPr>
              <a:t>Nuovo scenario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tangolo 7"/>
          <p:cNvSpPr>
            <a:spLocks noChangeArrowheads="1"/>
          </p:cNvSpPr>
          <p:nvPr/>
        </p:nvSpPr>
        <p:spPr bwMode="auto">
          <a:xfrm>
            <a:off x="385763" y="1727202"/>
            <a:ext cx="876458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dirty="0">
                <a:latin typeface="Calibri" pitchFamily="34" charset="0"/>
                <a:cs typeface="+mn-cs"/>
              </a:rPr>
              <a:t>In tale scenario, alla scuola spettano alcune </a:t>
            </a:r>
            <a:r>
              <a:rPr lang="it-IT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finalità specifiche: </a:t>
            </a:r>
          </a:p>
          <a:p>
            <a:pPr marL="269875" indent="-2698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dirty="0">
                <a:latin typeface="Calibri" pitchFamily="34" charset="0"/>
                <a:cs typeface="+mn-cs"/>
              </a:rPr>
              <a:t>offrire agli studenti </a:t>
            </a:r>
            <a:r>
              <a:rPr lang="it-IT" b="1" dirty="0">
                <a:latin typeface="Calibri" pitchFamily="34" charset="0"/>
                <a:cs typeface="+mn-cs"/>
              </a:rPr>
              <a:t>occasioni di apprendimento </a:t>
            </a:r>
            <a:r>
              <a:rPr lang="it-IT" dirty="0">
                <a:latin typeface="Calibri" pitchFamily="34" charset="0"/>
                <a:cs typeface="+mn-cs"/>
              </a:rPr>
              <a:t>dei saperi e dei linguaggi culturali di base;</a:t>
            </a:r>
          </a:p>
          <a:p>
            <a:pPr marL="269875" indent="-2698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dirty="0">
                <a:latin typeface="Calibri" pitchFamily="34" charset="0"/>
                <a:cs typeface="+mn-cs"/>
              </a:rPr>
              <a:t>far sì che gli studenti acquisiscano gli </a:t>
            </a:r>
            <a:r>
              <a:rPr lang="it-IT" b="1" dirty="0">
                <a:latin typeface="Calibri" pitchFamily="34" charset="0"/>
                <a:cs typeface="+mn-cs"/>
              </a:rPr>
              <a:t>strumenti di pensiero necessari per apprendere</a:t>
            </a:r>
            <a:r>
              <a:rPr lang="it-IT" dirty="0">
                <a:latin typeface="Calibri" pitchFamily="34" charset="0"/>
                <a:cs typeface="+mn-cs"/>
              </a:rPr>
              <a:t> a selezionare le informazioni; </a:t>
            </a:r>
          </a:p>
          <a:p>
            <a:pPr marL="269875" indent="-2698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dirty="0">
                <a:latin typeface="Calibri" pitchFamily="34" charset="0"/>
                <a:cs typeface="+mn-cs"/>
              </a:rPr>
              <a:t>promuovere negli studenti </a:t>
            </a:r>
            <a:r>
              <a:rPr lang="it-IT" b="1" dirty="0">
                <a:latin typeface="Calibri" pitchFamily="34" charset="0"/>
                <a:cs typeface="+mn-cs"/>
              </a:rPr>
              <a:t>la capacità di elaborare metodi e categorie </a:t>
            </a:r>
            <a:r>
              <a:rPr lang="it-IT" dirty="0">
                <a:latin typeface="Calibri" pitchFamily="34" charset="0"/>
                <a:cs typeface="+mn-cs"/>
              </a:rPr>
              <a:t>che siano in grado di fare da bussola negli itinerari personali; </a:t>
            </a:r>
          </a:p>
          <a:p>
            <a:pPr marL="269875" indent="-269875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t-IT" dirty="0">
                <a:latin typeface="Calibri" pitchFamily="34" charset="0"/>
                <a:cs typeface="+mn-cs"/>
              </a:rPr>
              <a:t>favorire </a:t>
            </a:r>
            <a:r>
              <a:rPr lang="it-IT" b="1" dirty="0">
                <a:latin typeface="Calibri" pitchFamily="34" charset="0"/>
                <a:cs typeface="+mn-cs"/>
              </a:rPr>
              <a:t>l’autonomia di pensiero </a:t>
            </a:r>
            <a:r>
              <a:rPr lang="it-IT" dirty="0">
                <a:latin typeface="Calibri" pitchFamily="34" charset="0"/>
                <a:cs typeface="+mn-cs"/>
              </a:rPr>
              <a:t>degli studenti, 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dirty="0">
                <a:latin typeface="Calibri" pitchFamily="34" charset="0"/>
                <a:cs typeface="+mn-cs"/>
              </a:rPr>
              <a:t>costruire saperi a partire da </a:t>
            </a:r>
            <a:r>
              <a:rPr lang="it-IT" b="1" dirty="0">
                <a:latin typeface="Calibri" pitchFamily="34" charset="0"/>
                <a:cs typeface="+mn-cs"/>
              </a:rPr>
              <a:t>concreti bisogni formativi</a:t>
            </a:r>
            <a:r>
              <a:rPr lang="it-IT" dirty="0"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19458" name="Rettangolo 9"/>
          <p:cNvSpPr>
            <a:spLocks noChangeArrowheads="1"/>
          </p:cNvSpPr>
          <p:nvPr/>
        </p:nvSpPr>
        <p:spPr bwMode="auto">
          <a:xfrm>
            <a:off x="523875" y="4857752"/>
            <a:ext cx="8715376" cy="923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>
              <a:latin typeface="Calibri" pitchFamily="34" charset="0"/>
            </a:endParaRPr>
          </a:p>
          <a:p>
            <a:pPr algn="ctr"/>
            <a:r>
              <a:rPr lang="it-IT" b="1">
                <a:latin typeface="Calibri" pitchFamily="34" charset="0"/>
              </a:rPr>
              <a:t>… la persona deve essere “protagonista” del proprio apprendimento</a:t>
            </a:r>
          </a:p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19459" name="Rectangle 12"/>
          <p:cNvSpPr txBox="1">
            <a:spLocks noChangeArrowheads="1"/>
          </p:cNvSpPr>
          <p:nvPr/>
        </p:nvSpPr>
        <p:spPr bwMode="auto">
          <a:xfrm>
            <a:off x="0" y="5000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460" name="Rectangle 12"/>
          <p:cNvSpPr txBox="1">
            <a:spLocks noChangeArrowheads="1"/>
          </p:cNvSpPr>
          <p:nvPr/>
        </p:nvSpPr>
        <p:spPr bwMode="auto">
          <a:xfrm>
            <a:off x="0" y="1071563"/>
            <a:ext cx="9906000" cy="463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i="1" dirty="0">
                <a:latin typeface="Calibri" pitchFamily="34" charset="0"/>
              </a:rPr>
              <a:t>La scuola nel nuovo scenario (2 di 2)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19461" name="Freccia a destra 6"/>
          <p:cNvSpPr>
            <a:spLocks noChangeArrowheads="1"/>
          </p:cNvSpPr>
          <p:nvPr/>
        </p:nvSpPr>
        <p:spPr bwMode="auto">
          <a:xfrm>
            <a:off x="1595438" y="928690"/>
            <a:ext cx="3762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595314" y="5684442"/>
            <a:ext cx="8631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dirty="0">
                <a:latin typeface="Calibri" pitchFamily="34" charset="0"/>
              </a:rPr>
              <a:t>… in una prospettiva di </a:t>
            </a:r>
            <a:r>
              <a:rPr lang="it-IT" b="1" dirty="0">
                <a:latin typeface="Calibri" pitchFamily="34" charset="0"/>
              </a:rPr>
              <a:t>educazione permanente, per tutto l’arco della vita</a:t>
            </a:r>
            <a:r>
              <a:rPr lang="it-IT" dirty="0">
                <a:latin typeface="Calibri" pitchFamily="34" charset="0"/>
              </a:rPr>
              <a:t>. 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344488" y="951342"/>
            <a:ext cx="89319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it-IT" dirty="0">
                <a:latin typeface="Calibri" pitchFamily="34" charset="0"/>
                <a:cs typeface="Times New Roman" pitchFamily="18" charset="0"/>
              </a:rPr>
              <a:t>Il sistema scolastico italiano assume come </a:t>
            </a:r>
            <a:r>
              <a:rPr lang="it-IT" b="1" dirty="0">
                <a:latin typeface="Calibri" pitchFamily="34" charset="0"/>
                <a:cs typeface="Times New Roman" pitchFamily="18" charset="0"/>
              </a:rPr>
              <a:t>orizzonte di riferimento 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verso cui tendere il </a:t>
            </a:r>
            <a:r>
              <a:rPr lang="it-IT" b="1" dirty="0">
                <a:latin typeface="Calibri" pitchFamily="34" charset="0"/>
                <a:cs typeface="Times New Roman" pitchFamily="18" charset="0"/>
              </a:rPr>
              <a:t>quadro delle competenze-chiave per l’apprendimento 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permanente definite dal Parlamento europeo e dal Consiglio dell’Unione europea (Raccomandazione del 18 dicembre 2006</a:t>
            </a:r>
            <a:r>
              <a:rPr lang="it-IT" baseline="30000" dirty="0">
                <a:latin typeface="Calibri" pitchFamily="34" charset="0"/>
                <a:cs typeface="Times New Roman" pitchFamily="18" charset="0"/>
              </a:rPr>
              <a:t>[i]</a:t>
            </a:r>
            <a:r>
              <a:rPr lang="it-IT" dirty="0">
                <a:latin typeface="Calibri" pitchFamily="34" charset="0"/>
                <a:cs typeface="Times New Roman" pitchFamily="18" charset="0"/>
              </a:rPr>
              <a:t>)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21508" name="Rectangle 12"/>
          <p:cNvSpPr txBox="1">
            <a:spLocks noChangeArrowheads="1"/>
          </p:cNvSpPr>
          <p:nvPr/>
        </p:nvSpPr>
        <p:spPr bwMode="auto">
          <a:xfrm>
            <a:off x="128464" y="116633"/>
            <a:ext cx="9577064" cy="43204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Indicazioni </a:t>
            </a:r>
            <a:r>
              <a:rPr lang="it-IT" sz="2400" b="1" dirty="0" smtClean="0">
                <a:solidFill>
                  <a:srgbClr val="0070C0"/>
                </a:solidFill>
                <a:latin typeface="Calibri" pitchFamily="34" charset="0"/>
              </a:rPr>
              <a:t>Nazionali</a:t>
            </a:r>
            <a:endParaRPr lang="it-IT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416496" y="1919255"/>
            <a:ext cx="8640763" cy="3744913"/>
            <a:chOff x="1574800" y="2390775"/>
            <a:chExt cx="8640763" cy="3744913"/>
          </a:xfrm>
        </p:grpSpPr>
        <p:sp>
          <p:nvSpPr>
            <p:cNvPr id="7" name="Shape 89"/>
            <p:cNvSpPr>
              <a:spLocks noChangeArrowheads="1"/>
            </p:cNvSpPr>
            <p:nvPr/>
          </p:nvSpPr>
          <p:spPr bwMode="auto">
            <a:xfrm>
              <a:off x="1790824" y="2606675"/>
              <a:ext cx="2184276" cy="6477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  <a:defRPr/>
              </a:pPr>
              <a:r>
                <a:rPr lang="en-US" sz="1300" b="1" i="1" dirty="0">
                  <a:cs typeface="Calibri" charset="0"/>
                  <a:sym typeface="Calibri" charset="0"/>
                </a:rPr>
                <a:t>COMUNICAZIONE MADRELINGUA</a:t>
              </a:r>
            </a:p>
          </p:txBody>
        </p:sp>
        <p:sp>
          <p:nvSpPr>
            <p:cNvPr id="8" name="Shape 90"/>
            <p:cNvSpPr>
              <a:spLocks noChangeArrowheads="1"/>
            </p:cNvSpPr>
            <p:nvPr/>
          </p:nvSpPr>
          <p:spPr bwMode="auto">
            <a:xfrm>
              <a:off x="4070350" y="2606675"/>
              <a:ext cx="2112963" cy="647700"/>
            </a:xfrm>
            <a:prstGeom prst="roundRect">
              <a:avLst>
                <a:gd name="adj" fmla="val 16667"/>
              </a:avLst>
            </a:prstGeom>
            <a:solidFill>
              <a:srgbClr val="FFE699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</a:pPr>
              <a:r>
                <a:rPr lang="en-US" sz="1300" b="1" i="1" dirty="0">
                  <a:cs typeface="Calibri" charset="0"/>
                  <a:sym typeface="Calibri" charset="0"/>
                </a:rPr>
                <a:t>COMUNICAZIONE LINGUE STRANIERE</a:t>
              </a:r>
            </a:p>
          </p:txBody>
        </p:sp>
        <p:sp>
          <p:nvSpPr>
            <p:cNvPr id="9" name="Shape 91"/>
            <p:cNvSpPr>
              <a:spLocks noChangeArrowheads="1"/>
            </p:cNvSpPr>
            <p:nvPr/>
          </p:nvSpPr>
          <p:spPr bwMode="auto">
            <a:xfrm>
              <a:off x="1718816" y="3325813"/>
              <a:ext cx="2256284" cy="721146"/>
            </a:xfrm>
            <a:prstGeom prst="roundRect">
              <a:avLst>
                <a:gd name="adj" fmla="val 16667"/>
              </a:avLst>
            </a:prstGeom>
            <a:solidFill>
              <a:srgbClr val="FBC3FF"/>
            </a:solidFill>
            <a:ln w="25400">
              <a:solidFill>
                <a:srgbClr val="FBC3FF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</a:pPr>
              <a:r>
                <a:rPr lang="en-US" sz="1300" b="1" i="1" dirty="0">
                  <a:cs typeface="Calibri" charset="0"/>
                  <a:sym typeface="Calibri" charset="0"/>
                </a:rPr>
                <a:t>MATEMATICA, SCIENZA,TECNOLOGIA</a:t>
              </a:r>
            </a:p>
          </p:txBody>
        </p:sp>
        <p:sp>
          <p:nvSpPr>
            <p:cNvPr id="10" name="Shape 92"/>
            <p:cNvSpPr>
              <a:spLocks noChangeArrowheads="1"/>
            </p:cNvSpPr>
            <p:nvPr/>
          </p:nvSpPr>
          <p:spPr bwMode="auto">
            <a:xfrm>
              <a:off x="4070350" y="3325813"/>
              <a:ext cx="2112963" cy="6477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  <a:defRPr/>
              </a:pPr>
              <a:r>
                <a:rPr lang="en-US" sz="1300" b="1" i="1" dirty="0">
                  <a:cs typeface="Calibri" charset="0"/>
                  <a:sym typeface="Calibri" charset="0"/>
                </a:rPr>
                <a:t>COMPETENZA DIGITALE</a:t>
              </a:r>
            </a:p>
          </p:txBody>
        </p:sp>
        <p:sp>
          <p:nvSpPr>
            <p:cNvPr id="11" name="Shape 93"/>
            <p:cNvSpPr/>
            <p:nvPr/>
          </p:nvSpPr>
          <p:spPr>
            <a:xfrm flipH="1">
              <a:off x="3014663" y="2390775"/>
              <a:ext cx="1728787" cy="3587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CC33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94"/>
            <p:cNvSpPr/>
            <p:nvPr/>
          </p:nvSpPr>
          <p:spPr>
            <a:xfrm rot="10800000" flipH="1">
              <a:off x="3206750" y="3902075"/>
              <a:ext cx="1728788" cy="36036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CC33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95"/>
            <p:cNvSpPr/>
            <p:nvPr/>
          </p:nvSpPr>
          <p:spPr>
            <a:xfrm rot="5400000" flipH="1">
              <a:off x="5690394" y="3050381"/>
              <a:ext cx="1081088" cy="4794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CC33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96"/>
            <p:cNvSpPr/>
            <p:nvPr/>
          </p:nvSpPr>
          <p:spPr>
            <a:xfrm rot="16200000" flipH="1">
              <a:off x="1189037" y="3135313"/>
              <a:ext cx="1154113" cy="3825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CC33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97"/>
            <p:cNvSpPr>
              <a:spLocks noChangeArrowheads="1"/>
            </p:cNvSpPr>
            <p:nvPr/>
          </p:nvSpPr>
          <p:spPr bwMode="auto">
            <a:xfrm>
              <a:off x="7543800" y="2533650"/>
              <a:ext cx="2497138" cy="1512888"/>
            </a:xfrm>
            <a:prstGeom prst="wedgeRectCallout">
              <a:avLst>
                <a:gd name="adj1" fmla="val -85801"/>
                <a:gd name="adj2" fmla="val 6847"/>
              </a:avLst>
            </a:prstGeom>
            <a:solidFill>
              <a:srgbClr val="FFFF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r>
                <a:rPr lang="en-US" sz="1300">
                  <a:cs typeface="Calibri" charset="0"/>
                  <a:sym typeface="Calibri" charset="0"/>
                </a:rPr>
                <a:t>Nelle </a:t>
              </a:r>
              <a:r>
                <a:rPr lang="en-US" sz="1300" b="1">
                  <a:cs typeface="Calibri" charset="0"/>
                  <a:sym typeface="Calibri" charset="0"/>
                </a:rPr>
                <a:t>prime quattro </a:t>
              </a:r>
              <a:r>
                <a:rPr lang="en-US" sz="1300">
                  <a:cs typeface="Calibri" charset="0"/>
                  <a:sym typeface="Calibri" charset="0"/>
                </a:rPr>
                <a:t>si possono rintracciare i </a:t>
              </a:r>
              <a:r>
                <a:rPr lang="en-US" sz="1300" b="1">
                  <a:cs typeface="Calibri" charset="0"/>
                  <a:sym typeface="Calibri" charset="0"/>
                </a:rPr>
                <a:t>riferimenti a saperi disciplinari </a:t>
              </a:r>
              <a:r>
                <a:rPr lang="en-US" sz="1300">
                  <a:cs typeface="Calibri" charset="0"/>
                  <a:sym typeface="Calibri" charset="0"/>
                </a:rPr>
                <a:t>….</a:t>
              </a:r>
            </a:p>
          </p:txBody>
        </p:sp>
        <p:sp>
          <p:nvSpPr>
            <p:cNvPr id="16" name="Shape 98"/>
            <p:cNvSpPr>
              <a:spLocks noChangeArrowheads="1"/>
            </p:cNvSpPr>
            <p:nvPr/>
          </p:nvSpPr>
          <p:spPr bwMode="auto">
            <a:xfrm>
              <a:off x="1862138" y="4333875"/>
              <a:ext cx="2112962" cy="6477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</a:pPr>
              <a:r>
                <a:rPr lang="en-US" sz="1300" b="1">
                  <a:cs typeface="Calibri" charset="0"/>
                  <a:sym typeface="Calibri" charset="0"/>
                </a:rPr>
                <a:t>IMPARARE A IMPARARE</a:t>
              </a:r>
            </a:p>
          </p:txBody>
        </p:sp>
        <p:sp>
          <p:nvSpPr>
            <p:cNvPr id="17" name="Shape 99"/>
            <p:cNvSpPr>
              <a:spLocks noChangeArrowheads="1"/>
            </p:cNvSpPr>
            <p:nvPr/>
          </p:nvSpPr>
          <p:spPr bwMode="auto">
            <a:xfrm>
              <a:off x="4070350" y="4333875"/>
              <a:ext cx="2112963" cy="647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  <a:defRPr/>
              </a:pPr>
              <a:r>
                <a:rPr lang="en-US" sz="1300" b="1" dirty="0">
                  <a:cs typeface="Calibri" charset="0"/>
                  <a:sym typeface="Calibri" charset="0"/>
                </a:rPr>
                <a:t>COMPETENZE SOCIALI E CIVICHE</a:t>
              </a:r>
            </a:p>
          </p:txBody>
        </p:sp>
        <p:sp>
          <p:nvSpPr>
            <p:cNvPr id="18" name="Shape 100"/>
            <p:cNvSpPr>
              <a:spLocks noChangeArrowheads="1"/>
            </p:cNvSpPr>
            <p:nvPr/>
          </p:nvSpPr>
          <p:spPr bwMode="auto">
            <a:xfrm>
              <a:off x="1760538" y="5054600"/>
              <a:ext cx="2208212" cy="8636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  <a:defRPr/>
              </a:pPr>
              <a:r>
                <a:rPr lang="en-US" sz="1300" b="1" dirty="0">
                  <a:cs typeface="Calibri" charset="0"/>
                  <a:sym typeface="Calibri" charset="0"/>
                </a:rPr>
                <a:t>SPIRITO DI INIZIATIVA E INTRAPRENDENZA</a:t>
              </a:r>
            </a:p>
          </p:txBody>
        </p:sp>
        <p:sp>
          <p:nvSpPr>
            <p:cNvPr id="19" name="Shape 101"/>
            <p:cNvSpPr>
              <a:spLocks noChangeArrowheads="1"/>
            </p:cNvSpPr>
            <p:nvPr/>
          </p:nvSpPr>
          <p:spPr bwMode="auto">
            <a:xfrm>
              <a:off x="4065588" y="5054600"/>
              <a:ext cx="2189732" cy="864567"/>
            </a:xfrm>
            <a:prstGeom prst="roundRect">
              <a:avLst>
                <a:gd name="adj" fmla="val 16667"/>
              </a:avLst>
            </a:prstGeom>
            <a:solidFill>
              <a:srgbClr val="BDAA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121897" tIns="60932" rIns="121897" bIns="60932" anchor="ctr"/>
            <a:lstStyle/>
            <a:p>
              <a:pPr algn="ctr">
                <a:buSzPct val="25000"/>
              </a:pPr>
              <a:r>
                <a:rPr lang="en-US" sz="1300" b="1" dirty="0">
                  <a:cs typeface="Calibri" charset="0"/>
                  <a:sym typeface="Calibri" charset="0"/>
                </a:rPr>
                <a:t>CONSAPEVOLEZZA ED ESPRESSIONE CULTURALE</a:t>
              </a:r>
            </a:p>
          </p:txBody>
        </p:sp>
        <p:sp>
          <p:nvSpPr>
            <p:cNvPr id="20" name="Shape 102"/>
            <p:cNvSpPr/>
            <p:nvPr/>
          </p:nvSpPr>
          <p:spPr>
            <a:xfrm rot="5400000" flipH="1">
              <a:off x="5777707" y="4777581"/>
              <a:ext cx="1079500" cy="48101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69696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103"/>
            <p:cNvSpPr/>
            <p:nvPr/>
          </p:nvSpPr>
          <p:spPr>
            <a:xfrm rot="16200000" flipH="1">
              <a:off x="1190625" y="4862513"/>
              <a:ext cx="1150937" cy="3825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69696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104"/>
            <p:cNvSpPr/>
            <p:nvPr/>
          </p:nvSpPr>
          <p:spPr>
            <a:xfrm rot="10800000" flipH="1">
              <a:off x="3319463" y="5775325"/>
              <a:ext cx="1727200" cy="36036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69696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105"/>
            <p:cNvSpPr/>
            <p:nvPr/>
          </p:nvSpPr>
          <p:spPr>
            <a:xfrm flipH="1">
              <a:off x="3206750" y="4117975"/>
              <a:ext cx="1728788" cy="36036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69696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97" tIns="60932" rIns="121897" bIns="60932" anchor="ctr"/>
            <a:lstStyle/>
            <a:p>
              <a:pPr algn="ctr">
                <a:spcBef>
                  <a:spcPts val="0"/>
                </a:spcBef>
                <a:defRPr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106"/>
            <p:cNvSpPr>
              <a:spLocks noChangeArrowheads="1"/>
            </p:cNvSpPr>
            <p:nvPr/>
          </p:nvSpPr>
          <p:spPr bwMode="auto">
            <a:xfrm>
              <a:off x="7526338" y="4262438"/>
              <a:ext cx="2689225" cy="1728787"/>
            </a:xfrm>
            <a:prstGeom prst="wedgeRectCallout">
              <a:avLst>
                <a:gd name="adj1" fmla="val -85801"/>
                <a:gd name="adj2" fmla="val 6847"/>
              </a:avLst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1897" tIns="60932" rIns="121897" bIns="60932" anchor="ctr"/>
            <a:lstStyle/>
            <a:p>
              <a:r>
                <a:rPr lang="en-US" sz="1300">
                  <a:cs typeface="Calibri" charset="0"/>
                  <a:sym typeface="Calibri" charset="0"/>
                </a:rPr>
                <a:t>…Le </a:t>
              </a:r>
              <a:r>
                <a:rPr lang="en-US" sz="1300" b="1">
                  <a:cs typeface="Calibri" charset="0"/>
                  <a:sym typeface="Calibri" charset="0"/>
                </a:rPr>
                <a:t>ultime quattro </a:t>
              </a:r>
              <a:r>
                <a:rPr lang="en-US" sz="1300">
                  <a:cs typeface="Calibri" charset="0"/>
                  <a:sym typeface="Calibri" charset="0"/>
                </a:rPr>
                <a:t>sono competenze </a:t>
              </a:r>
              <a:r>
                <a:rPr lang="it-IT" sz="1300">
                  <a:cs typeface="Calibri" charset="0"/>
                  <a:sym typeface="Calibri" charset="0"/>
                </a:rPr>
                <a:t>più trasversali: </a:t>
              </a:r>
              <a:r>
                <a:rPr lang="en-US" sz="1300" b="1">
                  <a:cs typeface="Calibri" charset="0"/>
                  <a:sym typeface="Calibri" charset="0"/>
                </a:rPr>
                <a:t>sociali e civiche, metodologiche e metacognitive</a:t>
              </a:r>
              <a:r>
                <a:rPr lang="en-US" sz="1300">
                  <a:cs typeface="Calibri" charset="0"/>
                  <a:sym typeface="Calibri" charset="0"/>
                </a:rPr>
                <a:t>.</a:t>
              </a: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16496" y="476672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latin typeface="Calibri" pitchFamily="34" charset="0"/>
              </a:rPr>
              <a:t>Le competenze  (1 di 3)</a:t>
            </a:r>
            <a:endParaRPr lang="it-IT" sz="2400" b="1" i="1" dirty="0">
              <a:latin typeface="Calibri" pitchFamily="34" charset="0"/>
            </a:endParaRPr>
          </a:p>
        </p:txBody>
      </p:sp>
      <p:sp>
        <p:nvSpPr>
          <p:cNvPr id="27" name="Freccia a destra 6"/>
          <p:cNvSpPr>
            <a:spLocks noChangeArrowheads="1"/>
          </p:cNvSpPr>
          <p:nvPr/>
        </p:nvSpPr>
        <p:spPr bwMode="auto">
          <a:xfrm>
            <a:off x="2288704" y="332656"/>
            <a:ext cx="378000" cy="733664"/>
          </a:xfrm>
          <a:prstGeom prst="rightArrow">
            <a:avLst>
              <a:gd name="adj1" fmla="val 50000"/>
              <a:gd name="adj2" fmla="val 48551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t. bozza architettura">
  <a:themeElements>
    <a:clrScheme name="Personalizzat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00"/>
      </a:folHlink>
    </a:clrScheme>
    <a:fontScheme name="Struttura predefinita">
      <a:majorFont>
        <a:latin typeface="Hoefler Tex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ust. bozza architettura</Template>
  <TotalTime>8894</TotalTime>
  <Words>3293</Words>
  <Application>Microsoft Office PowerPoint</Application>
  <PresentationFormat>A4 (21x29,7 cm)</PresentationFormat>
  <Paragraphs>371</Paragraphs>
  <Slides>39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50" baseType="lpstr">
      <vt:lpstr>MS PGothic</vt:lpstr>
      <vt:lpstr>Arial</vt:lpstr>
      <vt:lpstr>Arial Narrow</vt:lpstr>
      <vt:lpstr>Calibri</vt:lpstr>
      <vt:lpstr>Calibri Light</vt:lpstr>
      <vt:lpstr>Hoefler Text</vt:lpstr>
      <vt:lpstr>Times New Roman</vt:lpstr>
      <vt:lpstr>Trebuchet MS</vt:lpstr>
      <vt:lpstr>Verdana</vt:lpstr>
      <vt:lpstr>ust. bozza architettura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ASPETTI FONDAMENTALI DELLA DIDATTICA PER COMPETENZE/1</vt:lpstr>
      <vt:lpstr>ASPETTI FONDAMENTALI DELLA DIDATTICA PER COMPETENZE/2</vt:lpstr>
      <vt:lpstr>AMBIENTE, TECNICHE E STRUMENTI</vt:lpstr>
      <vt:lpstr>Presentazione standard di PowerPoint</vt:lpstr>
      <vt:lpstr>UNITA’ DIDATTICA VS. UNITA’ DI APPRENDIMENTO</vt:lpstr>
      <vt:lpstr>LE OTTO COMPETENZE CHIAVE PER LA CITTADINANZA E L’APPRENDIMENTO PERMANENTE  Raccomandazione del Parlamento Europeo  e del Consiglio 18.12.2006  </vt:lpstr>
      <vt:lpstr>COMPETENZA: UNA DEFINIZIONE CONDIVISA Raccomandazione del Parlamento Europeo  e del Consiglio 23.04.2008</vt:lpstr>
      <vt:lpstr>ASPETTI DELLA COMPETENZA</vt:lpstr>
      <vt:lpstr>STRUTTURA DEI DOCUMENTI E PROCESSO DI VALUTAZIONE</vt:lpstr>
      <vt:lpstr>IL PROFILO</vt:lpstr>
      <vt:lpstr>COMPETENZE CHIAVE E PROFILO</vt:lpstr>
      <vt:lpstr>COMPETENZE CHIAVE E PROFILO</vt:lpstr>
      <vt:lpstr>I TRAGUARDI</vt:lpstr>
      <vt:lpstr>DALLE DISCIPLINE ALLE COMPETENZE CHIAVE (passando per il Profilo)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architettura riforma</dc:title>
  <dc:creator>ust</dc:creator>
  <cp:lastModifiedBy>Maria Antonia Moretti</cp:lastModifiedBy>
  <cp:revision>748</cp:revision>
  <dcterms:created xsi:type="dcterms:W3CDTF">2011-10-06T10:03:59Z</dcterms:created>
  <dcterms:modified xsi:type="dcterms:W3CDTF">2016-11-23T12:12:17Z</dcterms:modified>
</cp:coreProperties>
</file>