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  <p:sldMasterId id="2147483684" r:id="rId2"/>
  </p:sldMasterIdLst>
  <p:notesMasterIdLst>
    <p:notesMasterId r:id="rId67"/>
  </p:notesMasterIdLst>
  <p:sldIdLst>
    <p:sldId id="478" r:id="rId3"/>
    <p:sldId id="492" r:id="rId4"/>
    <p:sldId id="493" r:id="rId5"/>
    <p:sldId id="630" r:id="rId6"/>
    <p:sldId id="597" r:id="rId7"/>
    <p:sldId id="587" r:id="rId8"/>
    <p:sldId id="588" r:id="rId9"/>
    <p:sldId id="589" r:id="rId10"/>
    <p:sldId id="590" r:id="rId11"/>
    <p:sldId id="591" r:id="rId12"/>
    <p:sldId id="631" r:id="rId13"/>
    <p:sldId id="496" r:id="rId14"/>
    <p:sldId id="497" r:id="rId15"/>
    <p:sldId id="524" r:id="rId16"/>
    <p:sldId id="525" r:id="rId17"/>
    <p:sldId id="526" r:id="rId18"/>
    <p:sldId id="554" r:id="rId19"/>
    <p:sldId id="507" r:id="rId20"/>
    <p:sldId id="527" r:id="rId21"/>
    <p:sldId id="528" r:id="rId22"/>
    <p:sldId id="536" r:id="rId23"/>
    <p:sldId id="537" r:id="rId24"/>
    <p:sldId id="504" r:id="rId25"/>
    <p:sldId id="530" r:id="rId26"/>
    <p:sldId id="535" r:id="rId27"/>
    <p:sldId id="516" r:id="rId28"/>
    <p:sldId id="517" r:id="rId29"/>
    <p:sldId id="513" r:id="rId30"/>
    <p:sldId id="531" r:id="rId31"/>
    <p:sldId id="532" r:id="rId32"/>
    <p:sldId id="533" r:id="rId33"/>
    <p:sldId id="534" r:id="rId34"/>
    <p:sldId id="632" r:id="rId35"/>
    <p:sldId id="569" r:id="rId36"/>
    <p:sldId id="555" r:id="rId37"/>
    <p:sldId id="558" r:id="rId38"/>
    <p:sldId id="557" r:id="rId39"/>
    <p:sldId id="559" r:id="rId40"/>
    <p:sldId id="570" r:id="rId41"/>
    <p:sldId id="561" r:id="rId42"/>
    <p:sldId id="566" r:id="rId43"/>
    <p:sldId id="567" r:id="rId44"/>
    <p:sldId id="568" r:id="rId45"/>
    <p:sldId id="571" r:id="rId46"/>
    <p:sldId id="575" r:id="rId47"/>
    <p:sldId id="574" r:id="rId48"/>
    <p:sldId id="583" r:id="rId49"/>
    <p:sldId id="584" r:id="rId50"/>
    <p:sldId id="592" r:id="rId51"/>
    <p:sldId id="593" r:id="rId52"/>
    <p:sldId id="576" r:id="rId53"/>
    <p:sldId id="577" r:id="rId54"/>
    <p:sldId id="578" r:id="rId55"/>
    <p:sldId id="579" r:id="rId56"/>
    <p:sldId id="581" r:id="rId57"/>
    <p:sldId id="580" r:id="rId58"/>
    <p:sldId id="547" r:id="rId59"/>
    <p:sldId id="618" r:id="rId60"/>
    <p:sldId id="634" r:id="rId61"/>
    <p:sldId id="633" r:id="rId62"/>
    <p:sldId id="623" r:id="rId63"/>
    <p:sldId id="624" r:id="rId64"/>
    <p:sldId id="625" r:id="rId65"/>
    <p:sldId id="626" r:id="rId66"/>
  </p:sldIdLst>
  <p:sldSz cx="9906000" cy="6858000" type="A4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M" initials="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09CD"/>
    <a:srgbClr val="FF6600"/>
    <a:srgbClr val="DCE6F2"/>
    <a:srgbClr val="C6D9F1"/>
    <a:srgbClr val="F2DCDB"/>
    <a:srgbClr val="DDD9C3"/>
    <a:srgbClr val="CCFF66"/>
    <a:srgbClr val="006699"/>
    <a:srgbClr val="9933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88277" autoAdjust="0"/>
  </p:normalViewPr>
  <p:slideViewPr>
    <p:cSldViewPr>
      <p:cViewPr varScale="1">
        <p:scale>
          <a:sx n="81" d="100"/>
          <a:sy n="81" d="100"/>
        </p:scale>
        <p:origin x="802" y="6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25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commentAuthors" Target="commentAuthors.xml"/><Relationship Id="rId7" Type="http://schemas.openxmlformats.org/officeDocument/2006/relationships/slide" Target="slides/slide5.xml"/><Relationship Id="rId71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slide" Target="../slides/slide7.xml"/><Relationship Id="rId1" Type="http://schemas.openxmlformats.org/officeDocument/2006/relationships/slide" Target="../slides/slide6.xml"/><Relationship Id="rId5" Type="http://schemas.openxmlformats.org/officeDocument/2006/relationships/slide" Target="../slides/slide10.xml"/><Relationship Id="rId4" Type="http://schemas.openxmlformats.org/officeDocument/2006/relationships/slide" Target="../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5EDF3F-6A0A-2840-9A4C-47E78D1F5B68}" type="doc">
      <dgm:prSet loTypeId="urn:microsoft.com/office/officeart/2005/8/layout/radial6" loCatId="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502BE51B-E0EE-5941-A00C-3A32648E95F5}">
      <dgm:prSet phldrT="[Text]" custT="1"/>
      <dgm:spPr/>
      <dgm:t>
        <a:bodyPr/>
        <a:lstStyle/>
        <a:p>
          <a:r>
            <a:rPr lang="en-US" sz="1500" dirty="0" smtClean="0">
              <a:solidFill>
                <a:srgbClr val="FF0000"/>
              </a:solidFill>
            </a:rPr>
            <a:t>Il </a:t>
          </a:r>
          <a:r>
            <a:rPr lang="en-US" sz="1500" b="1" dirty="0" err="1" smtClean="0">
              <a:solidFill>
                <a:srgbClr val="FF0000"/>
              </a:solidFill>
            </a:rPr>
            <a:t>prodotto</a:t>
          </a:r>
          <a:r>
            <a:rPr lang="en-US" sz="1500" dirty="0" smtClean="0">
              <a:solidFill>
                <a:srgbClr val="FF0000"/>
              </a:solidFill>
            </a:rPr>
            <a:t> </a:t>
          </a:r>
          <a:r>
            <a:rPr lang="en-US" sz="1500" dirty="0" err="1" smtClean="0">
              <a:solidFill>
                <a:srgbClr val="FF0000"/>
              </a:solidFill>
            </a:rPr>
            <a:t>è</a:t>
          </a:r>
          <a:r>
            <a:rPr lang="en-US" sz="1500" dirty="0" smtClean="0">
              <a:solidFill>
                <a:srgbClr val="FF0000"/>
              </a:solidFill>
            </a:rPr>
            <a:t> un </a:t>
          </a:r>
          <a:r>
            <a:rPr lang="en-US" sz="1500" b="1" dirty="0" err="1" smtClean="0">
              <a:solidFill>
                <a:srgbClr val="FF0000"/>
              </a:solidFill>
            </a:rPr>
            <a:t>compito</a:t>
          </a:r>
          <a:r>
            <a:rPr lang="en-US" sz="1500" b="1" dirty="0" smtClean="0">
              <a:solidFill>
                <a:srgbClr val="FF0000"/>
              </a:solidFill>
            </a:rPr>
            <a:t> </a:t>
          </a:r>
          <a:r>
            <a:rPr lang="en-US" sz="1500" b="1" dirty="0" err="1" smtClean="0">
              <a:solidFill>
                <a:srgbClr val="FF0000"/>
              </a:solidFill>
            </a:rPr>
            <a:t>significativo</a:t>
          </a:r>
          <a:r>
            <a:rPr lang="en-US" sz="1500" b="1" dirty="0" smtClean="0">
              <a:solidFill>
                <a:srgbClr val="FF0000"/>
              </a:solidFill>
            </a:rPr>
            <a:t> </a:t>
          </a:r>
          <a:r>
            <a:rPr lang="en-US" sz="1500" dirty="0" smtClean="0">
              <a:solidFill>
                <a:srgbClr val="FF0000"/>
              </a:solidFill>
            </a:rPr>
            <a:t>e </a:t>
          </a:r>
          <a:r>
            <a:rPr lang="en-US" sz="1500" i="1" dirty="0" err="1" smtClean="0">
              <a:solidFill>
                <a:srgbClr val="FF0000"/>
              </a:solidFill>
            </a:rPr>
            <a:t>autentico</a:t>
          </a:r>
          <a:endParaRPr lang="en-US" sz="1500" i="1" dirty="0">
            <a:solidFill>
              <a:srgbClr val="FF0000"/>
            </a:solidFill>
          </a:endParaRPr>
        </a:p>
      </dgm:t>
    </dgm:pt>
    <dgm:pt modelId="{90A0C36D-5311-914F-A3C3-A638713357A7}" type="parTrans" cxnId="{F20B4B08-8D4A-884F-918B-621BDC91426F}">
      <dgm:prSet/>
      <dgm:spPr/>
      <dgm:t>
        <a:bodyPr/>
        <a:lstStyle/>
        <a:p>
          <a:endParaRPr lang="en-US" sz="1500"/>
        </a:p>
      </dgm:t>
    </dgm:pt>
    <dgm:pt modelId="{20309181-6990-F943-9516-5D2916F8D29B}" type="sibTrans" cxnId="{F20B4B08-8D4A-884F-918B-621BDC91426F}">
      <dgm:prSet/>
      <dgm:spPr/>
      <dgm:t>
        <a:bodyPr/>
        <a:lstStyle/>
        <a:p>
          <a:endParaRPr lang="en-US" sz="1500"/>
        </a:p>
      </dgm:t>
    </dgm:pt>
    <dgm:pt modelId="{4EEEE5A7-E222-3B47-9FE2-16D1AD6ABBBF}">
      <dgm:prSet phldrT="[Text]" custT="1"/>
      <dgm:spPr/>
      <dgm:t>
        <a:bodyPr/>
        <a:lstStyle/>
        <a:p>
          <a:r>
            <a:rPr lang="en-US" sz="1500" dirty="0" err="1" smtClean="0"/>
            <a:t>Rivolto</a:t>
          </a:r>
          <a:r>
            <a:rPr lang="en-US" sz="1500" dirty="0" smtClean="0"/>
            <a:t> a un </a:t>
          </a:r>
          <a:r>
            <a:rPr lang="en-US" sz="1500" dirty="0" err="1" smtClean="0"/>
            <a:t>destinatrio</a:t>
          </a:r>
          <a:r>
            <a:rPr lang="en-US" sz="1500" dirty="0" smtClean="0"/>
            <a:t> </a:t>
          </a:r>
          <a:r>
            <a:rPr lang="en-US" sz="1500" dirty="0" err="1" smtClean="0"/>
            <a:t>reale</a:t>
          </a:r>
          <a:r>
            <a:rPr lang="en-US" sz="1500" dirty="0" smtClean="0"/>
            <a:t> </a:t>
          </a:r>
          <a:r>
            <a:rPr lang="en-US" sz="1500" dirty="0" err="1" smtClean="0"/>
            <a:t>che</a:t>
          </a:r>
          <a:r>
            <a:rPr lang="en-US" sz="1500" dirty="0" smtClean="0"/>
            <a:t> ne </a:t>
          </a:r>
          <a:r>
            <a:rPr lang="en-US" sz="1500" dirty="0" err="1" smtClean="0"/>
            <a:t>tragga</a:t>
          </a:r>
          <a:r>
            <a:rPr lang="en-US" sz="1500" dirty="0" smtClean="0"/>
            <a:t> </a:t>
          </a:r>
          <a:r>
            <a:rPr lang="en-US" sz="1500" dirty="0" err="1" smtClean="0"/>
            <a:t>vantaggio</a:t>
          </a:r>
          <a:r>
            <a:rPr lang="en-US" sz="1500" dirty="0" smtClean="0"/>
            <a:t/>
          </a:r>
          <a:br>
            <a:rPr lang="en-US" sz="1500" dirty="0" smtClean="0"/>
          </a:br>
          <a:r>
            <a:rPr lang="en-US" sz="1500" dirty="0" smtClean="0"/>
            <a:t>o a un </a:t>
          </a:r>
          <a:r>
            <a:rPr lang="en-US" sz="1500" dirty="0" err="1" smtClean="0"/>
            <a:t>destinatario</a:t>
          </a:r>
          <a:r>
            <a:rPr lang="en-US" sz="1500" dirty="0" smtClean="0"/>
            <a:t> </a:t>
          </a:r>
          <a:r>
            <a:rPr lang="en-US" sz="1500" dirty="0" err="1" smtClean="0"/>
            <a:t>verosimile</a:t>
          </a:r>
          <a:endParaRPr lang="en-US" sz="1500" dirty="0"/>
        </a:p>
      </dgm:t>
    </dgm:pt>
    <dgm:pt modelId="{31EC82AB-57F5-894C-BAD6-61CBA9B9174B}" type="parTrans" cxnId="{69756F24-BCF7-2941-82F8-F5C0BDA77562}">
      <dgm:prSet/>
      <dgm:spPr/>
      <dgm:t>
        <a:bodyPr/>
        <a:lstStyle/>
        <a:p>
          <a:endParaRPr lang="en-US" sz="1500"/>
        </a:p>
      </dgm:t>
    </dgm:pt>
    <dgm:pt modelId="{E35A2CBA-A8BF-5143-AC03-EF9DFDF561E7}" type="sibTrans" cxnId="{69756F24-BCF7-2941-82F8-F5C0BDA77562}">
      <dgm:prSet/>
      <dgm:spPr/>
      <dgm:t>
        <a:bodyPr/>
        <a:lstStyle/>
        <a:p>
          <a:endParaRPr lang="en-US" sz="1500"/>
        </a:p>
      </dgm:t>
    </dgm:pt>
    <dgm:pt modelId="{A3484B4A-31FD-2A42-9E19-40B9204C76B9}">
      <dgm:prSet phldrT="[Text]" custT="1"/>
      <dgm:spPr/>
      <dgm:t>
        <a:bodyPr/>
        <a:lstStyle/>
        <a:p>
          <a:r>
            <a:rPr lang="en-US" sz="1500" dirty="0" err="1" smtClean="0"/>
            <a:t>Veicolato</a:t>
          </a:r>
          <a:r>
            <a:rPr lang="en-US" sz="1500" dirty="0" smtClean="0"/>
            <a:t> da un </a:t>
          </a:r>
          <a:r>
            <a:rPr lang="en-US" sz="1500" dirty="0" err="1" smtClean="0"/>
            <a:t>certo</a:t>
          </a:r>
          <a:r>
            <a:rPr lang="en-US" sz="1500" dirty="0" smtClean="0"/>
            <a:t> </a:t>
          </a:r>
          <a:r>
            <a:rPr lang="en-US" sz="1500" dirty="0" err="1" smtClean="0"/>
            <a:t>tipo</a:t>
          </a:r>
          <a:r>
            <a:rPr lang="en-US" sz="1500" dirty="0" smtClean="0"/>
            <a:t> di </a:t>
          </a:r>
          <a:r>
            <a:rPr lang="en-US" sz="1500" dirty="0" err="1" smtClean="0"/>
            <a:t>supporto</a:t>
          </a:r>
          <a:r>
            <a:rPr lang="en-US" sz="1500" dirty="0" smtClean="0"/>
            <a:t> </a:t>
          </a:r>
          <a:br>
            <a:rPr lang="en-US" sz="1500" dirty="0" smtClean="0"/>
          </a:br>
          <a:r>
            <a:rPr lang="en-US" sz="1500" dirty="0" smtClean="0"/>
            <a:t>di </a:t>
          </a:r>
          <a:r>
            <a:rPr lang="en-US" sz="1500" dirty="0" err="1" smtClean="0"/>
            <a:t>linguaggio</a:t>
          </a:r>
          <a:r>
            <a:rPr lang="en-US" sz="1500" dirty="0" smtClean="0"/>
            <a:t> di </a:t>
          </a:r>
          <a:r>
            <a:rPr lang="en-US" sz="1500" dirty="0" err="1" smtClean="0"/>
            <a:t>registro</a:t>
          </a:r>
          <a:endParaRPr lang="en-US" sz="1500" dirty="0"/>
        </a:p>
      </dgm:t>
    </dgm:pt>
    <dgm:pt modelId="{BF467857-62E2-AA4D-908C-D8A7B3112871}" type="parTrans" cxnId="{496B5EB0-5249-074F-B563-888BFF3B6E77}">
      <dgm:prSet/>
      <dgm:spPr/>
      <dgm:t>
        <a:bodyPr/>
        <a:lstStyle/>
        <a:p>
          <a:endParaRPr lang="en-US" sz="1500"/>
        </a:p>
      </dgm:t>
    </dgm:pt>
    <dgm:pt modelId="{260A9BCC-3D2E-8D48-AF1B-D28F1AFD21CD}" type="sibTrans" cxnId="{496B5EB0-5249-074F-B563-888BFF3B6E77}">
      <dgm:prSet/>
      <dgm:spPr/>
      <dgm:t>
        <a:bodyPr/>
        <a:lstStyle/>
        <a:p>
          <a:endParaRPr lang="en-US" sz="1500"/>
        </a:p>
      </dgm:t>
    </dgm:pt>
    <dgm:pt modelId="{9E1997A0-B7E1-324D-B088-41E3A4AE4FCB}">
      <dgm:prSet phldrT="[Text]" custT="1"/>
      <dgm:spPr/>
      <dgm:t>
        <a:bodyPr/>
        <a:lstStyle/>
        <a:p>
          <a:r>
            <a:rPr lang="en-US" sz="1500" dirty="0" err="1" smtClean="0"/>
            <a:t>Destinato</a:t>
          </a:r>
          <a:r>
            <a:rPr lang="en-US" sz="1500" dirty="0" smtClean="0"/>
            <a:t> a un </a:t>
          </a:r>
          <a:r>
            <a:rPr lang="en-US" sz="1500" dirty="0" err="1" smtClean="0"/>
            <a:t>contesto</a:t>
          </a:r>
          <a:r>
            <a:rPr lang="en-US" sz="1500" dirty="0" smtClean="0"/>
            <a:t/>
          </a:r>
          <a:br>
            <a:rPr lang="en-US" sz="1500" dirty="0" smtClean="0"/>
          </a:br>
          <a:r>
            <a:rPr lang="en-US" sz="1500" dirty="0" err="1" smtClean="0"/>
            <a:t>situazione</a:t>
          </a:r>
          <a:r>
            <a:rPr lang="en-US" sz="1500" dirty="0" smtClean="0"/>
            <a:t> </a:t>
          </a:r>
          <a:r>
            <a:rPr lang="en-US" sz="1500" dirty="0" err="1" smtClean="0"/>
            <a:t>evento</a:t>
          </a:r>
          <a:r>
            <a:rPr lang="en-US" sz="1500" dirty="0" smtClean="0"/>
            <a:t> </a:t>
          </a:r>
          <a:r>
            <a:rPr lang="en-US" sz="1500" dirty="0" err="1" smtClean="0"/>
            <a:t>sociale</a:t>
          </a:r>
          <a:r>
            <a:rPr lang="en-US" sz="1500" dirty="0" smtClean="0"/>
            <a:t/>
          </a:r>
          <a:br>
            <a:rPr lang="en-US" sz="1500" dirty="0" smtClean="0"/>
          </a:br>
          <a:r>
            <a:rPr lang="en-US" sz="1500" dirty="0" smtClean="0"/>
            <a:t>per </a:t>
          </a:r>
          <a:r>
            <a:rPr lang="en-US" sz="1500" dirty="0" err="1" smtClean="0"/>
            <a:t>l’evidenza</a:t>
          </a:r>
          <a:r>
            <a:rPr lang="en-US" sz="1500" dirty="0" smtClean="0"/>
            <a:t> </a:t>
          </a:r>
          <a:r>
            <a:rPr lang="en-US" sz="1500" dirty="0" err="1" smtClean="0"/>
            <a:t>della</a:t>
          </a:r>
          <a:r>
            <a:rPr lang="en-US" sz="1500" dirty="0" smtClean="0"/>
            <a:t> </a:t>
          </a:r>
          <a:r>
            <a:rPr lang="en-US" sz="1500" dirty="0" err="1" smtClean="0"/>
            <a:t>competenza</a:t>
          </a:r>
          <a:endParaRPr lang="en-US" sz="1500" dirty="0"/>
        </a:p>
      </dgm:t>
    </dgm:pt>
    <dgm:pt modelId="{A6066B3A-C5B9-EF4D-B100-E5DFB38FA5AF}" type="parTrans" cxnId="{60641041-3602-6646-B3C5-EB15D2A1BFF4}">
      <dgm:prSet/>
      <dgm:spPr/>
      <dgm:t>
        <a:bodyPr/>
        <a:lstStyle/>
        <a:p>
          <a:endParaRPr lang="en-US" sz="1500"/>
        </a:p>
      </dgm:t>
    </dgm:pt>
    <dgm:pt modelId="{3948AE0F-8EC8-374C-B1A6-BB0ADA2F03AE}" type="sibTrans" cxnId="{60641041-3602-6646-B3C5-EB15D2A1BFF4}">
      <dgm:prSet/>
      <dgm:spPr/>
      <dgm:t>
        <a:bodyPr/>
        <a:lstStyle/>
        <a:p>
          <a:endParaRPr lang="en-US" sz="1500"/>
        </a:p>
      </dgm:t>
    </dgm:pt>
    <dgm:pt modelId="{2A805024-B0E6-2B48-A7CB-6CB64D8E65C3}" type="pres">
      <dgm:prSet presAssocID="{575EDF3F-6A0A-2840-9A4C-47E78D1F5B6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1907D5-F5A5-184A-8916-A1E32DA684CC}" type="pres">
      <dgm:prSet presAssocID="{502BE51B-E0EE-5941-A00C-3A32648E95F5}" presName="centerShape" presStyleLbl="node0" presStyleIdx="0" presStyleCnt="1" custScaleX="117912" custScaleY="112785" custLinFactNeighborX="960" custLinFactNeighborY="1198"/>
      <dgm:spPr/>
      <dgm:t>
        <a:bodyPr/>
        <a:lstStyle/>
        <a:p>
          <a:endParaRPr lang="en-US"/>
        </a:p>
      </dgm:t>
    </dgm:pt>
    <dgm:pt modelId="{880E75EE-D5C0-F040-85C2-EADFA5B6014D}" type="pres">
      <dgm:prSet presAssocID="{4EEEE5A7-E222-3B47-9FE2-16D1AD6ABBBF}" presName="node" presStyleLbl="node1" presStyleIdx="0" presStyleCnt="3" custScaleX="156049" custScaleY="152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3AFC82-D5F8-6F4E-83D2-606C2C02DE8E}" type="pres">
      <dgm:prSet presAssocID="{4EEEE5A7-E222-3B47-9FE2-16D1AD6ABBBF}" presName="dummy" presStyleCnt="0"/>
      <dgm:spPr/>
    </dgm:pt>
    <dgm:pt modelId="{67BE1955-EA49-AB47-BA4B-662316727E0C}" type="pres">
      <dgm:prSet presAssocID="{E35A2CBA-A8BF-5143-AC03-EF9DFDF561E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4AB75A9-2514-B94A-A99B-5693D4F9F73D}" type="pres">
      <dgm:prSet presAssocID="{A3484B4A-31FD-2A42-9E19-40B9204C76B9}" presName="node" presStyleLbl="node1" presStyleIdx="1" presStyleCnt="3" custScaleX="133701" custScaleY="1377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64D1E-52E2-5F49-BA0D-47AC937CAA9D}" type="pres">
      <dgm:prSet presAssocID="{A3484B4A-31FD-2A42-9E19-40B9204C76B9}" presName="dummy" presStyleCnt="0"/>
      <dgm:spPr/>
    </dgm:pt>
    <dgm:pt modelId="{E2212661-CE15-AD42-BC98-54E40088A775}" type="pres">
      <dgm:prSet presAssocID="{260A9BCC-3D2E-8D48-AF1B-D28F1AFD21C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89252F30-4E95-7747-8D72-D1E93C765472}" type="pres">
      <dgm:prSet presAssocID="{9E1997A0-B7E1-324D-B088-41E3A4AE4FCB}" presName="node" presStyleLbl="node1" presStyleIdx="2" presStyleCnt="3" custScaleX="145812" custScaleY="142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BB24E-E0D3-F742-B46A-B50FF2CC4254}" type="pres">
      <dgm:prSet presAssocID="{9E1997A0-B7E1-324D-B088-41E3A4AE4FCB}" presName="dummy" presStyleCnt="0"/>
      <dgm:spPr/>
    </dgm:pt>
    <dgm:pt modelId="{06F0B563-4B3E-0645-ABE7-244B6EA2F04F}" type="pres">
      <dgm:prSet presAssocID="{3948AE0F-8EC8-374C-B1A6-BB0ADA2F03AE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69756F24-BCF7-2941-82F8-F5C0BDA77562}" srcId="{502BE51B-E0EE-5941-A00C-3A32648E95F5}" destId="{4EEEE5A7-E222-3B47-9FE2-16D1AD6ABBBF}" srcOrd="0" destOrd="0" parTransId="{31EC82AB-57F5-894C-BAD6-61CBA9B9174B}" sibTransId="{E35A2CBA-A8BF-5143-AC03-EF9DFDF561E7}"/>
    <dgm:cxn modelId="{496B5EB0-5249-074F-B563-888BFF3B6E77}" srcId="{502BE51B-E0EE-5941-A00C-3A32648E95F5}" destId="{A3484B4A-31FD-2A42-9E19-40B9204C76B9}" srcOrd="1" destOrd="0" parTransId="{BF467857-62E2-AA4D-908C-D8A7B3112871}" sibTransId="{260A9BCC-3D2E-8D48-AF1B-D28F1AFD21CD}"/>
    <dgm:cxn modelId="{0875279C-0228-4291-BDF6-F2FDDD8249CA}" type="presOf" srcId="{260A9BCC-3D2E-8D48-AF1B-D28F1AFD21CD}" destId="{E2212661-CE15-AD42-BC98-54E40088A775}" srcOrd="0" destOrd="0" presId="urn:microsoft.com/office/officeart/2005/8/layout/radial6"/>
    <dgm:cxn modelId="{60641041-3602-6646-B3C5-EB15D2A1BFF4}" srcId="{502BE51B-E0EE-5941-A00C-3A32648E95F5}" destId="{9E1997A0-B7E1-324D-B088-41E3A4AE4FCB}" srcOrd="2" destOrd="0" parTransId="{A6066B3A-C5B9-EF4D-B100-E5DFB38FA5AF}" sibTransId="{3948AE0F-8EC8-374C-B1A6-BB0ADA2F03AE}"/>
    <dgm:cxn modelId="{F9595D1B-0695-4B97-8108-03AC176CD136}" type="presOf" srcId="{3948AE0F-8EC8-374C-B1A6-BB0ADA2F03AE}" destId="{06F0B563-4B3E-0645-ABE7-244B6EA2F04F}" srcOrd="0" destOrd="0" presId="urn:microsoft.com/office/officeart/2005/8/layout/radial6"/>
    <dgm:cxn modelId="{1B3A6883-8CD5-4FFC-A879-D2AF12668CE8}" type="presOf" srcId="{A3484B4A-31FD-2A42-9E19-40B9204C76B9}" destId="{84AB75A9-2514-B94A-A99B-5693D4F9F73D}" srcOrd="0" destOrd="0" presId="urn:microsoft.com/office/officeart/2005/8/layout/radial6"/>
    <dgm:cxn modelId="{8C3BDFF0-9944-441F-9735-C7689992C42D}" type="presOf" srcId="{4EEEE5A7-E222-3B47-9FE2-16D1AD6ABBBF}" destId="{880E75EE-D5C0-F040-85C2-EADFA5B6014D}" srcOrd="0" destOrd="0" presId="urn:microsoft.com/office/officeart/2005/8/layout/radial6"/>
    <dgm:cxn modelId="{14E88932-C520-4923-8813-C067B57FFC3D}" type="presOf" srcId="{E35A2CBA-A8BF-5143-AC03-EF9DFDF561E7}" destId="{67BE1955-EA49-AB47-BA4B-662316727E0C}" srcOrd="0" destOrd="0" presId="urn:microsoft.com/office/officeart/2005/8/layout/radial6"/>
    <dgm:cxn modelId="{F20B4B08-8D4A-884F-918B-621BDC91426F}" srcId="{575EDF3F-6A0A-2840-9A4C-47E78D1F5B68}" destId="{502BE51B-E0EE-5941-A00C-3A32648E95F5}" srcOrd="0" destOrd="0" parTransId="{90A0C36D-5311-914F-A3C3-A638713357A7}" sibTransId="{20309181-6990-F943-9516-5D2916F8D29B}"/>
    <dgm:cxn modelId="{F233B2E2-9827-4713-B987-DD4C87974933}" type="presOf" srcId="{575EDF3F-6A0A-2840-9A4C-47E78D1F5B68}" destId="{2A805024-B0E6-2B48-A7CB-6CB64D8E65C3}" srcOrd="0" destOrd="0" presId="urn:microsoft.com/office/officeart/2005/8/layout/radial6"/>
    <dgm:cxn modelId="{18FED3ED-1DAD-46FB-A6B6-93076012E9CD}" type="presOf" srcId="{9E1997A0-B7E1-324D-B088-41E3A4AE4FCB}" destId="{89252F30-4E95-7747-8D72-D1E93C765472}" srcOrd="0" destOrd="0" presId="urn:microsoft.com/office/officeart/2005/8/layout/radial6"/>
    <dgm:cxn modelId="{8F348E0F-F0B4-432D-AB5F-56890FF0ABD1}" type="presOf" srcId="{502BE51B-E0EE-5941-A00C-3A32648E95F5}" destId="{221907D5-F5A5-184A-8916-A1E32DA684CC}" srcOrd="0" destOrd="0" presId="urn:microsoft.com/office/officeart/2005/8/layout/radial6"/>
    <dgm:cxn modelId="{809A0D17-B92F-4D7A-AC26-F0C37371572A}" type="presParOf" srcId="{2A805024-B0E6-2B48-A7CB-6CB64D8E65C3}" destId="{221907D5-F5A5-184A-8916-A1E32DA684CC}" srcOrd="0" destOrd="0" presId="urn:microsoft.com/office/officeart/2005/8/layout/radial6"/>
    <dgm:cxn modelId="{3FF33EFB-1E39-4A4E-A3C8-A091E10E2560}" type="presParOf" srcId="{2A805024-B0E6-2B48-A7CB-6CB64D8E65C3}" destId="{880E75EE-D5C0-F040-85C2-EADFA5B6014D}" srcOrd="1" destOrd="0" presId="urn:microsoft.com/office/officeart/2005/8/layout/radial6"/>
    <dgm:cxn modelId="{CBCC4224-C293-4CEA-982E-3A0D7E53EED7}" type="presParOf" srcId="{2A805024-B0E6-2B48-A7CB-6CB64D8E65C3}" destId="{473AFC82-D5F8-6F4E-83D2-606C2C02DE8E}" srcOrd="2" destOrd="0" presId="urn:microsoft.com/office/officeart/2005/8/layout/radial6"/>
    <dgm:cxn modelId="{8E5ACA37-D5A0-4304-B7C0-F85428F97986}" type="presParOf" srcId="{2A805024-B0E6-2B48-A7CB-6CB64D8E65C3}" destId="{67BE1955-EA49-AB47-BA4B-662316727E0C}" srcOrd="3" destOrd="0" presId="urn:microsoft.com/office/officeart/2005/8/layout/radial6"/>
    <dgm:cxn modelId="{E797F453-4CFB-4526-9ECF-ABC6E019AA0E}" type="presParOf" srcId="{2A805024-B0E6-2B48-A7CB-6CB64D8E65C3}" destId="{84AB75A9-2514-B94A-A99B-5693D4F9F73D}" srcOrd="4" destOrd="0" presId="urn:microsoft.com/office/officeart/2005/8/layout/radial6"/>
    <dgm:cxn modelId="{169EA0F9-5C84-44A0-89AC-505CAD46AD2F}" type="presParOf" srcId="{2A805024-B0E6-2B48-A7CB-6CB64D8E65C3}" destId="{77264D1E-52E2-5F49-BA0D-47AC937CAA9D}" srcOrd="5" destOrd="0" presId="urn:microsoft.com/office/officeart/2005/8/layout/radial6"/>
    <dgm:cxn modelId="{F7EC0724-60AE-4AF0-9A56-5AA051336DDE}" type="presParOf" srcId="{2A805024-B0E6-2B48-A7CB-6CB64D8E65C3}" destId="{E2212661-CE15-AD42-BC98-54E40088A775}" srcOrd="6" destOrd="0" presId="urn:microsoft.com/office/officeart/2005/8/layout/radial6"/>
    <dgm:cxn modelId="{46AF4AFC-A6AE-407A-8058-0003DC9D1F8E}" type="presParOf" srcId="{2A805024-B0E6-2B48-A7CB-6CB64D8E65C3}" destId="{89252F30-4E95-7747-8D72-D1E93C765472}" srcOrd="7" destOrd="0" presId="urn:microsoft.com/office/officeart/2005/8/layout/radial6"/>
    <dgm:cxn modelId="{D81E8962-4218-4AFA-B482-EA04925C3881}" type="presParOf" srcId="{2A805024-B0E6-2B48-A7CB-6CB64D8E65C3}" destId="{C09BB24E-E0D3-F742-B46A-B50FF2CC4254}" srcOrd="8" destOrd="0" presId="urn:microsoft.com/office/officeart/2005/8/layout/radial6"/>
    <dgm:cxn modelId="{5EA3C51C-A5B3-45E4-AC1C-69BDB7582A28}" type="presParOf" srcId="{2A805024-B0E6-2B48-A7CB-6CB64D8E65C3}" destId="{06F0B563-4B3E-0645-ABE7-244B6EA2F04F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74A022-8D31-414E-B9CD-4367E1C0B6EB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3FC567A-AFFE-4E9E-9868-0179F5861F0F}">
      <dgm:prSet phldrT="[Testo]"/>
      <dgm:spPr>
        <a:solidFill>
          <a:srgbClr val="FF0000"/>
        </a:solidFill>
      </dgm:spPr>
      <dgm:t>
        <a:bodyPr lIns="0" tIns="0" rIns="0" bIns="0"/>
        <a:lstStyle/>
        <a:p>
          <a:r>
            <a:rPr lang="it-IT" dirty="0" err="1" smtClean="0"/>
            <a:t>UdA</a:t>
          </a:r>
          <a:endParaRPr lang="it-IT" dirty="0"/>
        </a:p>
      </dgm:t>
    </dgm:pt>
    <dgm:pt modelId="{0F463FE3-E091-497F-B750-CFF157799F7B}" type="parTrans" cxnId="{0FF08511-1024-4162-8528-FAB57D828A56}">
      <dgm:prSet/>
      <dgm:spPr/>
      <dgm:t>
        <a:bodyPr/>
        <a:lstStyle/>
        <a:p>
          <a:endParaRPr lang="it-IT"/>
        </a:p>
      </dgm:t>
    </dgm:pt>
    <dgm:pt modelId="{2FB5BA47-7114-468F-98DB-8CD1814AC30C}" type="sibTrans" cxnId="{0FF08511-1024-4162-8528-FAB57D828A56}">
      <dgm:prSet/>
      <dgm:spPr/>
      <dgm:t>
        <a:bodyPr/>
        <a:lstStyle/>
        <a:p>
          <a:endParaRPr lang="it-IT"/>
        </a:p>
      </dgm:t>
    </dgm:pt>
    <dgm:pt modelId="{66044B15-7EFD-4D61-B58F-51C36A005EC7}">
      <dgm:prSet phldrT="[Testo]" custT="1"/>
      <dgm:spPr>
        <a:solidFill>
          <a:schemeClr val="accent2"/>
        </a:solidFill>
      </dgm:spPr>
      <dgm:t>
        <a:bodyPr lIns="0" tIns="0" rIns="0" bIns="0"/>
        <a:lstStyle/>
        <a:p>
          <a:r>
            <a:rPr lang="it-IT" sz="2800" b="1" dirty="0" smtClean="0">
              <a:hlinkClick xmlns:r="http://schemas.openxmlformats.org/officeDocument/2006/relationships" r:id="rId1" action="ppaction://hlinksldjump"/>
            </a:rPr>
            <a:t>Scheda di progetto</a:t>
          </a:r>
          <a:endParaRPr lang="it-IT" sz="2800" b="1" dirty="0"/>
        </a:p>
      </dgm:t>
    </dgm:pt>
    <dgm:pt modelId="{869F05D8-42CD-4A3E-B783-BC8E2EE79CDD}" type="parTrans" cxnId="{D6C65EA2-9417-4F1A-9B0A-8E94E6A2A364}">
      <dgm:prSet/>
      <dgm:spPr/>
      <dgm:t>
        <a:bodyPr/>
        <a:lstStyle/>
        <a:p>
          <a:endParaRPr lang="it-IT"/>
        </a:p>
      </dgm:t>
    </dgm:pt>
    <dgm:pt modelId="{2111E143-F437-4088-AAB2-D2D4BCFBBBC3}" type="sibTrans" cxnId="{D6C65EA2-9417-4F1A-9B0A-8E94E6A2A364}">
      <dgm:prSet/>
      <dgm:spPr/>
      <dgm:t>
        <a:bodyPr/>
        <a:lstStyle/>
        <a:p>
          <a:endParaRPr lang="it-IT"/>
        </a:p>
      </dgm:t>
    </dgm:pt>
    <dgm:pt modelId="{7981EFD2-BBF7-4161-BE95-6F132320637B}">
      <dgm:prSet phldrT="[Testo]" custT="1"/>
      <dgm:spPr>
        <a:solidFill>
          <a:schemeClr val="accent1"/>
        </a:solidFill>
      </dgm:spPr>
      <dgm:t>
        <a:bodyPr lIns="0" tIns="0" rIns="0" bIns="0"/>
        <a:lstStyle/>
        <a:p>
          <a:r>
            <a:rPr lang="it-IT" sz="2800" b="1" baseline="0" dirty="0" smtClean="0">
              <a:hlinkClick xmlns:r="http://schemas.openxmlformats.org/officeDocument/2006/relationships" r:id="rId2" action="ppaction://hlinksldjump"/>
            </a:rPr>
            <a:t>Piano di lavoro</a:t>
          </a:r>
          <a:endParaRPr lang="it-IT" sz="2800" b="1" baseline="0" dirty="0"/>
        </a:p>
      </dgm:t>
    </dgm:pt>
    <dgm:pt modelId="{CF5E3CA2-D505-451C-9759-B6D6FD21CFE5}" type="parTrans" cxnId="{501BD183-3C2A-4940-AA3F-274B808085C3}">
      <dgm:prSet/>
      <dgm:spPr/>
      <dgm:t>
        <a:bodyPr/>
        <a:lstStyle/>
        <a:p>
          <a:endParaRPr lang="it-IT"/>
        </a:p>
      </dgm:t>
    </dgm:pt>
    <dgm:pt modelId="{C1177468-C1E6-4BB8-A36E-A16B2890B081}" type="sibTrans" cxnId="{501BD183-3C2A-4940-AA3F-274B808085C3}">
      <dgm:prSet/>
      <dgm:spPr/>
      <dgm:t>
        <a:bodyPr/>
        <a:lstStyle/>
        <a:p>
          <a:endParaRPr lang="it-IT"/>
        </a:p>
      </dgm:t>
    </dgm:pt>
    <dgm:pt modelId="{FB4B9389-22DE-492F-8280-BDCD62E7DFFC}">
      <dgm:prSet phldrT="[Testo]" custT="1"/>
      <dgm:spPr>
        <a:solidFill>
          <a:srgbClr val="FFC000"/>
        </a:solidFill>
      </dgm:spPr>
      <dgm:t>
        <a:bodyPr lIns="0" tIns="0" rIns="0" bIns="0"/>
        <a:lstStyle/>
        <a:p>
          <a:r>
            <a:rPr lang="it-IT" sz="2800" b="1" baseline="0" dirty="0" smtClean="0">
              <a:hlinkClick xmlns:r="http://schemas.openxmlformats.org/officeDocument/2006/relationships" r:id="rId3" action="ppaction://hlinksldjump"/>
            </a:rPr>
            <a:t>Diagramma di </a:t>
          </a:r>
          <a:r>
            <a:rPr lang="it-IT" sz="2800" b="1" baseline="0" dirty="0" err="1" smtClean="0">
              <a:hlinkClick xmlns:r="http://schemas.openxmlformats.org/officeDocument/2006/relationships" r:id="rId3" action="ppaction://hlinksldjump"/>
            </a:rPr>
            <a:t>Gantt</a:t>
          </a:r>
          <a:endParaRPr lang="it-IT" sz="2800" b="1" baseline="0" dirty="0"/>
        </a:p>
      </dgm:t>
    </dgm:pt>
    <dgm:pt modelId="{99DBBC65-BFCE-4289-9B1A-644A192616AC}" type="parTrans" cxnId="{B9E73A66-088B-4DD9-9E8E-F2FB39158161}">
      <dgm:prSet/>
      <dgm:spPr/>
      <dgm:t>
        <a:bodyPr/>
        <a:lstStyle/>
        <a:p>
          <a:endParaRPr lang="it-IT"/>
        </a:p>
      </dgm:t>
    </dgm:pt>
    <dgm:pt modelId="{F23A7EB0-5587-4013-8C34-B9E1F8A81807}" type="sibTrans" cxnId="{B9E73A66-088B-4DD9-9E8E-F2FB39158161}">
      <dgm:prSet/>
      <dgm:spPr/>
      <dgm:t>
        <a:bodyPr/>
        <a:lstStyle/>
        <a:p>
          <a:endParaRPr lang="it-IT"/>
        </a:p>
      </dgm:t>
    </dgm:pt>
    <dgm:pt modelId="{D7274C20-9360-4F3A-9CE2-781033C328F2}">
      <dgm:prSet phldrT="[Testo]" custT="1"/>
      <dgm:spPr>
        <a:solidFill>
          <a:srgbClr val="00B0F0"/>
        </a:solidFill>
      </dgm:spPr>
      <dgm:t>
        <a:bodyPr lIns="0" tIns="0" rIns="0" bIns="0"/>
        <a:lstStyle/>
        <a:p>
          <a:r>
            <a:rPr lang="it-IT" sz="2800" b="1" dirty="0" smtClean="0">
              <a:hlinkClick xmlns:r="http://schemas.openxmlformats.org/officeDocument/2006/relationships" r:id="rId4" action="ppaction://hlinksldjump"/>
            </a:rPr>
            <a:t>Consegna agli studenti</a:t>
          </a:r>
          <a:endParaRPr lang="it-IT" sz="2800" b="1" dirty="0"/>
        </a:p>
      </dgm:t>
    </dgm:pt>
    <dgm:pt modelId="{B60EAD6B-DCB3-4519-BED2-A416222EACD4}" type="parTrans" cxnId="{A843ECD9-2974-4974-939B-2C5F79ED1294}">
      <dgm:prSet/>
      <dgm:spPr/>
      <dgm:t>
        <a:bodyPr/>
        <a:lstStyle/>
        <a:p>
          <a:endParaRPr lang="it-IT"/>
        </a:p>
      </dgm:t>
    </dgm:pt>
    <dgm:pt modelId="{60A40017-02EA-467C-BDA6-F50AC2E092F5}" type="sibTrans" cxnId="{A843ECD9-2974-4974-939B-2C5F79ED1294}">
      <dgm:prSet/>
      <dgm:spPr/>
      <dgm:t>
        <a:bodyPr/>
        <a:lstStyle/>
        <a:p>
          <a:endParaRPr lang="it-IT"/>
        </a:p>
      </dgm:t>
    </dgm:pt>
    <dgm:pt modelId="{89CD4D40-55C1-4CB6-9FDF-AFB4B5617326}">
      <dgm:prSet custT="1"/>
      <dgm:spPr>
        <a:solidFill>
          <a:srgbClr val="E709CD"/>
        </a:solidFill>
      </dgm:spPr>
      <dgm:t>
        <a:bodyPr lIns="0" tIns="0" rIns="0" bIns="0"/>
        <a:lstStyle/>
        <a:p>
          <a:r>
            <a:rPr lang="it-IT" sz="2800" b="1" dirty="0" smtClean="0">
              <a:hlinkClick xmlns:r="http://schemas.openxmlformats.org/officeDocument/2006/relationships" r:id="rId5" action="ppaction://hlinksldjump"/>
            </a:rPr>
            <a:t>Relazione finale dello studente</a:t>
          </a:r>
          <a:endParaRPr lang="it-IT" sz="2800" b="1" dirty="0"/>
        </a:p>
      </dgm:t>
    </dgm:pt>
    <dgm:pt modelId="{6B1E76B7-746C-4A98-A504-FF50B3D99714}" type="parTrans" cxnId="{A042B4E4-397E-4C64-BDA3-5B95B0D5A57A}">
      <dgm:prSet/>
      <dgm:spPr/>
      <dgm:t>
        <a:bodyPr/>
        <a:lstStyle/>
        <a:p>
          <a:endParaRPr lang="it-IT"/>
        </a:p>
      </dgm:t>
    </dgm:pt>
    <dgm:pt modelId="{CB01CBFC-75EC-4803-AF83-AB17C1B6B5E4}" type="sibTrans" cxnId="{A042B4E4-397E-4C64-BDA3-5B95B0D5A57A}">
      <dgm:prSet/>
      <dgm:spPr/>
      <dgm:t>
        <a:bodyPr/>
        <a:lstStyle/>
        <a:p>
          <a:endParaRPr lang="it-IT"/>
        </a:p>
      </dgm:t>
    </dgm:pt>
    <dgm:pt modelId="{70485BC3-1058-4D60-9734-EBBAA6A5ED5F}" type="pres">
      <dgm:prSet presAssocID="{3374A022-8D31-414E-B9CD-4367E1C0B6E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9D8580E-6BEC-4F19-BBA6-DA7A7195D3FC}" type="pres">
      <dgm:prSet presAssocID="{E3FC567A-AFFE-4E9E-9868-0179F5861F0F}" presName="centerShape" presStyleLbl="node0" presStyleIdx="0" presStyleCnt="1" custScaleX="130911" custScaleY="111451"/>
      <dgm:spPr/>
      <dgm:t>
        <a:bodyPr/>
        <a:lstStyle/>
        <a:p>
          <a:endParaRPr lang="it-IT"/>
        </a:p>
      </dgm:t>
    </dgm:pt>
    <dgm:pt modelId="{88D22460-72B6-41F3-BE0B-229555BA06F8}" type="pres">
      <dgm:prSet presAssocID="{869F05D8-42CD-4A3E-B783-BC8E2EE79CDD}" presName="Name9" presStyleLbl="parChTrans1D2" presStyleIdx="0" presStyleCnt="5"/>
      <dgm:spPr/>
      <dgm:t>
        <a:bodyPr/>
        <a:lstStyle/>
        <a:p>
          <a:endParaRPr lang="it-IT"/>
        </a:p>
      </dgm:t>
    </dgm:pt>
    <dgm:pt modelId="{1D8C2740-E6CE-49BD-8F33-23FAF13F6682}" type="pres">
      <dgm:prSet presAssocID="{869F05D8-42CD-4A3E-B783-BC8E2EE79CDD}" presName="connTx" presStyleLbl="parChTrans1D2" presStyleIdx="0" presStyleCnt="5"/>
      <dgm:spPr/>
      <dgm:t>
        <a:bodyPr/>
        <a:lstStyle/>
        <a:p>
          <a:endParaRPr lang="it-IT"/>
        </a:p>
      </dgm:t>
    </dgm:pt>
    <dgm:pt modelId="{56490C9D-E652-4DFD-A336-4D530590EB00}" type="pres">
      <dgm:prSet presAssocID="{66044B15-7EFD-4D61-B58F-51C36A005EC7}" presName="node" presStyleLbl="node1" presStyleIdx="0" presStyleCnt="5" custScaleX="207721" custRadScaleRad="101026" custRadScaleInc="328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it-IT"/>
        </a:p>
      </dgm:t>
    </dgm:pt>
    <dgm:pt modelId="{2D5BECC5-FD97-41F7-8C9E-0BD933B3D8D0}" type="pres">
      <dgm:prSet presAssocID="{CF5E3CA2-D505-451C-9759-B6D6FD21CFE5}" presName="Name9" presStyleLbl="parChTrans1D2" presStyleIdx="1" presStyleCnt="5"/>
      <dgm:spPr/>
      <dgm:t>
        <a:bodyPr/>
        <a:lstStyle/>
        <a:p>
          <a:endParaRPr lang="it-IT"/>
        </a:p>
      </dgm:t>
    </dgm:pt>
    <dgm:pt modelId="{0AC6CA9A-1CA6-40B4-920D-08764BAD81B0}" type="pres">
      <dgm:prSet presAssocID="{CF5E3CA2-D505-451C-9759-B6D6FD21CFE5}" presName="connTx" presStyleLbl="parChTrans1D2" presStyleIdx="1" presStyleCnt="5"/>
      <dgm:spPr/>
      <dgm:t>
        <a:bodyPr/>
        <a:lstStyle/>
        <a:p>
          <a:endParaRPr lang="it-IT"/>
        </a:p>
      </dgm:t>
    </dgm:pt>
    <dgm:pt modelId="{C0F3900E-6B2C-4A19-B9B3-2F265F699D39}" type="pres">
      <dgm:prSet presAssocID="{7981EFD2-BBF7-4161-BE95-6F132320637B}" presName="node" presStyleLbl="node1" presStyleIdx="1" presStyleCnt="5" custScaleX="172072" custScaleY="115040" custRadScaleRad="136062" custRadScaleInc="2977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it-IT"/>
        </a:p>
      </dgm:t>
    </dgm:pt>
    <dgm:pt modelId="{08BB1688-BB2C-4B61-81A4-085F33AD419A}" type="pres">
      <dgm:prSet presAssocID="{99DBBC65-BFCE-4289-9B1A-644A192616AC}" presName="Name9" presStyleLbl="parChTrans1D2" presStyleIdx="2" presStyleCnt="5"/>
      <dgm:spPr/>
      <dgm:t>
        <a:bodyPr/>
        <a:lstStyle/>
        <a:p>
          <a:endParaRPr lang="it-IT"/>
        </a:p>
      </dgm:t>
    </dgm:pt>
    <dgm:pt modelId="{63E2C542-054B-44E5-B351-3CBBB2ED2CF9}" type="pres">
      <dgm:prSet presAssocID="{99DBBC65-BFCE-4289-9B1A-644A192616AC}" presName="connTx" presStyleLbl="parChTrans1D2" presStyleIdx="2" presStyleCnt="5"/>
      <dgm:spPr/>
      <dgm:t>
        <a:bodyPr/>
        <a:lstStyle/>
        <a:p>
          <a:endParaRPr lang="it-IT"/>
        </a:p>
      </dgm:t>
    </dgm:pt>
    <dgm:pt modelId="{2EDB3AF9-0FC2-4ADF-A04A-6191AE3D4150}" type="pres">
      <dgm:prSet presAssocID="{FB4B9389-22DE-492F-8280-BDCD62E7DFFC}" presName="node" presStyleLbl="node1" presStyleIdx="2" presStyleCnt="5" custScaleX="236885" custRadScaleRad="131842" custRadScaleInc="-4651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it-IT"/>
        </a:p>
      </dgm:t>
    </dgm:pt>
    <dgm:pt modelId="{64B071C0-4F1E-4875-8C1B-73801238D729}" type="pres">
      <dgm:prSet presAssocID="{B60EAD6B-DCB3-4519-BED2-A416222EACD4}" presName="Name9" presStyleLbl="parChTrans1D2" presStyleIdx="3" presStyleCnt="5"/>
      <dgm:spPr/>
      <dgm:t>
        <a:bodyPr/>
        <a:lstStyle/>
        <a:p>
          <a:endParaRPr lang="it-IT"/>
        </a:p>
      </dgm:t>
    </dgm:pt>
    <dgm:pt modelId="{98671702-E59B-4DB8-9EE4-11F9B92F1F5F}" type="pres">
      <dgm:prSet presAssocID="{B60EAD6B-DCB3-4519-BED2-A416222EACD4}" presName="connTx" presStyleLbl="parChTrans1D2" presStyleIdx="3" presStyleCnt="5"/>
      <dgm:spPr/>
      <dgm:t>
        <a:bodyPr/>
        <a:lstStyle/>
        <a:p>
          <a:endParaRPr lang="it-IT"/>
        </a:p>
      </dgm:t>
    </dgm:pt>
    <dgm:pt modelId="{E4DAAB53-FD09-4167-94B5-0B94636C212E}" type="pres">
      <dgm:prSet presAssocID="{D7274C20-9360-4F3A-9CE2-781033C328F2}" presName="node" presStyleLbl="node1" presStyleIdx="3" presStyleCnt="5" custScaleX="225305" custScaleY="99570" custRadScaleRad="146377" custRadScaleInc="5659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it-IT"/>
        </a:p>
      </dgm:t>
    </dgm:pt>
    <dgm:pt modelId="{7B7D1464-E085-41B2-A4A9-94DF73DA14DF}" type="pres">
      <dgm:prSet presAssocID="{6B1E76B7-746C-4A98-A504-FF50B3D99714}" presName="Name9" presStyleLbl="parChTrans1D2" presStyleIdx="4" presStyleCnt="5"/>
      <dgm:spPr/>
      <dgm:t>
        <a:bodyPr/>
        <a:lstStyle/>
        <a:p>
          <a:endParaRPr lang="it-IT"/>
        </a:p>
      </dgm:t>
    </dgm:pt>
    <dgm:pt modelId="{C8ABA183-48A9-425E-ABB8-004D8C5881AA}" type="pres">
      <dgm:prSet presAssocID="{6B1E76B7-746C-4A98-A504-FF50B3D99714}" presName="connTx" presStyleLbl="parChTrans1D2" presStyleIdx="4" presStyleCnt="5"/>
      <dgm:spPr/>
      <dgm:t>
        <a:bodyPr/>
        <a:lstStyle/>
        <a:p>
          <a:endParaRPr lang="it-IT"/>
        </a:p>
      </dgm:t>
    </dgm:pt>
    <dgm:pt modelId="{0D03C4A7-4877-4D12-B810-50FF93DBE72D}" type="pres">
      <dgm:prSet presAssocID="{89CD4D40-55C1-4CB6-9FDF-AFB4B5617326}" presName="node" presStyleLbl="node1" presStyleIdx="4" presStyleCnt="5" custScaleX="184856" custRadScaleRad="139141" custRadScaleInc="-2498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it-IT"/>
        </a:p>
      </dgm:t>
    </dgm:pt>
  </dgm:ptLst>
  <dgm:cxnLst>
    <dgm:cxn modelId="{D6C65EA2-9417-4F1A-9B0A-8E94E6A2A364}" srcId="{E3FC567A-AFFE-4E9E-9868-0179F5861F0F}" destId="{66044B15-7EFD-4D61-B58F-51C36A005EC7}" srcOrd="0" destOrd="0" parTransId="{869F05D8-42CD-4A3E-B783-BC8E2EE79CDD}" sibTransId="{2111E143-F437-4088-AAB2-D2D4BCFBBBC3}"/>
    <dgm:cxn modelId="{A843ECD9-2974-4974-939B-2C5F79ED1294}" srcId="{E3FC567A-AFFE-4E9E-9868-0179F5861F0F}" destId="{D7274C20-9360-4F3A-9CE2-781033C328F2}" srcOrd="3" destOrd="0" parTransId="{B60EAD6B-DCB3-4519-BED2-A416222EACD4}" sibTransId="{60A40017-02EA-467C-BDA6-F50AC2E092F5}"/>
    <dgm:cxn modelId="{0E33E748-968F-4802-BC95-BAA87BD7FBDF}" type="presOf" srcId="{99DBBC65-BFCE-4289-9B1A-644A192616AC}" destId="{63E2C542-054B-44E5-B351-3CBBB2ED2CF9}" srcOrd="1" destOrd="0" presId="urn:microsoft.com/office/officeart/2005/8/layout/radial1"/>
    <dgm:cxn modelId="{E661F4E2-7BB9-4CE2-B1A3-986BD4A545F3}" type="presOf" srcId="{B60EAD6B-DCB3-4519-BED2-A416222EACD4}" destId="{98671702-E59B-4DB8-9EE4-11F9B92F1F5F}" srcOrd="1" destOrd="0" presId="urn:microsoft.com/office/officeart/2005/8/layout/radial1"/>
    <dgm:cxn modelId="{304DA4F1-7A31-4FBF-8601-F8F21652B717}" type="presOf" srcId="{E3FC567A-AFFE-4E9E-9868-0179F5861F0F}" destId="{39D8580E-6BEC-4F19-BBA6-DA7A7195D3FC}" srcOrd="0" destOrd="0" presId="urn:microsoft.com/office/officeart/2005/8/layout/radial1"/>
    <dgm:cxn modelId="{A042B4E4-397E-4C64-BDA3-5B95B0D5A57A}" srcId="{E3FC567A-AFFE-4E9E-9868-0179F5861F0F}" destId="{89CD4D40-55C1-4CB6-9FDF-AFB4B5617326}" srcOrd="4" destOrd="0" parTransId="{6B1E76B7-746C-4A98-A504-FF50B3D99714}" sibTransId="{CB01CBFC-75EC-4803-AF83-AB17C1B6B5E4}"/>
    <dgm:cxn modelId="{447A91E8-9BFC-4DDA-AC27-0BDF068C2671}" type="presOf" srcId="{869F05D8-42CD-4A3E-B783-BC8E2EE79CDD}" destId="{88D22460-72B6-41F3-BE0B-229555BA06F8}" srcOrd="0" destOrd="0" presId="urn:microsoft.com/office/officeart/2005/8/layout/radial1"/>
    <dgm:cxn modelId="{3594C373-FAC1-40B4-8B7A-89B13B85F00E}" type="presOf" srcId="{7981EFD2-BBF7-4161-BE95-6F132320637B}" destId="{C0F3900E-6B2C-4A19-B9B3-2F265F699D39}" srcOrd="0" destOrd="0" presId="urn:microsoft.com/office/officeart/2005/8/layout/radial1"/>
    <dgm:cxn modelId="{472A3004-DE0E-450D-B802-B624A7D5FE10}" type="presOf" srcId="{66044B15-7EFD-4D61-B58F-51C36A005EC7}" destId="{56490C9D-E652-4DFD-A336-4D530590EB00}" srcOrd="0" destOrd="0" presId="urn:microsoft.com/office/officeart/2005/8/layout/radial1"/>
    <dgm:cxn modelId="{0D311B75-1A9E-418E-B3CE-B2206E44A3F6}" type="presOf" srcId="{6B1E76B7-746C-4A98-A504-FF50B3D99714}" destId="{C8ABA183-48A9-425E-ABB8-004D8C5881AA}" srcOrd="1" destOrd="0" presId="urn:microsoft.com/office/officeart/2005/8/layout/radial1"/>
    <dgm:cxn modelId="{F646D119-5113-4E42-B9DB-FCB924D45F17}" type="presOf" srcId="{B60EAD6B-DCB3-4519-BED2-A416222EACD4}" destId="{64B071C0-4F1E-4875-8C1B-73801238D729}" srcOrd="0" destOrd="0" presId="urn:microsoft.com/office/officeart/2005/8/layout/radial1"/>
    <dgm:cxn modelId="{D4D38ED9-F2AC-4B4C-9559-FDA71C2B0D21}" type="presOf" srcId="{99DBBC65-BFCE-4289-9B1A-644A192616AC}" destId="{08BB1688-BB2C-4B61-81A4-085F33AD419A}" srcOrd="0" destOrd="0" presId="urn:microsoft.com/office/officeart/2005/8/layout/radial1"/>
    <dgm:cxn modelId="{B9E73A66-088B-4DD9-9E8E-F2FB39158161}" srcId="{E3FC567A-AFFE-4E9E-9868-0179F5861F0F}" destId="{FB4B9389-22DE-492F-8280-BDCD62E7DFFC}" srcOrd="2" destOrd="0" parTransId="{99DBBC65-BFCE-4289-9B1A-644A192616AC}" sibTransId="{F23A7EB0-5587-4013-8C34-B9E1F8A81807}"/>
    <dgm:cxn modelId="{0FF08511-1024-4162-8528-FAB57D828A56}" srcId="{3374A022-8D31-414E-B9CD-4367E1C0B6EB}" destId="{E3FC567A-AFFE-4E9E-9868-0179F5861F0F}" srcOrd="0" destOrd="0" parTransId="{0F463FE3-E091-497F-B750-CFF157799F7B}" sibTransId="{2FB5BA47-7114-468F-98DB-8CD1814AC30C}"/>
    <dgm:cxn modelId="{0294563C-79AE-45C7-B448-C6F0BAB6BE4C}" type="presOf" srcId="{6B1E76B7-746C-4A98-A504-FF50B3D99714}" destId="{7B7D1464-E085-41B2-A4A9-94DF73DA14DF}" srcOrd="0" destOrd="0" presId="urn:microsoft.com/office/officeart/2005/8/layout/radial1"/>
    <dgm:cxn modelId="{2626C7F2-AAA2-47E6-AB63-80127C3C339A}" type="presOf" srcId="{D7274C20-9360-4F3A-9CE2-781033C328F2}" destId="{E4DAAB53-FD09-4167-94B5-0B94636C212E}" srcOrd="0" destOrd="0" presId="urn:microsoft.com/office/officeart/2005/8/layout/radial1"/>
    <dgm:cxn modelId="{2FFB55B6-3D99-4962-9C58-D4E71ABDE57D}" type="presOf" srcId="{FB4B9389-22DE-492F-8280-BDCD62E7DFFC}" destId="{2EDB3AF9-0FC2-4ADF-A04A-6191AE3D4150}" srcOrd="0" destOrd="0" presId="urn:microsoft.com/office/officeart/2005/8/layout/radial1"/>
    <dgm:cxn modelId="{EABBEC57-B133-4E0E-99F6-6165E1A21BAA}" type="presOf" srcId="{869F05D8-42CD-4A3E-B783-BC8E2EE79CDD}" destId="{1D8C2740-E6CE-49BD-8F33-23FAF13F6682}" srcOrd="1" destOrd="0" presId="urn:microsoft.com/office/officeart/2005/8/layout/radial1"/>
    <dgm:cxn modelId="{DD43B764-5539-40C0-9DA9-80F968897459}" type="presOf" srcId="{3374A022-8D31-414E-B9CD-4367E1C0B6EB}" destId="{70485BC3-1058-4D60-9734-EBBAA6A5ED5F}" srcOrd="0" destOrd="0" presId="urn:microsoft.com/office/officeart/2005/8/layout/radial1"/>
    <dgm:cxn modelId="{7F925E3A-5583-4EB3-811C-135FE62A4AF9}" type="presOf" srcId="{CF5E3CA2-D505-451C-9759-B6D6FD21CFE5}" destId="{2D5BECC5-FD97-41F7-8C9E-0BD933B3D8D0}" srcOrd="0" destOrd="0" presId="urn:microsoft.com/office/officeart/2005/8/layout/radial1"/>
    <dgm:cxn modelId="{501BD183-3C2A-4940-AA3F-274B808085C3}" srcId="{E3FC567A-AFFE-4E9E-9868-0179F5861F0F}" destId="{7981EFD2-BBF7-4161-BE95-6F132320637B}" srcOrd="1" destOrd="0" parTransId="{CF5E3CA2-D505-451C-9759-B6D6FD21CFE5}" sibTransId="{C1177468-C1E6-4BB8-A36E-A16B2890B081}"/>
    <dgm:cxn modelId="{BF11C483-9ED6-4CD6-B923-0438067BCF2D}" type="presOf" srcId="{89CD4D40-55C1-4CB6-9FDF-AFB4B5617326}" destId="{0D03C4A7-4877-4D12-B810-50FF93DBE72D}" srcOrd="0" destOrd="0" presId="urn:microsoft.com/office/officeart/2005/8/layout/radial1"/>
    <dgm:cxn modelId="{0A136F60-E2B9-4A43-92BB-F1AECB43C280}" type="presOf" srcId="{CF5E3CA2-D505-451C-9759-B6D6FD21CFE5}" destId="{0AC6CA9A-1CA6-40B4-920D-08764BAD81B0}" srcOrd="1" destOrd="0" presId="urn:microsoft.com/office/officeart/2005/8/layout/radial1"/>
    <dgm:cxn modelId="{38DB9065-B963-4361-96B1-182F4C7A7FC8}" type="presParOf" srcId="{70485BC3-1058-4D60-9734-EBBAA6A5ED5F}" destId="{39D8580E-6BEC-4F19-BBA6-DA7A7195D3FC}" srcOrd="0" destOrd="0" presId="urn:microsoft.com/office/officeart/2005/8/layout/radial1"/>
    <dgm:cxn modelId="{BDC6AA21-EB16-432C-9D72-3835E157C7A6}" type="presParOf" srcId="{70485BC3-1058-4D60-9734-EBBAA6A5ED5F}" destId="{88D22460-72B6-41F3-BE0B-229555BA06F8}" srcOrd="1" destOrd="0" presId="urn:microsoft.com/office/officeart/2005/8/layout/radial1"/>
    <dgm:cxn modelId="{F7D48EC0-FB9A-4628-A987-9CCCFE0F5C44}" type="presParOf" srcId="{88D22460-72B6-41F3-BE0B-229555BA06F8}" destId="{1D8C2740-E6CE-49BD-8F33-23FAF13F6682}" srcOrd="0" destOrd="0" presId="urn:microsoft.com/office/officeart/2005/8/layout/radial1"/>
    <dgm:cxn modelId="{DDE449EC-0C97-4DCA-9915-EB4A89CA6AC1}" type="presParOf" srcId="{70485BC3-1058-4D60-9734-EBBAA6A5ED5F}" destId="{56490C9D-E652-4DFD-A336-4D530590EB00}" srcOrd="2" destOrd="0" presId="urn:microsoft.com/office/officeart/2005/8/layout/radial1"/>
    <dgm:cxn modelId="{FDEB267F-4616-4F21-AF59-9078AEA8F165}" type="presParOf" srcId="{70485BC3-1058-4D60-9734-EBBAA6A5ED5F}" destId="{2D5BECC5-FD97-41F7-8C9E-0BD933B3D8D0}" srcOrd="3" destOrd="0" presId="urn:microsoft.com/office/officeart/2005/8/layout/radial1"/>
    <dgm:cxn modelId="{7A82E150-D9DF-4136-9F36-F29EC16E650D}" type="presParOf" srcId="{2D5BECC5-FD97-41F7-8C9E-0BD933B3D8D0}" destId="{0AC6CA9A-1CA6-40B4-920D-08764BAD81B0}" srcOrd="0" destOrd="0" presId="urn:microsoft.com/office/officeart/2005/8/layout/radial1"/>
    <dgm:cxn modelId="{6FCB8E60-CB49-4F72-B477-7691FC63B119}" type="presParOf" srcId="{70485BC3-1058-4D60-9734-EBBAA6A5ED5F}" destId="{C0F3900E-6B2C-4A19-B9B3-2F265F699D39}" srcOrd="4" destOrd="0" presId="urn:microsoft.com/office/officeart/2005/8/layout/radial1"/>
    <dgm:cxn modelId="{C0AB5068-B16A-419B-965B-5019EECDBC5F}" type="presParOf" srcId="{70485BC3-1058-4D60-9734-EBBAA6A5ED5F}" destId="{08BB1688-BB2C-4B61-81A4-085F33AD419A}" srcOrd="5" destOrd="0" presId="urn:microsoft.com/office/officeart/2005/8/layout/radial1"/>
    <dgm:cxn modelId="{D3E442DB-E019-4DCC-B927-E79B5F27D049}" type="presParOf" srcId="{08BB1688-BB2C-4B61-81A4-085F33AD419A}" destId="{63E2C542-054B-44E5-B351-3CBBB2ED2CF9}" srcOrd="0" destOrd="0" presId="urn:microsoft.com/office/officeart/2005/8/layout/radial1"/>
    <dgm:cxn modelId="{56E5079E-85D7-46EF-9B9B-C67BD37D191F}" type="presParOf" srcId="{70485BC3-1058-4D60-9734-EBBAA6A5ED5F}" destId="{2EDB3AF9-0FC2-4ADF-A04A-6191AE3D4150}" srcOrd="6" destOrd="0" presId="urn:microsoft.com/office/officeart/2005/8/layout/radial1"/>
    <dgm:cxn modelId="{D9FF5A23-86FA-4675-BFF5-CF8B9CADFAF2}" type="presParOf" srcId="{70485BC3-1058-4D60-9734-EBBAA6A5ED5F}" destId="{64B071C0-4F1E-4875-8C1B-73801238D729}" srcOrd="7" destOrd="0" presId="urn:microsoft.com/office/officeart/2005/8/layout/radial1"/>
    <dgm:cxn modelId="{FF60D4B2-9384-458E-B80C-DC4C9C3A7D7A}" type="presParOf" srcId="{64B071C0-4F1E-4875-8C1B-73801238D729}" destId="{98671702-E59B-4DB8-9EE4-11F9B92F1F5F}" srcOrd="0" destOrd="0" presId="urn:microsoft.com/office/officeart/2005/8/layout/radial1"/>
    <dgm:cxn modelId="{43650E9F-155D-49B6-803B-1F2A8934DDEB}" type="presParOf" srcId="{70485BC3-1058-4D60-9734-EBBAA6A5ED5F}" destId="{E4DAAB53-FD09-4167-94B5-0B94636C212E}" srcOrd="8" destOrd="0" presId="urn:microsoft.com/office/officeart/2005/8/layout/radial1"/>
    <dgm:cxn modelId="{A1101A4A-3C5D-43BA-A0D1-F65B7403E4C4}" type="presParOf" srcId="{70485BC3-1058-4D60-9734-EBBAA6A5ED5F}" destId="{7B7D1464-E085-41B2-A4A9-94DF73DA14DF}" srcOrd="9" destOrd="0" presId="urn:microsoft.com/office/officeart/2005/8/layout/radial1"/>
    <dgm:cxn modelId="{533CB256-9666-4074-BB12-87D3438A8CB0}" type="presParOf" srcId="{7B7D1464-E085-41B2-A4A9-94DF73DA14DF}" destId="{C8ABA183-48A9-425E-ABB8-004D8C5881AA}" srcOrd="0" destOrd="0" presId="urn:microsoft.com/office/officeart/2005/8/layout/radial1"/>
    <dgm:cxn modelId="{42081676-618E-4B79-B57E-B7ED2CA36CD9}" type="presParOf" srcId="{70485BC3-1058-4D60-9734-EBBAA6A5ED5F}" destId="{0D03C4A7-4877-4D12-B810-50FF93DBE72D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0B563-4B3E-0645-ABE7-244B6EA2F04F}">
      <dsp:nvSpPr>
        <dsp:cNvPr id="0" name=""/>
        <dsp:cNvSpPr/>
      </dsp:nvSpPr>
      <dsp:spPr>
        <a:xfrm>
          <a:off x="1286964" y="875579"/>
          <a:ext cx="4565872" cy="4565872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2212661-CE15-AD42-BC98-54E40088A775}">
      <dsp:nvSpPr>
        <dsp:cNvPr id="0" name=""/>
        <dsp:cNvSpPr/>
      </dsp:nvSpPr>
      <dsp:spPr>
        <a:xfrm>
          <a:off x="1286964" y="875579"/>
          <a:ext cx="4565872" cy="4565872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7BE1955-EA49-AB47-BA4B-662316727E0C}">
      <dsp:nvSpPr>
        <dsp:cNvPr id="0" name=""/>
        <dsp:cNvSpPr/>
      </dsp:nvSpPr>
      <dsp:spPr>
        <a:xfrm>
          <a:off x="1286964" y="875579"/>
          <a:ext cx="4565872" cy="4565872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1907D5-F5A5-184A-8916-A1E32DA684CC}">
      <dsp:nvSpPr>
        <dsp:cNvPr id="0" name=""/>
        <dsp:cNvSpPr/>
      </dsp:nvSpPr>
      <dsp:spPr>
        <a:xfrm>
          <a:off x="2374590" y="2027655"/>
          <a:ext cx="2476254" cy="236858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FF0000"/>
              </a:solidFill>
            </a:rPr>
            <a:t>Il </a:t>
          </a:r>
          <a:r>
            <a:rPr lang="en-US" sz="1500" b="1" kern="1200" dirty="0" err="1" smtClean="0">
              <a:solidFill>
                <a:srgbClr val="FF0000"/>
              </a:solidFill>
            </a:rPr>
            <a:t>prodotto</a:t>
          </a:r>
          <a:r>
            <a:rPr lang="en-US" sz="1500" kern="1200" dirty="0" smtClean="0">
              <a:solidFill>
                <a:srgbClr val="FF0000"/>
              </a:solidFill>
            </a:rPr>
            <a:t> </a:t>
          </a:r>
          <a:r>
            <a:rPr lang="en-US" sz="1500" kern="1200" dirty="0" err="1" smtClean="0">
              <a:solidFill>
                <a:srgbClr val="FF0000"/>
              </a:solidFill>
            </a:rPr>
            <a:t>è</a:t>
          </a:r>
          <a:r>
            <a:rPr lang="en-US" sz="1500" kern="1200" dirty="0" smtClean="0">
              <a:solidFill>
                <a:srgbClr val="FF0000"/>
              </a:solidFill>
            </a:rPr>
            <a:t> un </a:t>
          </a:r>
          <a:r>
            <a:rPr lang="en-US" sz="1500" b="1" kern="1200" dirty="0" err="1" smtClean="0">
              <a:solidFill>
                <a:srgbClr val="FF0000"/>
              </a:solidFill>
            </a:rPr>
            <a:t>compito</a:t>
          </a:r>
          <a:r>
            <a:rPr lang="en-US" sz="1500" b="1" kern="1200" dirty="0" smtClean="0">
              <a:solidFill>
                <a:srgbClr val="FF0000"/>
              </a:solidFill>
            </a:rPr>
            <a:t> </a:t>
          </a:r>
          <a:r>
            <a:rPr lang="en-US" sz="1500" b="1" kern="1200" dirty="0" err="1" smtClean="0">
              <a:solidFill>
                <a:srgbClr val="FF0000"/>
              </a:solidFill>
            </a:rPr>
            <a:t>significativo</a:t>
          </a:r>
          <a:r>
            <a:rPr lang="en-US" sz="1500" b="1" kern="1200" dirty="0" smtClean="0">
              <a:solidFill>
                <a:srgbClr val="FF0000"/>
              </a:solidFill>
            </a:rPr>
            <a:t> </a:t>
          </a:r>
          <a:r>
            <a:rPr lang="en-US" sz="1500" kern="1200" dirty="0" smtClean="0">
              <a:solidFill>
                <a:srgbClr val="FF0000"/>
              </a:solidFill>
            </a:rPr>
            <a:t>e </a:t>
          </a:r>
          <a:r>
            <a:rPr lang="en-US" sz="1500" i="1" kern="1200" dirty="0" err="1" smtClean="0">
              <a:solidFill>
                <a:srgbClr val="FF0000"/>
              </a:solidFill>
            </a:rPr>
            <a:t>autentico</a:t>
          </a:r>
          <a:endParaRPr lang="en-US" sz="1500" i="1" kern="1200" dirty="0">
            <a:solidFill>
              <a:srgbClr val="FF0000"/>
            </a:solidFill>
          </a:endParaRPr>
        </a:p>
      </dsp:txBody>
      <dsp:txXfrm>
        <a:off x="2737229" y="2374526"/>
        <a:ext cx="1750976" cy="1674840"/>
      </dsp:txXfrm>
    </dsp:sp>
    <dsp:sp modelId="{880E75EE-D5C0-F040-85C2-EADFA5B6014D}">
      <dsp:nvSpPr>
        <dsp:cNvPr id="0" name=""/>
        <dsp:cNvSpPr/>
      </dsp:nvSpPr>
      <dsp:spPr>
        <a:xfrm>
          <a:off x="2422893" y="-191368"/>
          <a:ext cx="2294015" cy="223974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Rivolto</a:t>
          </a:r>
          <a:r>
            <a:rPr lang="en-US" sz="1500" kern="1200" dirty="0" smtClean="0"/>
            <a:t> a un </a:t>
          </a:r>
          <a:r>
            <a:rPr lang="en-US" sz="1500" kern="1200" dirty="0" err="1" smtClean="0"/>
            <a:t>destinatrio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reale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che</a:t>
          </a:r>
          <a:r>
            <a:rPr lang="en-US" sz="1500" kern="1200" dirty="0" smtClean="0"/>
            <a:t> ne </a:t>
          </a:r>
          <a:r>
            <a:rPr lang="en-US" sz="1500" kern="1200" dirty="0" err="1" smtClean="0"/>
            <a:t>tragga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vantaggio</a:t>
          </a:r>
          <a:r>
            <a:rPr lang="en-US" sz="1500" kern="1200" dirty="0" smtClean="0"/>
            <a:t/>
          </a:r>
          <a:br>
            <a:rPr lang="en-US" sz="1500" kern="1200" dirty="0" smtClean="0"/>
          </a:br>
          <a:r>
            <a:rPr lang="en-US" sz="1500" kern="1200" dirty="0" smtClean="0"/>
            <a:t>o a un </a:t>
          </a:r>
          <a:r>
            <a:rPr lang="en-US" sz="1500" kern="1200" dirty="0" err="1" smtClean="0"/>
            <a:t>destinatario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verosimile</a:t>
          </a:r>
          <a:endParaRPr lang="en-US" sz="1500" kern="1200" dirty="0"/>
        </a:p>
      </dsp:txBody>
      <dsp:txXfrm>
        <a:off x="2758844" y="136634"/>
        <a:ext cx="1622113" cy="1583736"/>
      </dsp:txXfrm>
    </dsp:sp>
    <dsp:sp modelId="{84AB75A9-2514-B94A-A99B-5693D4F9F73D}">
      <dsp:nvSpPr>
        <dsp:cNvPr id="0" name=""/>
        <dsp:cNvSpPr/>
      </dsp:nvSpPr>
      <dsp:spPr>
        <a:xfrm>
          <a:off x="4518407" y="3261364"/>
          <a:ext cx="1965485" cy="202431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Veicolato</a:t>
          </a:r>
          <a:r>
            <a:rPr lang="en-US" sz="1500" kern="1200" dirty="0" smtClean="0"/>
            <a:t> da un </a:t>
          </a:r>
          <a:r>
            <a:rPr lang="en-US" sz="1500" kern="1200" dirty="0" err="1" smtClean="0"/>
            <a:t>certo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tipo</a:t>
          </a:r>
          <a:r>
            <a:rPr lang="en-US" sz="1500" kern="1200" dirty="0" smtClean="0"/>
            <a:t> di </a:t>
          </a:r>
          <a:r>
            <a:rPr lang="en-US" sz="1500" kern="1200" dirty="0" err="1" smtClean="0"/>
            <a:t>supporto</a:t>
          </a:r>
          <a:r>
            <a:rPr lang="en-US" sz="1500" kern="1200" dirty="0" smtClean="0"/>
            <a:t> </a:t>
          </a:r>
          <a:br>
            <a:rPr lang="en-US" sz="1500" kern="1200" dirty="0" smtClean="0"/>
          </a:br>
          <a:r>
            <a:rPr lang="en-US" sz="1500" kern="1200" dirty="0" smtClean="0"/>
            <a:t>di </a:t>
          </a:r>
          <a:r>
            <a:rPr lang="en-US" sz="1500" kern="1200" dirty="0" err="1" smtClean="0"/>
            <a:t>linguaggio</a:t>
          </a:r>
          <a:r>
            <a:rPr lang="en-US" sz="1500" kern="1200" dirty="0" smtClean="0"/>
            <a:t> di </a:t>
          </a:r>
          <a:r>
            <a:rPr lang="en-US" sz="1500" kern="1200" dirty="0" err="1" smtClean="0"/>
            <a:t>registro</a:t>
          </a:r>
          <a:endParaRPr lang="en-US" sz="1500" kern="1200" dirty="0"/>
        </a:p>
      </dsp:txBody>
      <dsp:txXfrm>
        <a:off x="4806246" y="3557818"/>
        <a:ext cx="1389807" cy="1431409"/>
      </dsp:txXfrm>
    </dsp:sp>
    <dsp:sp modelId="{89252F30-4E95-7747-8D72-D1E93C765472}">
      <dsp:nvSpPr>
        <dsp:cNvPr id="0" name=""/>
        <dsp:cNvSpPr/>
      </dsp:nvSpPr>
      <dsp:spPr>
        <a:xfrm>
          <a:off x="566889" y="3224928"/>
          <a:ext cx="2143524" cy="209718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Destinato</a:t>
          </a:r>
          <a:r>
            <a:rPr lang="en-US" sz="1500" kern="1200" dirty="0" smtClean="0"/>
            <a:t> a un </a:t>
          </a:r>
          <a:r>
            <a:rPr lang="en-US" sz="1500" kern="1200" dirty="0" err="1" smtClean="0"/>
            <a:t>contesto</a:t>
          </a:r>
          <a:r>
            <a:rPr lang="en-US" sz="1500" kern="1200" dirty="0" smtClean="0"/>
            <a:t/>
          </a:r>
          <a:br>
            <a:rPr lang="en-US" sz="1500" kern="1200" dirty="0" smtClean="0"/>
          </a:br>
          <a:r>
            <a:rPr lang="en-US" sz="1500" kern="1200" dirty="0" err="1" smtClean="0"/>
            <a:t>situazione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evento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sociale</a:t>
          </a:r>
          <a:r>
            <a:rPr lang="en-US" sz="1500" kern="1200" dirty="0" smtClean="0"/>
            <a:t/>
          </a:r>
          <a:br>
            <a:rPr lang="en-US" sz="1500" kern="1200" dirty="0" smtClean="0"/>
          </a:br>
          <a:r>
            <a:rPr lang="en-US" sz="1500" kern="1200" dirty="0" smtClean="0"/>
            <a:t>per </a:t>
          </a:r>
          <a:r>
            <a:rPr lang="en-US" sz="1500" kern="1200" dirty="0" err="1" smtClean="0"/>
            <a:t>l’evidenza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della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competenza</a:t>
          </a:r>
          <a:endParaRPr lang="en-US" sz="1500" kern="1200" dirty="0"/>
        </a:p>
      </dsp:txBody>
      <dsp:txXfrm>
        <a:off x="880801" y="3532054"/>
        <a:ext cx="1515700" cy="14829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8580E-6BEC-4F19-BBA6-DA7A7195D3FC}">
      <dsp:nvSpPr>
        <dsp:cNvPr id="0" name=""/>
        <dsp:cNvSpPr/>
      </dsp:nvSpPr>
      <dsp:spPr>
        <a:xfrm>
          <a:off x="2874766" y="1756000"/>
          <a:ext cx="1828583" cy="1556763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900" kern="1200" dirty="0" err="1" smtClean="0"/>
            <a:t>UdA</a:t>
          </a:r>
          <a:endParaRPr lang="it-IT" sz="4900" kern="1200" dirty="0"/>
        </a:p>
      </dsp:txBody>
      <dsp:txXfrm>
        <a:off x="3142556" y="1983983"/>
        <a:ext cx="1293003" cy="1100797"/>
      </dsp:txXfrm>
    </dsp:sp>
    <dsp:sp modelId="{88D22460-72B6-41F3-BE0B-229555BA06F8}">
      <dsp:nvSpPr>
        <dsp:cNvPr id="0" name=""/>
        <dsp:cNvSpPr/>
      </dsp:nvSpPr>
      <dsp:spPr>
        <a:xfrm rot="16271042">
          <a:off x="3629151" y="1559667"/>
          <a:ext cx="359411" cy="33573"/>
        </a:xfrm>
        <a:custGeom>
          <a:avLst/>
          <a:gdLst/>
          <a:ahLst/>
          <a:cxnLst/>
          <a:rect l="0" t="0" r="0" b="0"/>
          <a:pathLst>
            <a:path>
              <a:moveTo>
                <a:pt x="0" y="16786"/>
              </a:moveTo>
              <a:lnTo>
                <a:pt x="359411" y="167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799871" y="1567468"/>
        <a:ext cx="17970" cy="17970"/>
      </dsp:txXfrm>
    </dsp:sp>
    <dsp:sp modelId="{56490C9D-E652-4DFD-A336-4D530590EB00}">
      <dsp:nvSpPr>
        <dsp:cNvPr id="0" name=""/>
        <dsp:cNvSpPr/>
      </dsp:nvSpPr>
      <dsp:spPr>
        <a:xfrm>
          <a:off x="2376266" y="6"/>
          <a:ext cx="2901476" cy="1396814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>
              <a:hlinkClick xmlns:r="http://schemas.openxmlformats.org/officeDocument/2006/relationships" r:id="" action="ppaction://hlinksldjump"/>
            </a:rPr>
            <a:t>Scheda di progetto</a:t>
          </a:r>
          <a:endParaRPr lang="it-IT" sz="2800" b="1" kern="1200" dirty="0"/>
        </a:p>
      </dsp:txBody>
      <dsp:txXfrm>
        <a:off x="2444453" y="68193"/>
        <a:ext cx="2765102" cy="1260440"/>
      </dsp:txXfrm>
    </dsp:sp>
    <dsp:sp modelId="{2D5BECC5-FD97-41F7-8C9E-0BD933B3D8D0}">
      <dsp:nvSpPr>
        <dsp:cNvPr id="0" name=""/>
        <dsp:cNvSpPr/>
      </dsp:nvSpPr>
      <dsp:spPr>
        <a:xfrm rot="21163075">
          <a:off x="4691722" y="2378499"/>
          <a:ext cx="371704" cy="33573"/>
        </a:xfrm>
        <a:custGeom>
          <a:avLst/>
          <a:gdLst/>
          <a:ahLst/>
          <a:cxnLst/>
          <a:rect l="0" t="0" r="0" b="0"/>
          <a:pathLst>
            <a:path>
              <a:moveTo>
                <a:pt x="0" y="16786"/>
              </a:moveTo>
              <a:lnTo>
                <a:pt x="371704" y="167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868282" y="2385993"/>
        <a:ext cx="18585" cy="18585"/>
      </dsp:txXfrm>
    </dsp:sp>
    <dsp:sp modelId="{C0F3900E-6B2C-4A19-B9B3-2F265F699D39}">
      <dsp:nvSpPr>
        <dsp:cNvPr id="0" name=""/>
        <dsp:cNvSpPr/>
      </dsp:nvSpPr>
      <dsp:spPr>
        <a:xfrm>
          <a:off x="5040560" y="1417444"/>
          <a:ext cx="2403525" cy="1606894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baseline="0" dirty="0" smtClean="0">
              <a:hlinkClick xmlns:r="http://schemas.openxmlformats.org/officeDocument/2006/relationships" r:id="" action="ppaction://hlinksldjump"/>
            </a:rPr>
            <a:t>Piano di lavoro</a:t>
          </a:r>
          <a:endParaRPr lang="it-IT" sz="2800" b="1" kern="1200" baseline="0" dirty="0"/>
        </a:p>
      </dsp:txBody>
      <dsp:txXfrm>
        <a:off x="5119002" y="1495886"/>
        <a:ext cx="2246641" cy="1450010"/>
      </dsp:txXfrm>
    </dsp:sp>
    <dsp:sp modelId="{08BB1688-BB2C-4B61-81A4-085F33AD419A}">
      <dsp:nvSpPr>
        <dsp:cNvPr id="0" name=""/>
        <dsp:cNvSpPr/>
      </dsp:nvSpPr>
      <dsp:spPr>
        <a:xfrm rot="2235254">
          <a:off x="4416716" y="3196922"/>
          <a:ext cx="531129" cy="33573"/>
        </a:xfrm>
        <a:custGeom>
          <a:avLst/>
          <a:gdLst/>
          <a:ahLst/>
          <a:cxnLst/>
          <a:rect l="0" t="0" r="0" b="0"/>
          <a:pathLst>
            <a:path>
              <a:moveTo>
                <a:pt x="0" y="16786"/>
              </a:moveTo>
              <a:lnTo>
                <a:pt x="531129" y="167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669002" y="3200431"/>
        <a:ext cx="26556" cy="26556"/>
      </dsp:txXfrm>
    </dsp:sp>
    <dsp:sp modelId="{2EDB3AF9-0FC2-4ADF-A04A-6191AE3D4150}">
      <dsp:nvSpPr>
        <dsp:cNvPr id="0" name=""/>
        <dsp:cNvSpPr/>
      </dsp:nvSpPr>
      <dsp:spPr>
        <a:xfrm>
          <a:off x="4042153" y="3286707"/>
          <a:ext cx="3308843" cy="1396814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baseline="0" dirty="0" smtClean="0">
              <a:hlinkClick xmlns:r="http://schemas.openxmlformats.org/officeDocument/2006/relationships" r:id="" action="ppaction://hlinksldjump"/>
            </a:rPr>
            <a:t>Diagramma di </a:t>
          </a:r>
          <a:r>
            <a:rPr lang="it-IT" sz="2800" b="1" kern="1200" baseline="0" dirty="0" err="1" smtClean="0">
              <a:hlinkClick xmlns:r="http://schemas.openxmlformats.org/officeDocument/2006/relationships" r:id="" action="ppaction://hlinksldjump"/>
            </a:rPr>
            <a:t>Gantt</a:t>
          </a:r>
          <a:endParaRPr lang="it-IT" sz="2800" b="1" kern="1200" baseline="0" dirty="0"/>
        </a:p>
      </dsp:txBody>
      <dsp:txXfrm>
        <a:off x="4110340" y="3354894"/>
        <a:ext cx="3172469" cy="1260440"/>
      </dsp:txXfrm>
    </dsp:sp>
    <dsp:sp modelId="{64B071C0-4F1E-4875-8C1B-73801238D729}">
      <dsp:nvSpPr>
        <dsp:cNvPr id="0" name=""/>
        <dsp:cNvSpPr/>
      </dsp:nvSpPr>
      <dsp:spPr>
        <a:xfrm rot="8782491">
          <a:off x="2381751" y="3204281"/>
          <a:ext cx="749490" cy="33573"/>
        </a:xfrm>
        <a:custGeom>
          <a:avLst/>
          <a:gdLst/>
          <a:ahLst/>
          <a:cxnLst/>
          <a:rect l="0" t="0" r="0" b="0"/>
          <a:pathLst>
            <a:path>
              <a:moveTo>
                <a:pt x="0" y="16786"/>
              </a:moveTo>
              <a:lnTo>
                <a:pt x="749490" y="167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2737759" y="3202330"/>
        <a:ext cx="37474" cy="37474"/>
      </dsp:txXfrm>
    </dsp:sp>
    <dsp:sp modelId="{E4DAAB53-FD09-4167-94B5-0B94636C212E}">
      <dsp:nvSpPr>
        <dsp:cNvPr id="0" name=""/>
        <dsp:cNvSpPr/>
      </dsp:nvSpPr>
      <dsp:spPr>
        <a:xfrm>
          <a:off x="0" y="3312363"/>
          <a:ext cx="3147092" cy="1390807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>
              <a:hlinkClick xmlns:r="http://schemas.openxmlformats.org/officeDocument/2006/relationships" r:id="" action="ppaction://hlinksldjump"/>
            </a:rPr>
            <a:t>Consegna agli studenti</a:t>
          </a:r>
          <a:endParaRPr lang="it-IT" sz="2800" b="1" kern="1200" dirty="0"/>
        </a:p>
      </dsp:txBody>
      <dsp:txXfrm>
        <a:off x="67894" y="3380257"/>
        <a:ext cx="3011304" cy="1255019"/>
      </dsp:txXfrm>
    </dsp:sp>
    <dsp:sp modelId="{7B7D1464-E085-41B2-A4A9-94DF73DA14DF}">
      <dsp:nvSpPr>
        <dsp:cNvPr id="0" name=""/>
        <dsp:cNvSpPr/>
      </dsp:nvSpPr>
      <dsp:spPr>
        <a:xfrm rot="11340239">
          <a:off x="2527789" y="2346631"/>
          <a:ext cx="364660" cy="33573"/>
        </a:xfrm>
        <a:custGeom>
          <a:avLst/>
          <a:gdLst/>
          <a:ahLst/>
          <a:cxnLst/>
          <a:rect l="0" t="0" r="0" b="0"/>
          <a:pathLst>
            <a:path>
              <a:moveTo>
                <a:pt x="0" y="16786"/>
              </a:moveTo>
              <a:lnTo>
                <a:pt x="364660" y="167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2701003" y="2354302"/>
        <a:ext cx="18233" cy="18233"/>
      </dsp:txXfrm>
    </dsp:sp>
    <dsp:sp modelId="{0D03C4A7-4877-4D12-B810-50FF93DBE72D}">
      <dsp:nvSpPr>
        <dsp:cNvPr id="0" name=""/>
        <dsp:cNvSpPr/>
      </dsp:nvSpPr>
      <dsp:spPr>
        <a:xfrm>
          <a:off x="0" y="1440151"/>
          <a:ext cx="2582094" cy="1396814"/>
        </a:xfrm>
        <a:prstGeom prst="roundRect">
          <a:avLst/>
        </a:prstGeom>
        <a:solidFill>
          <a:srgbClr val="E709C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>
              <a:hlinkClick xmlns:r="http://schemas.openxmlformats.org/officeDocument/2006/relationships" r:id="" action="ppaction://hlinksldjump"/>
            </a:rPr>
            <a:t>Relazione finale dello studente</a:t>
          </a:r>
          <a:endParaRPr lang="it-IT" sz="2800" b="1" kern="1200" dirty="0"/>
        </a:p>
      </dsp:txBody>
      <dsp:txXfrm>
        <a:off x="68187" y="1508338"/>
        <a:ext cx="2445720" cy="1260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6C9607-9C0A-4947-84C9-69AF574B6FCF}" type="datetimeFigureOut">
              <a:rPr lang="it-IT"/>
              <a:pPr>
                <a:defRPr/>
              </a:pPr>
              <a:t>24/11/2016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B9B9A1-C69E-4E2B-B7E0-04414E3A79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101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CB0E1E-0B9C-4987-818D-957441CCBBBA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>
              <a:cs typeface="Arial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0203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B9B9A1-C69E-4E2B-B7E0-04414E3A794A}" type="slidenum">
              <a:rPr lang="it-IT" smtClean="0"/>
              <a:pPr>
                <a:defRPr/>
              </a:pPr>
              <a:t>58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7870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18"/>
          <p:cNvSpPr/>
          <p:nvPr userDrawn="1"/>
        </p:nvSpPr>
        <p:spPr>
          <a:xfrm>
            <a:off x="738188" y="142877"/>
            <a:ext cx="4953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b="1" dirty="0">
                <a:latin typeface="Calibri" pitchFamily="34" charset="0"/>
                <a:cs typeface="+mn-cs"/>
              </a:rPr>
              <a:t>RETE BOLOGNA – ANNO SCOLASTICO 2015 2016</a:t>
            </a:r>
          </a:p>
        </p:txBody>
      </p:sp>
      <p:pic>
        <p:nvPicPr>
          <p:cNvPr id="9" name="Picture 4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953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tangolo 6"/>
          <p:cNvSpPr/>
          <p:nvPr userDrawn="1"/>
        </p:nvSpPr>
        <p:spPr bwMode="auto">
          <a:xfrm>
            <a:off x="0" y="2286000"/>
            <a:ext cx="9906000" cy="2147888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7364" tIns="33682" rIns="67364" bIns="33682"/>
          <a:lstStyle/>
          <a:p>
            <a:pPr defTabSz="330972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 sz="2500" u="sng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5" name="Rettangolo 7"/>
          <p:cNvSpPr/>
          <p:nvPr userDrawn="1"/>
        </p:nvSpPr>
        <p:spPr bwMode="auto">
          <a:xfrm>
            <a:off x="1" y="2"/>
            <a:ext cx="5095875" cy="10715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 sz="3400" u="sng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95300" y="6356359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84550" y="6356359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Progettare e Valutare per competenze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/>
          <a:lstStyle/>
          <a:p>
            <a:fld id="{6D0C5843-0DD4-4611-B02D-E2347468376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8504" y="1124745"/>
            <a:ext cx="8915400" cy="41044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pPr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Progettare e Valutare per competenze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674C-D110-409F-88EA-DF6E5207B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Progettare e Valutare per competenze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674C-D110-409F-88EA-DF6E5207B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Progettare e Valutare per competenze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674C-D110-409F-88EA-DF6E5207B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Progettare e Valutare per competenze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674C-D110-409F-88EA-DF6E5207B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Progettare e Valutare per competenze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674C-D110-409F-88EA-DF6E5207B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Progettare e Valutare per competenze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674C-D110-409F-88EA-DF6E5207B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Progettare e Valutare per competenze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674C-D110-409F-88EA-DF6E5207B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Progettare e Valutare per competenze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674C-D110-409F-88EA-DF6E5207B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Progettare e Valutare per competenze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674C-D110-409F-88EA-DF6E5207B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Progettare e Valutare per competenze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674C-D110-409F-88EA-DF6E5207B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Progettare e Valutare per competenze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674C-D110-409F-88EA-DF6E5207B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Progettare e Valutare per competenze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674C-D110-409F-88EA-DF6E5207B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ia Antonia\AppData\Local\Microsoft\Windows\Temporary Internet Files\Content.IE5\93MAB85I\11732753-color-explosion-astratto-come-simbolo-della-creativita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848544" cy="84854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" Target="../slides/slide11.xml"/><Relationship Id="rId3" Type="http://schemas.openxmlformats.org/officeDocument/2006/relationships/slideLayout" Target="../slideLayouts/slideLayout3.xml"/><Relationship Id="rId21" Type="http://schemas.openxmlformats.org/officeDocument/2006/relationships/slide" Target="../slides/slide6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" Target="../slides/slide34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33.xml"/><Relationship Id="rId20" Type="http://schemas.openxmlformats.org/officeDocument/2006/relationships/slide" Target="../slides/slide6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23" Type="http://schemas.openxmlformats.org/officeDocument/2006/relationships/slide" Target="../slides/slide5.xml"/><Relationship Id="rId10" Type="http://schemas.openxmlformats.org/officeDocument/2006/relationships/slideLayout" Target="../slideLayouts/slideLayout10.xml"/><Relationship Id="rId19" Type="http://schemas.openxmlformats.org/officeDocument/2006/relationships/slide" Target="../slides/slide1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22" Type="http://schemas.openxmlformats.org/officeDocument/2006/relationships/slide" Target="../slides/slide6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-33339" y="6019608"/>
            <a:ext cx="9939339" cy="260350"/>
          </a:xfrm>
          <a:prstGeom prst="rect">
            <a:avLst/>
          </a:prstGeom>
          <a:solidFill>
            <a:srgbClr val="0070C0"/>
          </a:solidFill>
          <a:ln w="9525">
            <a:noFill/>
            <a:round/>
            <a:headEnd/>
            <a:tailEnd/>
          </a:ln>
          <a:effectLst/>
        </p:spPr>
        <p:txBody>
          <a:bodyPr wrap="none" lIns="67364" tIns="33682" rIns="67364" bIns="3368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146050" y="6013451"/>
            <a:ext cx="347640" cy="221910"/>
          </a:xfrm>
          <a:prstGeom prst="rect">
            <a:avLst/>
          </a:prstGeom>
          <a:noFill/>
        </p:spPr>
        <p:txBody>
          <a:bodyPr wrap="none" lIns="67364" tIns="33682" rIns="67364" bIns="3368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fld id="{4452A3E1-D3A6-470B-B57F-E7CBEE5D1FB9}" type="slidenum">
              <a:rPr lang="it-IT" sz="1000">
                <a:solidFill>
                  <a:schemeClr val="bg1"/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‹N›</a:t>
            </a:fld>
            <a:endParaRPr lang="it-IT" sz="10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706438" y="6027738"/>
            <a:ext cx="8675687" cy="222250"/>
          </a:xfrm>
          <a:prstGeom prst="rect">
            <a:avLst/>
          </a:prstGeom>
          <a:noFill/>
        </p:spPr>
        <p:txBody>
          <a:bodyPr lIns="67364" tIns="33682" rIns="67364" bIns="3368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it-IT" sz="1000" b="1" dirty="0" smtClean="0">
                <a:solidFill>
                  <a:schemeClr val="bg1"/>
                </a:solidFill>
                <a:latin typeface="Arial Narrow" pitchFamily="34" charset="0"/>
                <a:cs typeface="+mn-cs"/>
              </a:rPr>
              <a:t>PROMUOVERE, RILEVARE E VALUTARE COMPETENZE</a:t>
            </a:r>
            <a:endParaRPr lang="it-IT" sz="1000" dirty="0">
              <a:solidFill>
                <a:schemeClr val="bg1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1" name="CasellaDiTesto 20"/>
          <p:cNvSpPr txBox="1"/>
          <p:nvPr userDrawn="1"/>
        </p:nvSpPr>
        <p:spPr>
          <a:xfrm>
            <a:off x="128464" y="6381328"/>
            <a:ext cx="15841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i="1" dirty="0" err="1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maria</a:t>
            </a:r>
            <a:r>
              <a:rPr lang="it-IT" sz="1200" i="1" dirty="0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 </a:t>
            </a:r>
            <a:r>
              <a:rPr lang="it-IT" sz="1200" i="1" dirty="0" err="1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antonia</a:t>
            </a:r>
            <a:r>
              <a:rPr lang="it-IT" sz="1200" i="1" baseline="0" dirty="0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 </a:t>
            </a:r>
            <a:r>
              <a:rPr lang="it-IT" sz="1200" i="1" dirty="0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moretti</a:t>
            </a:r>
            <a:endParaRPr lang="it-IT" sz="1200" i="1" dirty="0">
              <a:solidFill>
                <a:srgbClr val="0070C0"/>
              </a:solidFill>
              <a:latin typeface="Calibri" pitchFamily="34" charset="0"/>
              <a:cs typeface="+mn-cs"/>
            </a:endParaRPr>
          </a:p>
        </p:txBody>
      </p:sp>
      <p:pic>
        <p:nvPicPr>
          <p:cNvPr id="2050" name="Picture 2" descr="C:\Users\Maria Antonia\AppData\Local\Microsoft\Windows\Temporary Internet Files\Content.IE5\93MAB85I\11732753-color-explosion-astratto-come-simbolo-della-creativita[1]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0" y="0"/>
            <a:ext cx="720080" cy="720080"/>
          </a:xfrm>
          <a:prstGeom prst="rect">
            <a:avLst/>
          </a:prstGeom>
          <a:noFill/>
        </p:spPr>
      </p:pic>
      <p:sp>
        <p:nvSpPr>
          <p:cNvPr id="7" name="CasellaDiTesto 6">
            <a:hlinkClick r:id="rId16" action="ppaction://hlinksldjump"/>
          </p:cNvPr>
          <p:cNvSpPr txBox="1"/>
          <p:nvPr userDrawn="1"/>
        </p:nvSpPr>
        <p:spPr>
          <a:xfrm>
            <a:off x="4241150" y="6318467"/>
            <a:ext cx="1390359" cy="4924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300" b="1" dirty="0" err="1" smtClean="0">
                <a:latin typeface="Calibri" pitchFamily="34" charset="0"/>
                <a:hlinkClick r:id="rId17" action="ppaction://hlinksldjump"/>
              </a:rPr>
              <a:t>UdA</a:t>
            </a:r>
            <a:r>
              <a:rPr lang="it-IT" sz="1300" b="1" dirty="0" smtClean="0">
                <a:latin typeface="Calibri" pitchFamily="34" charset="0"/>
                <a:hlinkClick r:id="rId17" action="ppaction://hlinksldjump"/>
              </a:rPr>
              <a:t> </a:t>
            </a:r>
            <a:r>
              <a:rPr lang="it-IT" sz="1300" b="1" cap="small" baseline="0" dirty="0" smtClean="0">
                <a:latin typeface="Calibri" pitchFamily="34" charset="0"/>
                <a:hlinkClick r:id="rId17" action="ppaction://hlinksldjump"/>
              </a:rPr>
              <a:t>Scuola infanzia/primaria</a:t>
            </a:r>
            <a:endParaRPr lang="it-IT" sz="1300" b="1" cap="small" baseline="0" dirty="0">
              <a:latin typeface="Calibri" pitchFamily="34" charset="0"/>
            </a:endParaRPr>
          </a:p>
        </p:txBody>
      </p:sp>
      <p:sp>
        <p:nvSpPr>
          <p:cNvPr id="10" name="CasellaDiTesto 9">
            <a:hlinkClick r:id="rId18" action="ppaction://hlinksldjump"/>
          </p:cNvPr>
          <p:cNvSpPr txBox="1"/>
          <p:nvPr userDrawn="1"/>
        </p:nvSpPr>
        <p:spPr>
          <a:xfrm>
            <a:off x="6024704" y="6318467"/>
            <a:ext cx="1080000" cy="49244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300" b="1" dirty="0" err="1" smtClean="0">
                <a:latin typeface="Calibri" pitchFamily="34" charset="0"/>
                <a:hlinkClick r:id="rId19" action="ppaction://hlinksldjump"/>
              </a:rPr>
              <a:t>UdA</a:t>
            </a:r>
            <a:r>
              <a:rPr lang="it-IT" sz="1300" b="1" dirty="0" smtClean="0">
                <a:latin typeface="Calibri" pitchFamily="34" charset="0"/>
                <a:hlinkClick r:id="rId19" action="ppaction://hlinksldjump"/>
              </a:rPr>
              <a:t> </a:t>
            </a:r>
            <a:r>
              <a:rPr lang="it-IT" sz="1300" b="1" cap="small" baseline="0" dirty="0" smtClean="0">
                <a:latin typeface="Calibri" pitchFamily="34" charset="0"/>
                <a:hlinkClick r:id="rId19" action="ppaction://hlinksldjump"/>
              </a:rPr>
              <a:t>Scuola </a:t>
            </a:r>
            <a:r>
              <a:rPr lang="it-IT" sz="1300" b="1" dirty="0" smtClean="0">
                <a:latin typeface="Calibri" pitchFamily="34" charset="0"/>
                <a:hlinkClick r:id="rId19" action="ppaction://hlinksldjump"/>
              </a:rPr>
              <a:t>SSPG</a:t>
            </a:r>
            <a:endParaRPr lang="it-IT" sz="1300" b="1" dirty="0">
              <a:latin typeface="Calibri" pitchFamily="34" charset="0"/>
            </a:endParaRPr>
          </a:p>
        </p:txBody>
      </p:sp>
      <p:sp>
        <p:nvSpPr>
          <p:cNvPr id="12" name="CasellaDiTesto 11">
            <a:hlinkClick r:id="rId20" action="ppaction://hlinksldjump"/>
          </p:cNvPr>
          <p:cNvSpPr txBox="1"/>
          <p:nvPr userDrawn="1"/>
        </p:nvSpPr>
        <p:spPr>
          <a:xfrm>
            <a:off x="2813875" y="6288088"/>
            <a:ext cx="1152128" cy="49244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300" b="1" cap="small" baseline="0" dirty="0" smtClean="0">
                <a:latin typeface="Calibri" pitchFamily="34" charset="0"/>
                <a:hlinkClick r:id="" action="ppaction://noaction"/>
              </a:rPr>
              <a:t>Indicazioni di lavoro</a:t>
            </a:r>
            <a:endParaRPr lang="it-IT" sz="1300" b="1" cap="small" baseline="0" dirty="0">
              <a:latin typeface="Calibri" pitchFamily="34" charset="0"/>
            </a:endParaRPr>
          </a:p>
        </p:txBody>
      </p:sp>
      <p:sp>
        <p:nvSpPr>
          <p:cNvPr id="14" name="CasellaDiTesto 13">
            <a:hlinkClick r:id="rId21" action="ppaction://hlinksldjump"/>
          </p:cNvPr>
          <p:cNvSpPr txBox="1"/>
          <p:nvPr userDrawn="1"/>
        </p:nvSpPr>
        <p:spPr>
          <a:xfrm>
            <a:off x="7473280" y="6318467"/>
            <a:ext cx="1032669" cy="492443"/>
          </a:xfrm>
          <a:prstGeom prst="rect">
            <a:avLst/>
          </a:prstGeom>
          <a:solidFill>
            <a:srgbClr val="E709CD"/>
          </a:solidFill>
        </p:spPr>
        <p:txBody>
          <a:bodyPr wrap="square" rtlCol="0" anchor="ctr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1" cap="small" baseline="0" dirty="0" err="1" smtClean="0">
                <a:latin typeface="Calibri" pitchFamily="34" charset="0"/>
              </a:rPr>
              <a:t>Apetti</a:t>
            </a:r>
            <a:r>
              <a:rPr lang="it-IT" sz="1300" b="1" cap="small" baseline="0" dirty="0" smtClean="0">
                <a:latin typeface="Calibri" pitchFamily="34" charset="0"/>
              </a:rPr>
              <a:t> della  competenza</a:t>
            </a:r>
            <a:endParaRPr lang="it-IT" sz="1300" b="1" dirty="0" smtClean="0">
              <a:latin typeface="Calibri" pitchFamily="34" charset="0"/>
            </a:endParaRPr>
          </a:p>
        </p:txBody>
      </p:sp>
      <p:sp>
        <p:nvSpPr>
          <p:cNvPr id="16" name="CasellaDiTesto 15">
            <a:hlinkClick r:id="rId22" action="ppaction://hlinksldjump"/>
          </p:cNvPr>
          <p:cNvSpPr txBox="1"/>
          <p:nvPr userDrawn="1"/>
        </p:nvSpPr>
        <p:spPr>
          <a:xfrm>
            <a:off x="1987787" y="6388115"/>
            <a:ext cx="576064" cy="2923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300" dirty="0" smtClean="0">
                <a:latin typeface="Calibri" pitchFamily="34" charset="0"/>
              </a:rPr>
              <a:t>RAV</a:t>
            </a:r>
            <a:endParaRPr lang="it-IT" sz="1300" dirty="0">
              <a:latin typeface="Calibri" pitchFamily="34" charset="0"/>
            </a:endParaRPr>
          </a:p>
        </p:txBody>
      </p:sp>
      <p:sp>
        <p:nvSpPr>
          <p:cNvPr id="2" name="Ritorno 1">
            <a:hlinkClick r:id="rId23" action="ppaction://hlinksldjump" highlightClick="1"/>
          </p:cNvPr>
          <p:cNvSpPr/>
          <p:nvPr userDrawn="1"/>
        </p:nvSpPr>
        <p:spPr bwMode="auto">
          <a:xfrm>
            <a:off x="9129464" y="6388115"/>
            <a:ext cx="504056" cy="469885"/>
          </a:xfrm>
          <a:prstGeom prst="actionButtonRetur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it-IT" sz="3400" b="0" i="0" u="sng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9" r:id="rId2"/>
    <p:sldLayoutId id="2147483710" r:id="rId3"/>
    <p:sldLayoutId id="2147483697" r:id="rId4"/>
    <p:sldLayoutId id="2147483844" r:id="rId5"/>
    <p:sldLayoutId id="2147483683" r:id="rId6"/>
    <p:sldLayoutId id="2147483678" r:id="rId7"/>
    <p:sldLayoutId id="2147483840" r:id="rId8"/>
    <p:sldLayoutId id="2147483842" r:id="rId9"/>
    <p:sldLayoutId id="2147483843" r:id="rId10"/>
    <p:sldLayoutId id="2147483845" r:id="rId11"/>
    <p:sldLayoutId id="2147483846" r:id="rId12"/>
    <p:sldLayoutId id="2147483847" r:id="rId13"/>
  </p:sldLayoutIdLst>
  <p:transition>
    <p:wipe/>
  </p:transition>
  <p:hf hdr="0" dt="0"/>
  <p:txStyles>
    <p:titleStyle>
      <a:lvl1pPr algn="ctr" defTabSz="330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7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330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700">
          <a:solidFill>
            <a:srgbClr val="000000"/>
          </a:solidFill>
          <a:latin typeface="Hoefler Text" charset="0"/>
        </a:defRPr>
      </a:lvl2pPr>
      <a:lvl3pPr algn="ctr" defTabSz="330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700">
          <a:solidFill>
            <a:srgbClr val="000000"/>
          </a:solidFill>
          <a:latin typeface="Hoefler Text" charset="0"/>
        </a:defRPr>
      </a:lvl3pPr>
      <a:lvl4pPr algn="ctr" defTabSz="330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700">
          <a:solidFill>
            <a:srgbClr val="000000"/>
          </a:solidFill>
          <a:latin typeface="Hoefler Text" charset="0"/>
        </a:defRPr>
      </a:lvl4pPr>
      <a:lvl5pPr algn="ctr" defTabSz="330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700">
          <a:solidFill>
            <a:srgbClr val="000000"/>
          </a:solidFill>
          <a:latin typeface="Hoefler Text" charset="0"/>
        </a:defRPr>
      </a:lvl5pPr>
      <a:lvl6pPr marL="1852506" indent="-168410" algn="ctr" defTabSz="33097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700">
          <a:solidFill>
            <a:srgbClr val="000000"/>
          </a:solidFill>
          <a:latin typeface="Hoefler Text" charset="0"/>
        </a:defRPr>
      </a:lvl6pPr>
      <a:lvl7pPr marL="2189325" indent="-168410" algn="ctr" defTabSz="33097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700">
          <a:solidFill>
            <a:srgbClr val="000000"/>
          </a:solidFill>
          <a:latin typeface="Hoefler Text" charset="0"/>
        </a:defRPr>
      </a:lvl7pPr>
      <a:lvl8pPr marL="2526144" indent="-168410" algn="ctr" defTabSz="33097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700">
          <a:solidFill>
            <a:srgbClr val="000000"/>
          </a:solidFill>
          <a:latin typeface="Hoefler Text" charset="0"/>
        </a:defRPr>
      </a:lvl8pPr>
      <a:lvl9pPr marL="2862964" indent="-168410" algn="ctr" defTabSz="33097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700">
          <a:solidFill>
            <a:srgbClr val="000000"/>
          </a:solidFill>
          <a:latin typeface="Hoefler Text" charset="0"/>
        </a:defRPr>
      </a:lvl9pPr>
    </p:titleStyle>
    <p:bodyStyle>
      <a:lvl1pPr marL="252413" indent="-252413" algn="l" defTabSz="330200" rtl="0" eaLnBrk="0" fontAlgn="base" hangingPunct="0">
        <a:spcBef>
          <a:spcPts val="5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46100" indent="-209550" algn="l" defTabSz="330200" rtl="0" eaLnBrk="0" fontAlgn="base" hangingPunct="0">
        <a:spcBef>
          <a:spcPts val="43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>
          <a:solidFill>
            <a:srgbClr val="000000"/>
          </a:solidFill>
          <a:latin typeface="+mn-lt"/>
        </a:defRPr>
      </a:lvl2pPr>
      <a:lvl3pPr marL="841375" indent="-168275" algn="l" defTabSz="330200" rtl="0" eaLnBrk="0" fontAlgn="base" hangingPunct="0">
        <a:spcBef>
          <a:spcPts val="36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1600">
          <a:solidFill>
            <a:srgbClr val="000000"/>
          </a:solidFill>
          <a:latin typeface="+mn-lt"/>
        </a:defRPr>
      </a:lvl3pPr>
      <a:lvl4pPr marL="1177925" indent="-168275" algn="l" defTabSz="330200" rtl="0" eaLnBrk="0" fontAlgn="base" hangingPunct="0">
        <a:spcBef>
          <a:spcPts val="36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1500">
          <a:solidFill>
            <a:srgbClr val="000000"/>
          </a:solidFill>
          <a:latin typeface="+mn-lt"/>
        </a:defRPr>
      </a:lvl4pPr>
      <a:lvl5pPr marL="1514475" indent="-168275" algn="l" defTabSz="330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200">
          <a:solidFill>
            <a:srgbClr val="000000"/>
          </a:solidFill>
          <a:latin typeface="+mn-lt"/>
        </a:defRPr>
      </a:lvl5pPr>
      <a:lvl6pPr marL="1852506" indent="-168410" algn="l" defTabSz="330972" rtl="0" eaLnBrk="1" fontAlgn="base" hangingPunct="1">
        <a:spcBef>
          <a:spcPts val="29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200">
          <a:solidFill>
            <a:srgbClr val="000000"/>
          </a:solidFill>
          <a:latin typeface="+mn-lt"/>
        </a:defRPr>
      </a:lvl6pPr>
      <a:lvl7pPr marL="2189325" indent="-168410" algn="l" defTabSz="330972" rtl="0" eaLnBrk="1" fontAlgn="base" hangingPunct="1">
        <a:spcBef>
          <a:spcPts val="29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200">
          <a:solidFill>
            <a:srgbClr val="000000"/>
          </a:solidFill>
          <a:latin typeface="+mn-lt"/>
        </a:defRPr>
      </a:lvl7pPr>
      <a:lvl8pPr marL="2526144" indent="-168410" algn="l" defTabSz="330972" rtl="0" eaLnBrk="1" fontAlgn="base" hangingPunct="1">
        <a:spcBef>
          <a:spcPts val="29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200">
          <a:solidFill>
            <a:srgbClr val="000000"/>
          </a:solidFill>
          <a:latin typeface="+mn-lt"/>
        </a:defRPr>
      </a:lvl8pPr>
      <a:lvl9pPr marL="2862964" indent="-168410" algn="l" defTabSz="330972" rtl="0" eaLnBrk="1" fontAlgn="base" hangingPunct="1">
        <a:spcBef>
          <a:spcPts val="29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200">
          <a:solidFill>
            <a:srgbClr val="000000"/>
          </a:solidFill>
          <a:latin typeface="+mn-lt"/>
        </a:defRPr>
      </a:lvl9pPr>
    </p:bodyStyle>
    <p:otherStyle>
      <a:defPPr>
        <a:defRPr lang="it-IT"/>
      </a:defPPr>
      <a:lvl1pPr marL="0" algn="l" defTabSz="67363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819" algn="l" defTabSz="67363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638" algn="l" defTabSz="67363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458" algn="l" defTabSz="67363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277" algn="l" defTabSz="67363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4096" algn="l" defTabSz="67363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915" algn="l" defTabSz="67363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735" algn="l" defTabSz="67363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554" algn="l" defTabSz="67363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Progettare e Valutare per competenze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F674C-D110-409F-88EA-DF6E5207B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712" r:id="rId13"/>
    <p:sldLayoutId id="2147483713" r:id="rId14"/>
    <p:sldLayoutId id="2147483714" r:id="rId15"/>
    <p:sldLayoutId id="2147483760" r:id="rId16"/>
    <p:sldLayoutId id="2147483762" r:id="rId17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BAMBINO%20PEDONE%20processo.pdf" TargetMode="External"/><Relationship Id="rId2" Type="http://schemas.openxmlformats.org/officeDocument/2006/relationships/hyperlink" Target="https://sites.google.com/site/unaretedicompetenz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Bambino-pedone_San-Bonifacio.pdf" TargetMode="External"/><Relationship Id="rId4" Type="http://schemas.openxmlformats.org/officeDocument/2006/relationships/image" Target="../media/image6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azzadellecompetenze.net/index.php?title=I_Progetti_FSE_per_la_descrizione,_valutazione_e_certificazione_delle_competenz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ottotitolo 8"/>
          <p:cNvSpPr>
            <a:spLocks noGrp="1"/>
          </p:cNvSpPr>
          <p:nvPr>
            <p:ph type="subTitle" idx="4294967295"/>
          </p:nvPr>
        </p:nvSpPr>
        <p:spPr bwMode="auto">
          <a:xfrm>
            <a:off x="370600" y="2570856"/>
            <a:ext cx="9016553" cy="15700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eaLnBrk="1" hangingPunct="1">
              <a:spcBef>
                <a:spcPct val="0"/>
              </a:spcBef>
              <a:buFont typeface="Times New Roman" pitchFamily="18" charset="0"/>
              <a:buNone/>
            </a:pPr>
            <a:endParaRPr lang="it-IT" sz="2000" dirty="0">
              <a:solidFill>
                <a:schemeClr val="bg1"/>
              </a:solidFill>
              <a:latin typeface="Calibri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it-IT" sz="3600" b="1" dirty="0" smtClean="0">
                <a:solidFill>
                  <a:schemeClr val="bg1"/>
                </a:solidFill>
                <a:latin typeface="Calibri" pitchFamily="34" charset="0"/>
              </a:rPr>
              <a:t>Promuovere, rilevare e valutare competenze</a:t>
            </a:r>
          </a:p>
          <a:p>
            <a:pPr marL="0" indent="0" algn="ctr" eaLnBrk="1" hangingPunct="1">
              <a:spcBef>
                <a:spcPct val="0"/>
              </a:spcBef>
              <a:buFont typeface="Times New Roman" pitchFamily="18" charset="0"/>
              <a:buNone/>
            </a:pPr>
            <a:endParaRPr lang="it-IT" sz="20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it-IT" sz="2000" b="1" dirty="0" smtClean="0">
                <a:solidFill>
                  <a:schemeClr val="bg1"/>
                </a:solidFill>
                <a:latin typeface="Calibri" pitchFamily="34" charset="0"/>
              </a:rPr>
              <a:t>Sassari, 23 novembre 2016</a:t>
            </a:r>
            <a:endParaRPr lang="it-IT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221" name="CasellaDiTesto 6"/>
          <p:cNvSpPr txBox="1">
            <a:spLocks noChangeArrowheads="1"/>
          </p:cNvSpPr>
          <p:nvPr/>
        </p:nvSpPr>
        <p:spPr bwMode="auto">
          <a:xfrm>
            <a:off x="666751" y="5214938"/>
            <a:ext cx="4071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 dirty="0" smtClean="0">
                <a:solidFill>
                  <a:srgbClr val="0070C0"/>
                </a:solidFill>
                <a:latin typeface="Calibri" pitchFamily="34" charset="0"/>
              </a:rPr>
              <a:t>Maria Antonia Moretti</a:t>
            </a:r>
            <a:endParaRPr lang="it-IT" i="1" dirty="0">
              <a:solidFill>
                <a:srgbClr val="0070C0"/>
              </a:solidFill>
              <a:latin typeface="Calibri" pitchFamily="34" charset="0"/>
            </a:endParaRPr>
          </a:p>
          <a:p>
            <a:endParaRPr lang="it-IT" i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1026" name="Picture 2" descr="C:\Users\Maria Antonia\AppData\Local\Microsoft\Windows\Temporary Internet Files\Content.IE5\93MAB85I\11732753-color-explosion-astratto-come-simbolo-della-creativita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364760" y="144016"/>
            <a:ext cx="1196752" cy="119675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689487"/>
              </p:ext>
            </p:extLst>
          </p:nvPr>
        </p:nvGraphicFramePr>
        <p:xfrm>
          <a:off x="632520" y="1412776"/>
          <a:ext cx="8627434" cy="4485337"/>
        </p:xfrm>
        <a:graphic>
          <a:graphicData uri="http://schemas.openxmlformats.org/drawingml/2006/table">
            <a:tbl>
              <a:tblPr/>
              <a:tblGrid>
                <a:gridCol w="8627434"/>
              </a:tblGrid>
              <a:tr h="631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UNITA’ DI APPRENDIMENTO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relazione finale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53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Descrivi il percorso generale dell’attività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Indica come avete svolto il compito e cosa hai fatto tu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Indica quali crisi hai dovuto affrontare e come le hai risolte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Che cosa hai imparato da questa unità di apprendimento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Cosa devi ancora imparare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Come valuti il lavoro da te svolto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754" name="Rettangolo 3"/>
          <p:cNvSpPr>
            <a:spLocks noChangeArrowheads="1"/>
          </p:cNvSpPr>
          <p:nvPr/>
        </p:nvSpPr>
        <p:spPr bwMode="auto">
          <a:xfrm>
            <a:off x="810023" y="476673"/>
            <a:ext cx="909597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 dirty="0">
                <a:solidFill>
                  <a:srgbClr val="006699"/>
                </a:solidFill>
                <a:latin typeface="Calibri" pitchFamily="34" charset="0"/>
              </a:rPr>
              <a:t>STRUTTURA DELL’UDA [5]</a:t>
            </a:r>
          </a:p>
          <a:p>
            <a:r>
              <a:rPr lang="it-IT" i="1" dirty="0">
                <a:latin typeface="Calibri" pitchFamily="34" charset="0"/>
                <a:cs typeface="Times New Roman" pitchFamily="18" charset="0"/>
              </a:rPr>
              <a:t>schema della relazione individuale dello studente</a:t>
            </a:r>
          </a:p>
        </p:txBody>
      </p:sp>
    </p:spTree>
    <p:extLst>
      <p:ext uri="{BB962C8B-B14F-4D97-AF65-F5344CB8AC3E}">
        <p14:creationId xmlns:p14="http://schemas.microsoft.com/office/powerpoint/2010/main" val="906104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16496" y="1988840"/>
            <a:ext cx="9145016" cy="224676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it-IT" sz="2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endParaRPr lang="it-IT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1° Esempio Unità di Apprendimento</a:t>
            </a:r>
          </a:p>
          <a:p>
            <a:pPr algn="ctr"/>
            <a:endParaRPr lang="it-IT" sz="2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endParaRPr lang="it-IT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16319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4"/>
          <p:cNvSpPr>
            <a:spLocks noChangeArrowheads="1"/>
          </p:cNvSpPr>
          <p:nvPr/>
        </p:nvSpPr>
        <p:spPr bwMode="auto">
          <a:xfrm>
            <a:off x="344488" y="1484784"/>
            <a:ext cx="9180512" cy="3785652"/>
          </a:xfrm>
          <a:prstGeom prst="rect">
            <a:avLst/>
          </a:prstGeom>
          <a:solidFill>
            <a:srgbClr val="FFFFFF"/>
          </a:solidFill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Calibri" pitchFamily="34" charset="0"/>
              </a:rPr>
              <a:t>Indicazioni di lavoro 1 per la progettazione dell’</a:t>
            </a:r>
            <a:r>
              <a:rPr lang="it-IT" sz="2400" b="1" dirty="0" err="1" smtClean="0">
                <a:solidFill>
                  <a:srgbClr val="0070C0"/>
                </a:solidFill>
                <a:latin typeface="Calibri" pitchFamily="34" charset="0"/>
              </a:rPr>
              <a:t>UdA</a:t>
            </a:r>
            <a:endParaRPr lang="it-IT" sz="2400" b="1" dirty="0" smtClean="0">
              <a:latin typeface="Calibri" pitchFamily="34" charset="0"/>
            </a:endParaRPr>
          </a:p>
          <a:p>
            <a:pPr algn="just"/>
            <a:endParaRPr lang="it-IT" sz="2400" b="1" dirty="0" smtClean="0">
              <a:latin typeface="Calibri" pitchFamily="34" charset="0"/>
            </a:endParaRPr>
          </a:p>
          <a:p>
            <a:pPr algn="just"/>
            <a:r>
              <a:rPr lang="it-IT" sz="2400" b="1" dirty="0" smtClean="0">
                <a:latin typeface="Calibri" pitchFamily="34" charset="0"/>
              </a:rPr>
              <a:t>Ciascun gruppo di docenti risponde a queste domande:</a:t>
            </a:r>
          </a:p>
          <a:p>
            <a:endParaRPr lang="it-IT" sz="2400" b="1" dirty="0">
              <a:latin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latin typeface="Calibri" pitchFamily="34" charset="0"/>
              </a:rPr>
              <a:t>Quale </a:t>
            </a:r>
            <a:r>
              <a:rPr lang="it-IT" sz="2400" dirty="0">
                <a:latin typeface="Calibri" pitchFamily="34" charset="0"/>
              </a:rPr>
              <a:t>prodotto/compito autentico potrei proporre ai miei alunni?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latin typeface="Calibri" pitchFamily="34" charset="0"/>
              </a:rPr>
              <a:t>Quali </a:t>
            </a:r>
            <a:r>
              <a:rPr lang="it-IT" sz="2400" dirty="0">
                <a:latin typeface="Calibri" pitchFamily="34" charset="0"/>
              </a:rPr>
              <a:t>operazioni è necessario compiere (fasi di applicazione) per riuscire a realizzare quel prodotto/compito autentico</a:t>
            </a:r>
            <a:r>
              <a:rPr lang="it-IT" sz="2400" dirty="0" smtClean="0">
                <a:latin typeface="Calibri" pitchFamily="34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Quale/i competenza/e viene sviluppata con il prodotto/compito autentico proposto?</a:t>
            </a:r>
            <a:endParaRPr lang="it-IT" sz="2400" dirty="0">
              <a:latin typeface="Calibri" pitchFamily="34" charset="0"/>
            </a:endParaRPr>
          </a:p>
          <a:p>
            <a:pPr>
              <a:buFont typeface="Hoefler Text"/>
              <a:buNone/>
            </a:pPr>
            <a:endParaRPr lang="it-IT" sz="2400" dirty="0">
              <a:latin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833049" y="404664"/>
            <a:ext cx="691952" cy="707886"/>
          </a:xfrm>
          <a:prstGeom prst="rect">
            <a:avLst/>
          </a:prstGeom>
          <a:solidFill>
            <a:srgbClr val="0070C0"/>
          </a:solidFill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Hoefler Text"/>
              <a:buNone/>
            </a:pPr>
            <a:r>
              <a:rPr lang="it-IT" sz="4000" b="1" smtClean="0">
                <a:solidFill>
                  <a:schemeClr val="bg1"/>
                </a:solidFill>
                <a:latin typeface="Calibri" pitchFamily="34" charset="0"/>
              </a:rPr>
              <a:t>1</a:t>
            </a:r>
            <a:endParaRPr lang="it-IT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30" descr="titolo 1"/>
          <p:cNvPicPr>
            <a:picLocks noChangeAspect="1" noChangeArrowheads="1"/>
          </p:cNvPicPr>
          <p:nvPr/>
        </p:nvPicPr>
        <p:blipFill>
          <a:blip r:embed="rId2" cstate="print"/>
          <a:srcRect l="19220" t="4025" r="16335" b="12502"/>
          <a:stretch>
            <a:fillRect/>
          </a:stretch>
        </p:blipFill>
        <p:spPr bwMode="auto">
          <a:xfrm>
            <a:off x="4595813" y="445169"/>
            <a:ext cx="4251325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Rectangle 24"/>
          <p:cNvSpPr>
            <a:spLocks noChangeArrowheads="1"/>
          </p:cNvSpPr>
          <p:nvPr/>
        </p:nvSpPr>
        <p:spPr bwMode="auto">
          <a:xfrm>
            <a:off x="809626" y="5643565"/>
            <a:ext cx="9096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1400" i="1">
                <a:latin typeface="Calibri" pitchFamily="34" charset="0"/>
              </a:rPr>
              <a:t>Mozzato Paola, Pessotto Ivana, Tomasella Renato, Zanette Marisa</a:t>
            </a:r>
          </a:p>
        </p:txBody>
      </p:sp>
      <p:sp>
        <p:nvSpPr>
          <p:cNvPr id="41987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Esempio di Unità di Apprendimento</a:t>
            </a:r>
          </a:p>
        </p:txBody>
      </p:sp>
      <p:sp>
        <p:nvSpPr>
          <p:cNvPr id="41988" name="Rectangle 28"/>
          <p:cNvSpPr>
            <a:spLocks noChangeArrowheads="1"/>
          </p:cNvSpPr>
          <p:nvPr/>
        </p:nvSpPr>
        <p:spPr bwMode="auto">
          <a:xfrm>
            <a:off x="738188" y="857143"/>
            <a:ext cx="2728912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IL PRODOTTO </a:t>
            </a:r>
          </a:p>
          <a:p>
            <a:r>
              <a:rPr lang="it-IT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Compito </a:t>
            </a:r>
            <a:r>
              <a:rPr lang="it-IT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autentico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/>
          <p:cNvSpPr>
            <a:spLocks noChangeArrowheads="1"/>
          </p:cNvSpPr>
          <p:nvPr/>
        </p:nvSpPr>
        <p:spPr bwMode="auto">
          <a:xfrm>
            <a:off x="1" y="342927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43010" name="Rectangle 5"/>
          <p:cNvSpPr>
            <a:spLocks noChangeArrowheads="1"/>
          </p:cNvSpPr>
          <p:nvPr/>
        </p:nvSpPr>
        <p:spPr bwMode="auto">
          <a:xfrm>
            <a:off x="1" y="342927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43011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Esempio di Unità di Apprendimento</a:t>
            </a:r>
          </a:p>
        </p:txBody>
      </p:sp>
      <p:graphicFrame>
        <p:nvGraphicFramePr>
          <p:cNvPr id="39999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739456"/>
              </p:ext>
            </p:extLst>
          </p:nvPr>
        </p:nvGraphicFramePr>
        <p:xfrm>
          <a:off x="632520" y="980728"/>
          <a:ext cx="8569325" cy="2736305"/>
        </p:xfrm>
        <a:graphic>
          <a:graphicData uri="http://schemas.openxmlformats.org/drawingml/2006/table">
            <a:tbl>
              <a:tblPr/>
              <a:tblGrid>
                <a:gridCol w="2232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7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195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UNITA’ DI  APPRENDIMENTO</a:t>
                      </a: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Denominazione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Fare ricerca per conoscere il passato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63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Prodotto/Compito</a:t>
                      </a:r>
                      <a:r>
                        <a:rPr kumimoji="0" lang="it-IT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autentico</a:t>
                      </a: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Libro su: “I minatori di galleria emigrati dal paese di 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Montaner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e il loro contributo all’economia locale nel ‘900”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9998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793274"/>
              </p:ext>
            </p:extLst>
          </p:nvPr>
        </p:nvGraphicFramePr>
        <p:xfrm>
          <a:off x="632521" y="3246120"/>
          <a:ext cx="8568951" cy="365760"/>
        </p:xfrm>
        <a:graphic>
          <a:graphicData uri="http://schemas.openxmlformats.org/drawingml/2006/table">
            <a:tbl>
              <a:tblPr/>
              <a:tblGrid>
                <a:gridCol w="2231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70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Utenti destinatari</a:t>
                      </a: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Alunni di classe terza della Scuola Secondaria di Primo Grado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59179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Esempio di Unità di Apprendimento</a:t>
            </a:r>
          </a:p>
        </p:txBody>
      </p:sp>
      <p:graphicFrame>
        <p:nvGraphicFramePr>
          <p:cNvPr id="40975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066569"/>
              </p:ext>
            </p:extLst>
          </p:nvPr>
        </p:nvGraphicFramePr>
        <p:xfrm>
          <a:off x="416497" y="692696"/>
          <a:ext cx="9145017" cy="4968974"/>
        </p:xfrm>
        <a:graphic>
          <a:graphicData uri="http://schemas.openxmlformats.org/drawingml/2006/table">
            <a:tbl>
              <a:tblPr/>
              <a:tblGrid>
                <a:gridCol w="16077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37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336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UNITA’ </a:t>
                      </a:r>
                      <a:r>
                        <a:rPr kumimoji="0" lang="it-IT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DI</a:t>
                      </a: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APPRENDIMENTO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85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Fasi di applicazione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(Attività da svolgere per avere il compito autentico)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Prendere accordi con un rappresentante dell’Amministrazione Comunale sull’argomento e sul prodotto richiesto. </a:t>
                      </a: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Ricercare nel testo di storia le parti che trattano il fenomeno migratorio in Italia nel “900” </a:t>
                      </a: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Produrre una mappa concettuale con le caratteristiche principali di questo fenomeno </a:t>
                      </a: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Formulare un piano di lavoro per svolgere l’attività di ricerca affidata dal committente.</a:t>
                      </a: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Individuare le fonti storiche disponibili (testimonianze dirette, materiale iconografico, dati statistici, testi storici sul fenomeno) e decidere quali utilizzare per la ricerca</a:t>
                      </a: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Costituire tre gruppi che si impegnano a: intervistare i nonni, raccogliere dati quantitativi sul fenomeno, raccogliere immagini e fotografie appartenenti agli “archivi” famigliari.</a:t>
                      </a: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Realizzare le interviste presso i nonni, seguendo una scaletta stabilita e adattandosi alla dinamica relazionale che si instaura. Stendere i testi dell’intervista in modo letterale e poi trasformare il linguaggio orale in linguaggio scritto</a:t>
                      </a:r>
                    </a:p>
                  </a:txBody>
                  <a:tcPr marL="44450" marR="44450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26634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Esempio di Unità di Apprendimento</a:t>
            </a:r>
          </a:p>
        </p:txBody>
      </p:sp>
      <p:graphicFrame>
        <p:nvGraphicFramePr>
          <p:cNvPr id="56333" name="Group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21672"/>
              </p:ext>
            </p:extLst>
          </p:nvPr>
        </p:nvGraphicFramePr>
        <p:xfrm>
          <a:off x="560513" y="549277"/>
          <a:ext cx="9001001" cy="5256213"/>
        </p:xfrm>
        <a:graphic>
          <a:graphicData uri="http://schemas.openxmlformats.org/drawingml/2006/table">
            <a:tbl>
              <a:tblPr/>
              <a:tblGrid>
                <a:gridCol w="16274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735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41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UNITA’ </a:t>
                      </a:r>
                      <a:r>
                        <a:rPr kumimoji="0" lang="it-IT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DI</a:t>
                      </a: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APPRENDIMENTO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7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Fasi di applicazione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(Attività da svolgere per avere il compito autentico)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354013" marR="0" lvl="0" indent="-3540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AutoNum type="arabicPeriod" startAt="8"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Acquisire 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dati statistici sul fenomeno presso l’archivio comunale e quantificare i dati raccolti con le interviste. Stabilire le informazioni rilevanti offerte dati statistici ed elaborarli con l’uso di un foglio elettronico.</a:t>
                      </a:r>
                    </a:p>
                    <a:p>
                      <a:pPr marL="354013" marR="0" lvl="0" indent="-3540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AutoNum type="arabicPeriod" startAt="8"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Raccogliere le fotografie presso le famiglie del paese, costruire un indice di schedatura, stabilire i criteri di lettura e produrre delle didascalie.</a:t>
                      </a:r>
                    </a:p>
                    <a:p>
                      <a:pPr marL="354013" marR="0" lvl="0" indent="-3540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AutoNum type="arabicPeriod" startAt="8"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Presentare in </a:t>
                      </a:r>
                      <a:r>
                        <a:rPr kumimoji="0" 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intergruppo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le elaborazioni prodotte e integrarle con quanto presente nella mappa concettuale costruita all’inizio. </a:t>
                      </a:r>
                    </a:p>
                    <a:p>
                      <a:pPr marL="354013" marR="0" lvl="0" indent="-3540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AutoNum type="arabicPeriod" startAt="8"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Predisporre l’indice del testo</a:t>
                      </a:r>
                    </a:p>
                    <a:p>
                      <a:pPr marL="354013" marR="0" lvl="0" indent="-3540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AutoNum type="arabicPeriod" startAt="8"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Scrivere i testi di presentazione, esposizione, commento/argomentazione e collegamento</a:t>
                      </a:r>
                    </a:p>
                    <a:p>
                      <a:pPr marL="354013" marR="0" lvl="0" indent="-3540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AutoNum type="arabicPeriod" startAt="8"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Comporre un testo misto in cui i testi scritti, le rappresentazioni grafiche e le immagini si combinano in modo coerente con l’uso di word</a:t>
                      </a:r>
                    </a:p>
                    <a:p>
                      <a:pPr marL="354013" marR="0" lvl="0" indent="-3540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AutoNum type="arabicPeriod" startAt="8"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Portare la bozza in tipografia, stabilire i formati in cui deve essere fornito il materiale e progettare con il tipografo l’impaginazione definitiva</a:t>
                      </a:r>
                    </a:p>
                    <a:p>
                      <a:pPr marL="354013" marR="0" lvl="0" indent="-3540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AutoNum type="arabicPeriod" startAt="8"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Presentare il lavoro svolto in un’assemblea pubblica</a:t>
                      </a:r>
                    </a:p>
                  </a:txBody>
                  <a:tcPr marL="44450" marR="44450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29589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4"/>
          <p:cNvSpPr>
            <a:spLocks noChangeArrowheads="1"/>
          </p:cNvSpPr>
          <p:nvPr/>
        </p:nvSpPr>
        <p:spPr bwMode="auto">
          <a:xfrm>
            <a:off x="1" y="342927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49154" name="Rectangle 5"/>
          <p:cNvSpPr>
            <a:spLocks noChangeArrowheads="1"/>
          </p:cNvSpPr>
          <p:nvPr/>
        </p:nvSpPr>
        <p:spPr bwMode="auto">
          <a:xfrm>
            <a:off x="1" y="342927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graphicFrame>
        <p:nvGraphicFramePr>
          <p:cNvPr id="44071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530861"/>
              </p:ext>
            </p:extLst>
          </p:nvPr>
        </p:nvGraphicFramePr>
        <p:xfrm>
          <a:off x="309564" y="1214438"/>
          <a:ext cx="9215438" cy="3977958"/>
        </p:xfrm>
        <a:graphic>
          <a:graphicData uri="http://schemas.openxmlformats.org/drawingml/2006/table">
            <a:tbl>
              <a:tblPr/>
              <a:tblGrid>
                <a:gridCol w="24003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26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62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13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UNITA’ DI APPRENDIMENTO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Denominazione</a:t>
                      </a:r>
                      <a:endParaRPr kumimoji="0" lang="it-IT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Partecipare e appartenere</a:t>
                      </a: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Prodotto/compito autentico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Libro su: “I minatori di galleria emigrati dal paese di Montaner e il loro contributo all’economia locale nel ‘900”</a:t>
                      </a: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Competenze mirate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Comunicazione nella madrelingua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Competenza matematica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Imparare ad imparare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Competenze sociali e civiche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Spirito di iniziativa e intraprendenza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Consapevolezza ed espressione culturale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2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Abilità</a:t>
                      </a: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Conoscenze</a:t>
                      </a: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22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22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6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Utenti destinatari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alunni 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della classe terza Scuola Secondaria di Primo grado</a:t>
                      </a: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9188" name="Rectangle 74"/>
          <p:cNvSpPr>
            <a:spLocks noChangeArrowheads="1"/>
          </p:cNvSpPr>
          <p:nvPr/>
        </p:nvSpPr>
        <p:spPr bwMode="auto">
          <a:xfrm>
            <a:off x="309564" y="642938"/>
            <a:ext cx="17145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 dirty="0">
                <a:solidFill>
                  <a:srgbClr val="FF0000"/>
                </a:solidFill>
                <a:latin typeface="Calibri" pitchFamily="34" charset="0"/>
              </a:rPr>
              <a:t>Parte A</a:t>
            </a:r>
          </a:p>
        </p:txBody>
      </p:sp>
      <p:sp>
        <p:nvSpPr>
          <p:cNvPr id="49189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Esempio di Unità di Apprendimento</a:t>
            </a:r>
          </a:p>
        </p:txBody>
      </p:sp>
    </p:spTree>
    <p:extLst>
      <p:ext uri="{BB962C8B-B14F-4D97-AF65-F5344CB8AC3E}">
        <p14:creationId xmlns:p14="http://schemas.microsoft.com/office/powerpoint/2010/main" val="15776494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4"/>
          <p:cNvSpPr>
            <a:spLocks noChangeArrowheads="1"/>
          </p:cNvSpPr>
          <p:nvPr/>
        </p:nvSpPr>
        <p:spPr bwMode="auto">
          <a:xfrm>
            <a:off x="416496" y="1700810"/>
            <a:ext cx="9108504" cy="3941763"/>
          </a:xfrm>
          <a:prstGeom prst="rect">
            <a:avLst/>
          </a:prstGeom>
          <a:solidFill>
            <a:srgbClr val="FFFFFF"/>
          </a:solidFill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it-IT" sz="2400" b="1" dirty="0" smtClean="0">
                <a:solidFill>
                  <a:srgbClr val="0070C0"/>
                </a:solidFill>
                <a:latin typeface="Calibri" pitchFamily="34" charset="0"/>
              </a:rPr>
              <a:t>Indicazioni di lavoro 2 per la progettazione delle </a:t>
            </a:r>
            <a:r>
              <a:rPr lang="it-IT" sz="2400" b="1" dirty="0" err="1" smtClean="0">
                <a:solidFill>
                  <a:srgbClr val="0070C0"/>
                </a:solidFill>
                <a:latin typeface="Calibri" pitchFamily="34" charset="0"/>
              </a:rPr>
              <a:t>UdA</a:t>
            </a:r>
            <a:endParaRPr lang="it-IT" sz="24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marL="342900" indent="-342900"/>
            <a:endParaRPr lang="it-IT" sz="2400" b="1" dirty="0" smtClean="0">
              <a:latin typeface="Calibri" pitchFamily="34" charset="0"/>
            </a:endParaRPr>
          </a:p>
          <a:p>
            <a:pPr marL="342900" indent="-342900"/>
            <a:r>
              <a:rPr lang="it-IT" sz="2000" b="1" dirty="0" smtClean="0"/>
              <a:t>Ciascun gruppo di docenti risponde a queste domande:</a:t>
            </a:r>
          </a:p>
          <a:p>
            <a:pPr marL="342900" indent="-342900"/>
            <a:endParaRPr lang="it-IT" sz="2000" b="1" dirty="0"/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Quali azioni compiono gli alunni per realizzare </a:t>
            </a:r>
            <a:r>
              <a:rPr lang="it-IT" sz="2000" i="1" dirty="0"/>
              <a:t>(esperienze attivate)</a:t>
            </a:r>
            <a:r>
              <a:rPr lang="it-IT" sz="2000" dirty="0"/>
              <a:t> il prodotto/compito autentico?</a:t>
            </a:r>
          </a:p>
          <a:p>
            <a:pPr marL="457200" indent="-457200">
              <a:buFont typeface="+mj-lt"/>
              <a:buAutoNum type="arabicPeriod"/>
            </a:pPr>
            <a:endParaRPr lang="it-IT" sz="2000" dirty="0"/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Quali azioni di mediatore compie l’insegnante </a:t>
            </a:r>
            <a:r>
              <a:rPr lang="it-IT" sz="2000" i="1" dirty="0"/>
              <a:t>(metodologia)</a:t>
            </a:r>
            <a:r>
              <a:rPr lang="it-IT" sz="2000" dirty="0"/>
              <a:t> per accompagnare gli alunni in ciascuna azione?</a:t>
            </a:r>
          </a:p>
          <a:p>
            <a:pPr marL="457200" indent="-457200">
              <a:buFont typeface="+mj-lt"/>
              <a:buAutoNum type="arabicPeriod"/>
            </a:pPr>
            <a:endParaRPr lang="it-IT" sz="2000" b="1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832230" y="404664"/>
            <a:ext cx="691952" cy="707886"/>
          </a:xfrm>
          <a:prstGeom prst="rect">
            <a:avLst/>
          </a:prstGeom>
          <a:solidFill>
            <a:srgbClr val="0070C0"/>
          </a:solidFill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Hoefler Text"/>
              <a:buNone/>
            </a:pPr>
            <a:r>
              <a:rPr lang="it-IT" sz="4000" b="1" dirty="0" smtClean="0">
                <a:solidFill>
                  <a:schemeClr val="bg1"/>
                </a:solidFill>
                <a:latin typeface="Calibri" pitchFamily="34" charset="0"/>
              </a:rPr>
              <a:t>2</a:t>
            </a:r>
            <a:endParaRPr lang="it-IT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71"/>
          <p:cNvSpPr>
            <a:spLocks noChangeArrowheads="1"/>
          </p:cNvSpPr>
          <p:nvPr/>
        </p:nvSpPr>
        <p:spPr bwMode="auto">
          <a:xfrm>
            <a:off x="1" y="55597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47106" name="Rectangle 55"/>
          <p:cNvSpPr>
            <a:spLocks noChangeArrowheads="1"/>
          </p:cNvSpPr>
          <p:nvPr/>
        </p:nvSpPr>
        <p:spPr bwMode="auto">
          <a:xfrm>
            <a:off x="2572245" y="331144"/>
            <a:ext cx="4809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600" b="1" i="1">
                <a:latin typeface="Calibri" pitchFamily="34" charset="0"/>
              </a:rPr>
              <a:t>PIANO DI LAVORO UDA  -   </a:t>
            </a:r>
            <a:r>
              <a:rPr lang="it-IT" sz="1600" i="1">
                <a:latin typeface="Calibri" pitchFamily="34" charset="0"/>
              </a:rPr>
              <a:t>SPECIFICAZIONE DELLE FASI</a:t>
            </a:r>
            <a:r>
              <a:rPr lang="it-IT" sz="2400">
                <a:latin typeface="Calibri" pitchFamily="34" charset="0"/>
              </a:rPr>
              <a:t> </a:t>
            </a:r>
          </a:p>
        </p:txBody>
      </p:sp>
      <p:sp>
        <p:nvSpPr>
          <p:cNvPr id="47107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Esempio di Unità di Apprendimento</a:t>
            </a:r>
          </a:p>
        </p:txBody>
      </p:sp>
      <p:graphicFrame>
        <p:nvGraphicFramePr>
          <p:cNvPr id="4713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827584"/>
              </p:ext>
            </p:extLst>
          </p:nvPr>
        </p:nvGraphicFramePr>
        <p:xfrm>
          <a:off x="273051" y="765175"/>
          <a:ext cx="9432925" cy="4889500"/>
        </p:xfrm>
        <a:graphic>
          <a:graphicData uri="http://schemas.openxmlformats.org/drawingml/2006/table">
            <a:tbl>
              <a:tblPr/>
              <a:tblGrid>
                <a:gridCol w="7195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37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Fasi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Attività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lo studente)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Metodologia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il docente)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Strumenti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Esiti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Tempi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Evidenze per la valutazione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Gli alunni: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incontrano il Sindaco del Comune di Sarmede, 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 un’aula con i banchi disposti in cerchio;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ascoltano la sua proposta;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fanno domande sui motivi del lavoro, sul supporto offerto dall’amministrazione comunale e sulle aspettative finali;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verbalizzano.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 bwMode="auto">
          <a:xfrm>
            <a:off x="5607249" y="2417764"/>
            <a:ext cx="3889375" cy="1584325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algn="just">
              <a:spcBef>
                <a:spcPts val="513"/>
              </a:spcBef>
              <a:buClr>
                <a:schemeClr val="bg1"/>
              </a:buClr>
              <a:buSzPct val="100000"/>
              <a:buFont typeface="+mj-lt"/>
              <a:buAutoNum type="arabicPeriod"/>
              <a:defRPr/>
            </a:pPr>
            <a:r>
              <a:rPr lang="it-IT" dirty="0">
                <a:solidFill>
                  <a:schemeClr val="bg1"/>
                </a:solidFill>
                <a:latin typeface="Verdana" pitchFamily="34" charset="0"/>
              </a:rPr>
              <a:t>Prendere accordi con un rappresentante dell’Amministrazione Comunale sull’argomento e sul prodotto richiesto. </a:t>
            </a:r>
          </a:p>
        </p:txBody>
      </p:sp>
      <p:cxnSp>
        <p:nvCxnSpPr>
          <p:cNvPr id="2" name="Connettore 2 7"/>
          <p:cNvCxnSpPr>
            <a:cxnSpLocks noChangeShapeType="1"/>
            <a:stCxn id="6" idx="1"/>
            <a:endCxn id="3" idx="6"/>
          </p:cNvCxnSpPr>
          <p:nvPr/>
        </p:nvCxnSpPr>
        <p:spPr bwMode="auto">
          <a:xfrm flipH="1" flipV="1">
            <a:off x="1089026" y="1797896"/>
            <a:ext cx="4518222" cy="1412031"/>
          </a:xfrm>
          <a:prstGeom prst="straightConnector1">
            <a:avLst/>
          </a:prstGeom>
          <a:noFill/>
          <a:ln w="38100" algn="ctr">
            <a:solidFill>
              <a:srgbClr val="0070C0"/>
            </a:solidFill>
            <a:round/>
            <a:headEnd/>
            <a:tailEnd type="oval" w="med" len="med"/>
          </a:ln>
        </p:spPr>
      </p:cxnSp>
      <p:sp>
        <p:nvSpPr>
          <p:cNvPr id="3" name="Ovale 2"/>
          <p:cNvSpPr/>
          <p:nvPr/>
        </p:nvSpPr>
        <p:spPr bwMode="auto">
          <a:xfrm>
            <a:off x="174626" y="1340694"/>
            <a:ext cx="914401" cy="914400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it-IT" sz="3400" b="0" i="0" u="sng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7230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reeform 15"/>
          <p:cNvSpPr>
            <a:spLocks/>
          </p:cNvSpPr>
          <p:nvPr/>
        </p:nvSpPr>
        <p:spPr bwMode="auto">
          <a:xfrm>
            <a:off x="3592513" y="2143127"/>
            <a:ext cx="339725" cy="974725"/>
          </a:xfrm>
          <a:custGeom>
            <a:avLst/>
            <a:gdLst>
              <a:gd name="T0" fmla="*/ 2147483647 w 203"/>
              <a:gd name="T1" fmla="*/ 0 h 665"/>
              <a:gd name="T2" fmla="*/ 2147483647 w 203"/>
              <a:gd name="T3" fmla="*/ 2147483647 h 665"/>
              <a:gd name="T4" fmla="*/ 2147483647 w 203"/>
              <a:gd name="T5" fmla="*/ 2147483647 h 665"/>
              <a:gd name="T6" fmla="*/ 2147483647 w 203"/>
              <a:gd name="T7" fmla="*/ 2147483647 h 665"/>
              <a:gd name="T8" fmla="*/ 0 w 203"/>
              <a:gd name="T9" fmla="*/ 2147483647 h 665"/>
              <a:gd name="T10" fmla="*/ 2147483647 w 203"/>
              <a:gd name="T11" fmla="*/ 2147483647 h 665"/>
              <a:gd name="T12" fmla="*/ 2147483647 w 203"/>
              <a:gd name="T13" fmla="*/ 0 h 665"/>
              <a:gd name="T14" fmla="*/ 2147483647 w 203"/>
              <a:gd name="T15" fmla="*/ 0 h 6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03"/>
              <a:gd name="T25" fmla="*/ 0 h 665"/>
              <a:gd name="T26" fmla="*/ 203 w 203"/>
              <a:gd name="T27" fmla="*/ 665 h 6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03" h="665">
                <a:moveTo>
                  <a:pt x="152" y="0"/>
                </a:moveTo>
                <a:lnTo>
                  <a:pt x="152" y="566"/>
                </a:lnTo>
                <a:lnTo>
                  <a:pt x="203" y="566"/>
                </a:lnTo>
                <a:lnTo>
                  <a:pt x="101" y="665"/>
                </a:lnTo>
                <a:lnTo>
                  <a:pt x="0" y="566"/>
                </a:lnTo>
                <a:lnTo>
                  <a:pt x="50" y="566"/>
                </a:lnTo>
                <a:lnTo>
                  <a:pt x="50" y="0"/>
                </a:lnTo>
                <a:lnTo>
                  <a:pt x="152" y="0"/>
                </a:lnTo>
                <a:close/>
              </a:path>
            </a:pathLst>
          </a:cu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6866" name="Freeform 17"/>
          <p:cNvSpPr>
            <a:spLocks/>
          </p:cNvSpPr>
          <p:nvPr/>
        </p:nvSpPr>
        <p:spPr bwMode="auto">
          <a:xfrm>
            <a:off x="5810251" y="2143127"/>
            <a:ext cx="342900" cy="974725"/>
          </a:xfrm>
          <a:custGeom>
            <a:avLst/>
            <a:gdLst>
              <a:gd name="T0" fmla="*/ 2147483647 w 203"/>
              <a:gd name="T1" fmla="*/ 0 h 665"/>
              <a:gd name="T2" fmla="*/ 2147483647 w 203"/>
              <a:gd name="T3" fmla="*/ 2147483647 h 665"/>
              <a:gd name="T4" fmla="*/ 2147483647 w 203"/>
              <a:gd name="T5" fmla="*/ 2147483647 h 665"/>
              <a:gd name="T6" fmla="*/ 2147483647 w 203"/>
              <a:gd name="T7" fmla="*/ 2147483647 h 665"/>
              <a:gd name="T8" fmla="*/ 0 w 203"/>
              <a:gd name="T9" fmla="*/ 2147483647 h 665"/>
              <a:gd name="T10" fmla="*/ 2147483647 w 203"/>
              <a:gd name="T11" fmla="*/ 2147483647 h 665"/>
              <a:gd name="T12" fmla="*/ 2147483647 w 203"/>
              <a:gd name="T13" fmla="*/ 0 h 665"/>
              <a:gd name="T14" fmla="*/ 2147483647 w 203"/>
              <a:gd name="T15" fmla="*/ 0 h 6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03"/>
              <a:gd name="T25" fmla="*/ 0 h 665"/>
              <a:gd name="T26" fmla="*/ 203 w 203"/>
              <a:gd name="T27" fmla="*/ 665 h 6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03" h="665">
                <a:moveTo>
                  <a:pt x="153" y="0"/>
                </a:moveTo>
                <a:lnTo>
                  <a:pt x="153" y="566"/>
                </a:lnTo>
                <a:lnTo>
                  <a:pt x="203" y="566"/>
                </a:lnTo>
                <a:lnTo>
                  <a:pt x="102" y="665"/>
                </a:lnTo>
                <a:lnTo>
                  <a:pt x="0" y="566"/>
                </a:lnTo>
                <a:lnTo>
                  <a:pt x="51" y="566"/>
                </a:lnTo>
                <a:lnTo>
                  <a:pt x="51" y="0"/>
                </a:lnTo>
                <a:lnTo>
                  <a:pt x="153" y="0"/>
                </a:lnTo>
                <a:close/>
              </a:path>
            </a:pathLst>
          </a:cu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6867" name="Freeform 19"/>
          <p:cNvSpPr>
            <a:spLocks/>
          </p:cNvSpPr>
          <p:nvPr/>
        </p:nvSpPr>
        <p:spPr bwMode="auto">
          <a:xfrm>
            <a:off x="3571876" y="3860802"/>
            <a:ext cx="341313" cy="974725"/>
          </a:xfrm>
          <a:custGeom>
            <a:avLst/>
            <a:gdLst>
              <a:gd name="T0" fmla="*/ 2147483647 w 203"/>
              <a:gd name="T1" fmla="*/ 2147483647 h 665"/>
              <a:gd name="T2" fmla="*/ 2147483647 w 203"/>
              <a:gd name="T3" fmla="*/ 2147483647 h 665"/>
              <a:gd name="T4" fmla="*/ 0 w 203"/>
              <a:gd name="T5" fmla="*/ 2147483647 h 665"/>
              <a:gd name="T6" fmla="*/ 2147483647 w 203"/>
              <a:gd name="T7" fmla="*/ 0 h 665"/>
              <a:gd name="T8" fmla="*/ 2147483647 w 203"/>
              <a:gd name="T9" fmla="*/ 2147483647 h 665"/>
              <a:gd name="T10" fmla="*/ 2147483647 w 203"/>
              <a:gd name="T11" fmla="*/ 2147483647 h 665"/>
              <a:gd name="T12" fmla="*/ 2147483647 w 203"/>
              <a:gd name="T13" fmla="*/ 2147483647 h 665"/>
              <a:gd name="T14" fmla="*/ 2147483647 w 203"/>
              <a:gd name="T15" fmla="*/ 2147483647 h 6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03"/>
              <a:gd name="T25" fmla="*/ 0 h 665"/>
              <a:gd name="T26" fmla="*/ 203 w 203"/>
              <a:gd name="T27" fmla="*/ 665 h 6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03" h="665">
                <a:moveTo>
                  <a:pt x="50" y="665"/>
                </a:moveTo>
                <a:lnTo>
                  <a:pt x="50" y="99"/>
                </a:lnTo>
                <a:lnTo>
                  <a:pt x="0" y="99"/>
                </a:lnTo>
                <a:lnTo>
                  <a:pt x="101" y="0"/>
                </a:lnTo>
                <a:lnTo>
                  <a:pt x="203" y="99"/>
                </a:lnTo>
                <a:lnTo>
                  <a:pt x="152" y="99"/>
                </a:lnTo>
                <a:lnTo>
                  <a:pt x="152" y="665"/>
                </a:lnTo>
                <a:lnTo>
                  <a:pt x="50" y="665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6868" name="Freeform 21"/>
          <p:cNvSpPr>
            <a:spLocks/>
          </p:cNvSpPr>
          <p:nvPr/>
        </p:nvSpPr>
        <p:spPr bwMode="auto">
          <a:xfrm>
            <a:off x="5791201" y="3860802"/>
            <a:ext cx="341313" cy="974725"/>
          </a:xfrm>
          <a:custGeom>
            <a:avLst/>
            <a:gdLst>
              <a:gd name="T0" fmla="*/ 2147483647 w 203"/>
              <a:gd name="T1" fmla="*/ 2147483647 h 665"/>
              <a:gd name="T2" fmla="*/ 2147483647 w 203"/>
              <a:gd name="T3" fmla="*/ 2147483647 h 665"/>
              <a:gd name="T4" fmla="*/ 0 w 203"/>
              <a:gd name="T5" fmla="*/ 2147483647 h 665"/>
              <a:gd name="T6" fmla="*/ 2147483647 w 203"/>
              <a:gd name="T7" fmla="*/ 0 h 665"/>
              <a:gd name="T8" fmla="*/ 2147483647 w 203"/>
              <a:gd name="T9" fmla="*/ 2147483647 h 665"/>
              <a:gd name="T10" fmla="*/ 2147483647 w 203"/>
              <a:gd name="T11" fmla="*/ 2147483647 h 665"/>
              <a:gd name="T12" fmla="*/ 2147483647 w 203"/>
              <a:gd name="T13" fmla="*/ 2147483647 h 665"/>
              <a:gd name="T14" fmla="*/ 2147483647 w 203"/>
              <a:gd name="T15" fmla="*/ 2147483647 h 6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03"/>
              <a:gd name="T25" fmla="*/ 0 h 665"/>
              <a:gd name="T26" fmla="*/ 203 w 203"/>
              <a:gd name="T27" fmla="*/ 665 h 6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03" h="665">
                <a:moveTo>
                  <a:pt x="51" y="665"/>
                </a:moveTo>
                <a:lnTo>
                  <a:pt x="51" y="99"/>
                </a:lnTo>
                <a:lnTo>
                  <a:pt x="0" y="99"/>
                </a:lnTo>
                <a:lnTo>
                  <a:pt x="102" y="0"/>
                </a:lnTo>
                <a:lnTo>
                  <a:pt x="203" y="99"/>
                </a:lnTo>
                <a:lnTo>
                  <a:pt x="153" y="99"/>
                </a:lnTo>
                <a:lnTo>
                  <a:pt x="153" y="665"/>
                </a:lnTo>
                <a:lnTo>
                  <a:pt x="51" y="665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23" name="Rectangle 23"/>
          <p:cNvSpPr>
            <a:spLocks noChangeArrowheads="1"/>
          </p:cNvSpPr>
          <p:nvPr/>
        </p:nvSpPr>
        <p:spPr bwMode="auto">
          <a:xfrm>
            <a:off x="1595438" y="2714625"/>
            <a:ext cx="1500187" cy="1500188"/>
          </a:xfrm>
          <a:prstGeom prst="roundRect">
            <a:avLst/>
          </a:prstGeom>
          <a:solidFill>
            <a:srgbClr val="0070C0"/>
          </a:solidFill>
          <a:ln w="20638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INSEGNANTE</a:t>
            </a:r>
          </a:p>
        </p:txBody>
      </p:sp>
      <p:sp>
        <p:nvSpPr>
          <p:cNvPr id="17425" name="Rectangle 25"/>
          <p:cNvSpPr>
            <a:spLocks noChangeArrowheads="1"/>
          </p:cNvSpPr>
          <p:nvPr/>
        </p:nvSpPr>
        <p:spPr bwMode="auto">
          <a:xfrm>
            <a:off x="2870201" y="1328738"/>
            <a:ext cx="1714500" cy="785812"/>
          </a:xfrm>
          <a:prstGeom prst="round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verbalizzare</a:t>
            </a:r>
            <a:endParaRPr lang="it-IT" dirty="0">
              <a:solidFill>
                <a:schemeClr val="bg1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17430" name="Rectangle 30"/>
          <p:cNvSpPr>
            <a:spLocks noChangeArrowheads="1"/>
          </p:cNvSpPr>
          <p:nvPr/>
        </p:nvSpPr>
        <p:spPr bwMode="auto">
          <a:xfrm>
            <a:off x="5084764" y="1328738"/>
            <a:ext cx="1714500" cy="785812"/>
          </a:xfrm>
          <a:prstGeom prst="round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porsi come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modello</a:t>
            </a:r>
          </a:p>
        </p:txBody>
      </p:sp>
      <p:sp>
        <p:nvSpPr>
          <p:cNvPr id="36872" name="Rectangle 36"/>
          <p:cNvSpPr>
            <a:spLocks noChangeArrowheads="1"/>
          </p:cNvSpPr>
          <p:nvPr/>
        </p:nvSpPr>
        <p:spPr bwMode="auto">
          <a:xfrm>
            <a:off x="4238626" y="2857502"/>
            <a:ext cx="12579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t-IT" sz="2000" b="1">
                <a:solidFill>
                  <a:srgbClr val="00B050"/>
                </a:solidFill>
                <a:latin typeface="Calibri" pitchFamily="34" charset="0"/>
              </a:rPr>
              <a:t>trasmettere</a:t>
            </a:r>
            <a:endParaRPr lang="it-IT" sz="200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36873" name="Rectangle 38"/>
          <p:cNvSpPr>
            <a:spLocks noChangeArrowheads="1"/>
          </p:cNvSpPr>
          <p:nvPr/>
        </p:nvSpPr>
        <p:spPr bwMode="auto">
          <a:xfrm>
            <a:off x="4452939" y="3857627"/>
            <a:ext cx="8835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t-IT" sz="2000" b="1">
                <a:solidFill>
                  <a:srgbClr val="FF0000"/>
                </a:solidFill>
                <a:latin typeface="Calibri" pitchFamily="34" charset="0"/>
              </a:rPr>
              <a:t>mediare</a:t>
            </a:r>
            <a:endParaRPr lang="it-IT" sz="2000">
              <a:latin typeface="Calibri" pitchFamily="34" charset="0"/>
            </a:endParaRPr>
          </a:p>
        </p:txBody>
      </p:sp>
      <p:sp>
        <p:nvSpPr>
          <p:cNvPr id="40999" name="Rectangle 39"/>
          <p:cNvSpPr>
            <a:spLocks noChangeArrowheads="1"/>
          </p:cNvSpPr>
          <p:nvPr/>
        </p:nvSpPr>
        <p:spPr bwMode="auto">
          <a:xfrm rot="16200000">
            <a:off x="-969962" y="3259235"/>
            <a:ext cx="3871913" cy="490347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ct val="45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it-IT" sz="3200" b="1">
                <a:solidFill>
                  <a:schemeClr val="bg1"/>
                </a:solidFill>
                <a:latin typeface="Calibri" pitchFamily="34" charset="0"/>
                <a:cs typeface="+mn-cs"/>
              </a:rPr>
              <a:t>Convinzioni</a:t>
            </a:r>
            <a:endParaRPr lang="it-IT" sz="3200">
              <a:solidFill>
                <a:schemeClr val="bg1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4" name="CasellaDiTesto 3">
            <a:hlinkHover r:id="rId2" action="ppaction://hlinksldjump"/>
          </p:cNvPr>
          <p:cNvSpPr txBox="1"/>
          <p:nvPr/>
        </p:nvSpPr>
        <p:spPr>
          <a:xfrm>
            <a:off x="0" y="442967"/>
            <a:ext cx="9906000" cy="453096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0070C0"/>
                </a:solidFill>
                <a:latin typeface="Calibri" pitchFamily="34" charset="0"/>
                <a:cs typeface="+mn-cs"/>
              </a:rPr>
              <a:t>Insegnare competenze</a:t>
            </a:r>
          </a:p>
        </p:txBody>
      </p:sp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2881314" y="4857752"/>
            <a:ext cx="1714500" cy="785813"/>
          </a:xfrm>
          <a:prstGeom prst="round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far fare</a:t>
            </a:r>
            <a:endParaRPr lang="it-IT" dirty="0">
              <a:solidFill>
                <a:schemeClr val="bg1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37" name="Rectangle 30"/>
          <p:cNvSpPr>
            <a:spLocks noChangeArrowheads="1"/>
          </p:cNvSpPr>
          <p:nvPr/>
        </p:nvSpPr>
        <p:spPr bwMode="auto">
          <a:xfrm>
            <a:off x="5095876" y="4857752"/>
            <a:ext cx="1714500" cy="785813"/>
          </a:xfrm>
          <a:prstGeom prst="round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far riflettere</a:t>
            </a:r>
          </a:p>
        </p:txBody>
      </p:sp>
      <p:cxnSp>
        <p:nvCxnSpPr>
          <p:cNvPr id="36880" name="Connettore 1 38"/>
          <p:cNvCxnSpPr>
            <a:cxnSpLocks noChangeShapeType="1"/>
          </p:cNvCxnSpPr>
          <p:nvPr/>
        </p:nvCxnSpPr>
        <p:spPr bwMode="auto">
          <a:xfrm>
            <a:off x="3309938" y="3286125"/>
            <a:ext cx="3071812" cy="1588"/>
          </a:xfrm>
          <a:prstGeom prst="line">
            <a:avLst/>
          </a:prstGeom>
          <a:noFill/>
          <a:ln w="76200" algn="ctr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36881" name="Connettore 1 42"/>
          <p:cNvCxnSpPr>
            <a:cxnSpLocks noChangeShapeType="1"/>
          </p:cNvCxnSpPr>
          <p:nvPr/>
        </p:nvCxnSpPr>
        <p:spPr bwMode="auto">
          <a:xfrm>
            <a:off x="3309938" y="3643315"/>
            <a:ext cx="3071812" cy="1587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 type="triangle"/>
            <a:tailEnd type="triangle" w="med" len="med"/>
          </a:ln>
        </p:spPr>
      </p:cxnSp>
      <p:sp>
        <p:nvSpPr>
          <p:cNvPr id="44" name="Rectangle 39"/>
          <p:cNvSpPr>
            <a:spLocks noChangeArrowheads="1"/>
          </p:cNvSpPr>
          <p:nvPr/>
        </p:nvSpPr>
        <p:spPr bwMode="auto">
          <a:xfrm rot="16200000">
            <a:off x="6977063" y="3262410"/>
            <a:ext cx="3871913" cy="490347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ct val="45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it-IT" sz="3200" b="1">
                <a:solidFill>
                  <a:schemeClr val="bg1"/>
                </a:solidFill>
                <a:latin typeface="Calibri" pitchFamily="34" charset="0"/>
                <a:cs typeface="+mn-cs"/>
              </a:rPr>
              <a:t>Convinzioni</a:t>
            </a:r>
            <a:endParaRPr lang="it-IT" sz="3200">
              <a:solidFill>
                <a:schemeClr val="bg1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6596064" y="2714625"/>
            <a:ext cx="1500187" cy="1500188"/>
          </a:xfrm>
          <a:prstGeom prst="roundRect">
            <a:avLst/>
          </a:prstGeom>
          <a:solidFill>
            <a:srgbClr val="FFC000"/>
          </a:solidFill>
          <a:ln w="20638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STUDENTE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71"/>
          <p:cNvSpPr>
            <a:spLocks noChangeArrowheads="1"/>
          </p:cNvSpPr>
          <p:nvPr/>
        </p:nvSpPr>
        <p:spPr bwMode="auto">
          <a:xfrm>
            <a:off x="1" y="55597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48130" name="Rectangle 55"/>
          <p:cNvSpPr>
            <a:spLocks noChangeArrowheads="1"/>
          </p:cNvSpPr>
          <p:nvPr/>
        </p:nvSpPr>
        <p:spPr bwMode="auto">
          <a:xfrm>
            <a:off x="2572245" y="331144"/>
            <a:ext cx="4809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600" b="1" i="1">
                <a:latin typeface="Calibri" pitchFamily="34" charset="0"/>
              </a:rPr>
              <a:t>PIANO DI LAVORO UDA  -   </a:t>
            </a:r>
            <a:r>
              <a:rPr lang="it-IT" sz="1600" i="1">
                <a:latin typeface="Calibri" pitchFamily="34" charset="0"/>
              </a:rPr>
              <a:t>SPECIFICAZIONE DELLE FASI</a:t>
            </a:r>
            <a:r>
              <a:rPr lang="it-IT" sz="2400">
                <a:latin typeface="Calibri" pitchFamily="34" charset="0"/>
              </a:rPr>
              <a:t> </a:t>
            </a:r>
          </a:p>
        </p:txBody>
      </p:sp>
      <p:sp>
        <p:nvSpPr>
          <p:cNvPr id="48131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Esempio di Unità di Apprendimento</a:t>
            </a:r>
          </a:p>
        </p:txBody>
      </p:sp>
      <p:graphicFrame>
        <p:nvGraphicFramePr>
          <p:cNvPr id="6354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9348"/>
              </p:ext>
            </p:extLst>
          </p:nvPr>
        </p:nvGraphicFramePr>
        <p:xfrm>
          <a:off x="273051" y="836613"/>
          <a:ext cx="9432925" cy="4084320"/>
        </p:xfrm>
        <a:graphic>
          <a:graphicData uri="http://schemas.openxmlformats.org/drawingml/2006/table">
            <a:tbl>
              <a:tblPr/>
              <a:tblGrid>
                <a:gridCol w="6475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17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Fasi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Attività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lo studente)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Metodologia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il docente)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Strumenti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Esiti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Tempi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Evidenze per la valutazione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Gli alunni: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prendono in visione il testo di storia per individuare i testi;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analizzano i testi con per individuare i nodi concettuali rilevanti sul fenomeno migratorio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Il lavoro viene svolto prima a coppie e poi condiviso nell’</a:t>
                      </a:r>
                      <a:r>
                        <a:rPr kumimoji="0" lang="it-I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intergruppo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 bwMode="auto">
          <a:xfrm>
            <a:off x="5611565" y="3252669"/>
            <a:ext cx="3889375" cy="1295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55600" indent="-355600">
              <a:spcBef>
                <a:spcPts val="513"/>
              </a:spcBef>
              <a:buClr>
                <a:srgbClr val="000000"/>
              </a:buClr>
              <a:buSzPct val="100000"/>
              <a:defRPr/>
            </a:pPr>
            <a:r>
              <a:rPr lang="it-IT" dirty="0">
                <a:solidFill>
                  <a:schemeClr val="bg1"/>
                </a:solidFill>
                <a:latin typeface="Verdana" pitchFamily="34" charset="0"/>
              </a:rPr>
              <a:t>2. Ricercare nel testo di storia le parti che trattano il fenomeno migratorio in Italia nel “900” </a:t>
            </a:r>
          </a:p>
        </p:txBody>
      </p:sp>
      <p:cxnSp>
        <p:nvCxnSpPr>
          <p:cNvPr id="48159" name="Connettore 2 7"/>
          <p:cNvCxnSpPr>
            <a:cxnSpLocks noChangeShapeType="1"/>
            <a:stCxn id="6" idx="1"/>
            <a:endCxn id="8" idx="6"/>
          </p:cNvCxnSpPr>
          <p:nvPr/>
        </p:nvCxnSpPr>
        <p:spPr bwMode="auto">
          <a:xfrm flipH="1" flipV="1">
            <a:off x="1089026" y="1797896"/>
            <a:ext cx="4522538" cy="2102475"/>
          </a:xfrm>
          <a:prstGeom prst="straightConnector1">
            <a:avLst/>
          </a:prstGeom>
          <a:noFill/>
          <a:ln w="38100" algn="ctr">
            <a:solidFill>
              <a:srgbClr val="0070C0"/>
            </a:solidFill>
            <a:round/>
            <a:headEnd/>
            <a:tailEnd type="oval" w="med" len="med"/>
          </a:ln>
        </p:spPr>
      </p:cxnSp>
      <p:sp>
        <p:nvSpPr>
          <p:cNvPr id="8" name="Ovale 7"/>
          <p:cNvSpPr/>
          <p:nvPr/>
        </p:nvSpPr>
        <p:spPr bwMode="auto">
          <a:xfrm>
            <a:off x="174626" y="1340694"/>
            <a:ext cx="914401" cy="914400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it-IT" sz="3400" b="0" i="0" u="sng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6388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71"/>
          <p:cNvSpPr>
            <a:spLocks noChangeArrowheads="1"/>
          </p:cNvSpPr>
          <p:nvPr/>
        </p:nvSpPr>
        <p:spPr bwMode="auto">
          <a:xfrm>
            <a:off x="1" y="55597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47106" name="Rectangle 55"/>
          <p:cNvSpPr>
            <a:spLocks noChangeArrowheads="1"/>
          </p:cNvSpPr>
          <p:nvPr/>
        </p:nvSpPr>
        <p:spPr bwMode="auto">
          <a:xfrm>
            <a:off x="2572245" y="331144"/>
            <a:ext cx="4809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600" b="1" i="1">
                <a:latin typeface="Calibri" pitchFamily="34" charset="0"/>
              </a:rPr>
              <a:t>PIANO DI LAVORO UDA  -   </a:t>
            </a:r>
            <a:r>
              <a:rPr lang="it-IT" sz="1600" i="1">
                <a:latin typeface="Calibri" pitchFamily="34" charset="0"/>
              </a:rPr>
              <a:t>SPECIFICAZIONE DELLE FASI</a:t>
            </a:r>
            <a:r>
              <a:rPr lang="it-IT" sz="2400">
                <a:latin typeface="Calibri" pitchFamily="34" charset="0"/>
              </a:rPr>
              <a:t> </a:t>
            </a:r>
          </a:p>
        </p:txBody>
      </p:sp>
      <p:sp>
        <p:nvSpPr>
          <p:cNvPr id="47107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Esempio di Unità di Apprendimento</a:t>
            </a:r>
          </a:p>
        </p:txBody>
      </p:sp>
      <p:graphicFrame>
        <p:nvGraphicFramePr>
          <p:cNvPr id="4713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198898"/>
              </p:ext>
            </p:extLst>
          </p:nvPr>
        </p:nvGraphicFramePr>
        <p:xfrm>
          <a:off x="273051" y="765175"/>
          <a:ext cx="9432925" cy="4889500"/>
        </p:xfrm>
        <a:graphic>
          <a:graphicData uri="http://schemas.openxmlformats.org/drawingml/2006/table">
            <a:tbl>
              <a:tblPr/>
              <a:tblGrid>
                <a:gridCol w="7195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37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Fasi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Attività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lo studente)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Metodologia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il docente)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Strumenti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Esiti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Tempi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Evidenze per la valutazione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Gli alunni: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incontrano il Sindaco del Comune di Sarmede, 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 un’aula con i banchi disposti in cerchio;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ascoltano la sua proposta;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fanno domande sui motivi del lavoro, sul supporto offerto dall’amministrazione comunale e sulle aspettative finali;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verbalizzano.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L’insegnante: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condivide con i ragazzi le domande da porre con un’attività di brainstorming;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stabilisce con loro i ruoli da assumere;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li guida con un’attività di </a:t>
                      </a:r>
                      <a:r>
                        <a:rPr kumimoji="0" lang="it-I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modeling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stimola la loro partecipazione (se necessario)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 bwMode="auto">
          <a:xfrm>
            <a:off x="5607249" y="2417764"/>
            <a:ext cx="3889375" cy="1584325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algn="just">
              <a:spcBef>
                <a:spcPts val="513"/>
              </a:spcBef>
              <a:buClr>
                <a:schemeClr val="bg1"/>
              </a:buClr>
              <a:buSzPct val="100000"/>
              <a:buFont typeface="+mj-lt"/>
              <a:buAutoNum type="arabicPeriod"/>
              <a:defRPr/>
            </a:pPr>
            <a:r>
              <a:rPr lang="it-IT" dirty="0">
                <a:solidFill>
                  <a:schemeClr val="bg1"/>
                </a:solidFill>
                <a:latin typeface="Verdana" pitchFamily="34" charset="0"/>
              </a:rPr>
              <a:t>Prendere accordi con un rappresentante dell’Amministrazione Comunale sull’argomento e sul prodotto richiesto. </a:t>
            </a:r>
          </a:p>
        </p:txBody>
      </p:sp>
      <p:cxnSp>
        <p:nvCxnSpPr>
          <p:cNvPr id="2" name="Connettore 2 7"/>
          <p:cNvCxnSpPr>
            <a:cxnSpLocks noChangeShapeType="1"/>
            <a:stCxn id="6" idx="1"/>
            <a:endCxn id="3" idx="6"/>
          </p:cNvCxnSpPr>
          <p:nvPr/>
        </p:nvCxnSpPr>
        <p:spPr bwMode="auto">
          <a:xfrm flipH="1" flipV="1">
            <a:off x="1089026" y="1797896"/>
            <a:ext cx="4518222" cy="1412031"/>
          </a:xfrm>
          <a:prstGeom prst="straightConnector1">
            <a:avLst/>
          </a:prstGeom>
          <a:noFill/>
          <a:ln w="38100" algn="ctr">
            <a:solidFill>
              <a:srgbClr val="0070C0"/>
            </a:solidFill>
            <a:round/>
            <a:headEnd/>
            <a:tailEnd type="oval" w="med" len="med"/>
          </a:ln>
        </p:spPr>
      </p:cxnSp>
      <p:sp>
        <p:nvSpPr>
          <p:cNvPr id="3" name="Ovale 2"/>
          <p:cNvSpPr/>
          <p:nvPr/>
        </p:nvSpPr>
        <p:spPr bwMode="auto">
          <a:xfrm>
            <a:off x="174626" y="1340694"/>
            <a:ext cx="914401" cy="914400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it-IT" sz="3400" b="0" i="0" u="sng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42443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71"/>
          <p:cNvSpPr>
            <a:spLocks noChangeArrowheads="1"/>
          </p:cNvSpPr>
          <p:nvPr/>
        </p:nvSpPr>
        <p:spPr bwMode="auto">
          <a:xfrm>
            <a:off x="1" y="55597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48130" name="Rectangle 55"/>
          <p:cNvSpPr>
            <a:spLocks noChangeArrowheads="1"/>
          </p:cNvSpPr>
          <p:nvPr/>
        </p:nvSpPr>
        <p:spPr bwMode="auto">
          <a:xfrm>
            <a:off x="2572245" y="331144"/>
            <a:ext cx="4809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600" b="1" i="1">
                <a:latin typeface="Calibri" pitchFamily="34" charset="0"/>
              </a:rPr>
              <a:t>PIANO DI LAVORO UDA  -   </a:t>
            </a:r>
            <a:r>
              <a:rPr lang="it-IT" sz="1600" i="1">
                <a:latin typeface="Calibri" pitchFamily="34" charset="0"/>
              </a:rPr>
              <a:t>SPECIFICAZIONE DELLE FASI</a:t>
            </a:r>
            <a:r>
              <a:rPr lang="it-IT" sz="2400">
                <a:latin typeface="Calibri" pitchFamily="34" charset="0"/>
              </a:rPr>
              <a:t> </a:t>
            </a:r>
          </a:p>
        </p:txBody>
      </p:sp>
      <p:sp>
        <p:nvSpPr>
          <p:cNvPr id="48131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Esempio di Unità di Apprendimento</a:t>
            </a:r>
          </a:p>
        </p:txBody>
      </p:sp>
      <p:graphicFrame>
        <p:nvGraphicFramePr>
          <p:cNvPr id="6354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483467"/>
              </p:ext>
            </p:extLst>
          </p:nvPr>
        </p:nvGraphicFramePr>
        <p:xfrm>
          <a:off x="273051" y="836613"/>
          <a:ext cx="9432925" cy="4328160"/>
        </p:xfrm>
        <a:graphic>
          <a:graphicData uri="http://schemas.openxmlformats.org/drawingml/2006/table">
            <a:tbl>
              <a:tblPr/>
              <a:tblGrid>
                <a:gridCol w="6475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17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Fasi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Attività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lo studente)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Metodologia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il docente)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Strumenti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Esiti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Tempi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Evidenze per la valutazione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Gli alunni: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prendono in visione il testo di storia per individuare i testi;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analizzano i testi con per individuare i nodi concettuali rilevanti sul fenomeno migratorio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Il lavoro viene svolto prima a coppie e poi condiviso nell’</a:t>
                      </a:r>
                      <a:r>
                        <a:rPr kumimoji="0" lang="it-I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intergruppo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L’insegnante: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discute con gli alunni la metodologia da adottare;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 formalizzare agli alunni da consegna da eseguire;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forma le coppie che lavorano;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riporta sulla LIM (cartellone) i nodi concettuali presentati dalle coppie di alunni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 bwMode="auto">
          <a:xfrm>
            <a:off x="5611565" y="3252669"/>
            <a:ext cx="3889375" cy="1295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55600" indent="-355600">
              <a:spcBef>
                <a:spcPts val="513"/>
              </a:spcBef>
              <a:buClr>
                <a:srgbClr val="000000"/>
              </a:buClr>
              <a:buSzPct val="100000"/>
              <a:defRPr/>
            </a:pPr>
            <a:r>
              <a:rPr lang="it-IT" dirty="0">
                <a:solidFill>
                  <a:schemeClr val="bg1"/>
                </a:solidFill>
                <a:latin typeface="Verdana" pitchFamily="34" charset="0"/>
              </a:rPr>
              <a:t>2. Ricercare nel testo di storia le parti che trattano il fenomeno migratorio in Italia nel “900” </a:t>
            </a:r>
          </a:p>
        </p:txBody>
      </p:sp>
      <p:cxnSp>
        <p:nvCxnSpPr>
          <p:cNvPr id="48159" name="Connettore 2 7"/>
          <p:cNvCxnSpPr>
            <a:cxnSpLocks noChangeShapeType="1"/>
            <a:stCxn id="6" idx="1"/>
            <a:endCxn id="8" idx="6"/>
          </p:cNvCxnSpPr>
          <p:nvPr/>
        </p:nvCxnSpPr>
        <p:spPr bwMode="auto">
          <a:xfrm flipH="1" flipV="1">
            <a:off x="1089026" y="1797896"/>
            <a:ext cx="4522538" cy="2102475"/>
          </a:xfrm>
          <a:prstGeom prst="straightConnector1">
            <a:avLst/>
          </a:prstGeom>
          <a:noFill/>
          <a:ln w="38100" algn="ctr">
            <a:solidFill>
              <a:srgbClr val="0070C0"/>
            </a:solidFill>
            <a:round/>
            <a:headEnd/>
            <a:tailEnd type="oval" w="med" len="med"/>
          </a:ln>
        </p:spPr>
      </p:cxnSp>
      <p:sp>
        <p:nvSpPr>
          <p:cNvPr id="8" name="Ovale 7"/>
          <p:cNvSpPr/>
          <p:nvPr/>
        </p:nvSpPr>
        <p:spPr bwMode="auto">
          <a:xfrm>
            <a:off x="174626" y="1340694"/>
            <a:ext cx="914401" cy="914400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it-IT" sz="3400" b="0" i="0" u="sng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59044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4"/>
          <p:cNvSpPr>
            <a:spLocks noChangeArrowheads="1"/>
          </p:cNvSpPr>
          <p:nvPr/>
        </p:nvSpPr>
        <p:spPr bwMode="auto">
          <a:xfrm>
            <a:off x="309564" y="1484786"/>
            <a:ext cx="9215437" cy="3571875"/>
          </a:xfrm>
          <a:prstGeom prst="rect">
            <a:avLst/>
          </a:prstGeom>
          <a:solidFill>
            <a:srgbClr val="FFFFFF"/>
          </a:solidFill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it-IT" sz="2400" b="1" dirty="0">
                <a:solidFill>
                  <a:srgbClr val="0070C0"/>
                </a:solidFill>
                <a:latin typeface="Calibri" pitchFamily="34" charset="0"/>
              </a:rPr>
              <a:t>Indicazioni di lavoro </a:t>
            </a:r>
            <a:r>
              <a:rPr lang="it-IT" sz="2400" b="1" dirty="0" smtClean="0">
                <a:solidFill>
                  <a:srgbClr val="0070C0"/>
                </a:solidFill>
                <a:latin typeface="Calibri" pitchFamily="34" charset="0"/>
              </a:rPr>
              <a:t>3 per la progettazione dell’</a:t>
            </a:r>
            <a:r>
              <a:rPr lang="it-IT" sz="2400" b="1" dirty="0" err="1" smtClean="0">
                <a:solidFill>
                  <a:srgbClr val="0070C0"/>
                </a:solidFill>
                <a:latin typeface="Calibri" pitchFamily="34" charset="0"/>
              </a:rPr>
              <a:t>UdA</a:t>
            </a:r>
            <a:r>
              <a:rPr lang="it-IT" sz="24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endParaRPr lang="it-IT" sz="2400" b="1" dirty="0">
              <a:solidFill>
                <a:srgbClr val="0070C0"/>
              </a:solidFill>
              <a:latin typeface="Calibri" pitchFamily="34" charset="0"/>
            </a:endParaRPr>
          </a:p>
          <a:p>
            <a:pPr marL="342900" indent="-342900"/>
            <a:endParaRPr lang="it-IT" sz="2400" b="1" dirty="0">
              <a:latin typeface="Calibri" pitchFamily="34" charset="0"/>
            </a:endParaRPr>
          </a:p>
          <a:p>
            <a:pPr marL="342900" indent="-342900" algn="just"/>
            <a:r>
              <a:rPr lang="it-IT" sz="2400" b="1" dirty="0">
                <a:latin typeface="Calibri" pitchFamily="34" charset="0"/>
              </a:rPr>
              <a:t>Ciascun gruppo </a:t>
            </a:r>
            <a:r>
              <a:rPr lang="it-IT" sz="2400" b="1" dirty="0" smtClean="0">
                <a:latin typeface="Calibri" pitchFamily="34" charset="0"/>
              </a:rPr>
              <a:t>di docenti risponde </a:t>
            </a:r>
            <a:r>
              <a:rPr lang="it-IT" sz="2400" b="1" dirty="0">
                <a:latin typeface="Calibri" pitchFamily="34" charset="0"/>
              </a:rPr>
              <a:t>a queste domande:</a:t>
            </a:r>
          </a:p>
          <a:p>
            <a:pPr marL="342900" indent="-342900"/>
            <a:endParaRPr lang="it-IT" sz="2400" b="1" dirty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it-IT" sz="2400" dirty="0">
                <a:latin typeface="Calibri" pitchFamily="34" charset="0"/>
              </a:rPr>
              <a:t>Quali esiti (prodotti intermedi) sono prevedibili per ciascuna fase di lavoro?</a:t>
            </a:r>
          </a:p>
          <a:p>
            <a:pPr marL="342900" indent="-342900">
              <a:buFontTx/>
              <a:buAutoNum type="arabicPeriod"/>
            </a:pPr>
            <a:endParaRPr lang="it-IT" sz="2400" dirty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it-IT" sz="2400" dirty="0">
                <a:latin typeface="Calibri" pitchFamily="34" charset="0"/>
              </a:rPr>
              <a:t>Quali evidenze (prestazioni e atteggiamenti) sono osservabili mentre i ragazzi lavorano nelle diverse attività?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833049" y="404664"/>
            <a:ext cx="691952" cy="707886"/>
          </a:xfrm>
          <a:prstGeom prst="rect">
            <a:avLst/>
          </a:prstGeom>
          <a:solidFill>
            <a:srgbClr val="0070C0"/>
          </a:solidFill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Hoefler Text"/>
              <a:buNone/>
            </a:pPr>
            <a:r>
              <a:rPr lang="it-IT" sz="4000" b="1" dirty="0" smtClean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it-IT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371"/>
          <p:cNvSpPr>
            <a:spLocks noChangeArrowheads="1"/>
          </p:cNvSpPr>
          <p:nvPr/>
        </p:nvSpPr>
        <p:spPr bwMode="auto">
          <a:xfrm>
            <a:off x="1" y="55597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51202" name="Rectangle 55"/>
          <p:cNvSpPr>
            <a:spLocks noChangeArrowheads="1"/>
          </p:cNvSpPr>
          <p:nvPr/>
        </p:nvSpPr>
        <p:spPr bwMode="auto">
          <a:xfrm>
            <a:off x="2572245" y="643086"/>
            <a:ext cx="4809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600" b="1" i="1">
                <a:latin typeface="Calibri" pitchFamily="34" charset="0"/>
              </a:rPr>
              <a:t>PIANO DI LAVORO UDA  -   </a:t>
            </a:r>
            <a:r>
              <a:rPr lang="it-IT" sz="1600" i="1">
                <a:latin typeface="Calibri" pitchFamily="34" charset="0"/>
              </a:rPr>
              <a:t>SPECIFICAZIONE DELLE FASI</a:t>
            </a:r>
            <a:r>
              <a:rPr lang="it-IT" sz="2400">
                <a:latin typeface="Calibri" pitchFamily="34" charset="0"/>
              </a:rPr>
              <a:t> </a:t>
            </a:r>
          </a:p>
        </p:txBody>
      </p:sp>
      <p:sp>
        <p:nvSpPr>
          <p:cNvPr id="51203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Esempio di Unità di Apprendimento</a:t>
            </a:r>
          </a:p>
        </p:txBody>
      </p:sp>
      <p:graphicFrame>
        <p:nvGraphicFramePr>
          <p:cNvPr id="51242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669482"/>
              </p:ext>
            </p:extLst>
          </p:nvPr>
        </p:nvGraphicFramePr>
        <p:xfrm>
          <a:off x="200026" y="764704"/>
          <a:ext cx="9432926" cy="4645660"/>
        </p:xfrm>
        <a:graphic>
          <a:graphicData uri="http://schemas.openxmlformats.org/drawingml/2006/table">
            <a:tbl>
              <a:tblPr/>
              <a:tblGrid>
                <a:gridCol w="720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65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17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993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6557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36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Fasi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Attività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lo studente)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Metodologia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il docente)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Strumenti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Esiti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Tempi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Evidenze per la valutazione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-8255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Gli alunni:</a:t>
                      </a:r>
                    </a:p>
                    <a:p>
                      <a:pPr marL="82550" marR="0" lvl="0" indent="-8255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incontrano il Sindaco del Comune di Sarmede, </a:t>
                      </a:r>
                    </a:p>
                    <a:p>
                      <a:pPr marL="82550" marR="0" lvl="0" indent="-8255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 un’aula con i banchi disposti in cerchio;</a:t>
                      </a:r>
                    </a:p>
                    <a:p>
                      <a:pPr marL="82550" marR="0" lvl="0" indent="-8255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ascoltano la sua proposta;</a:t>
                      </a:r>
                    </a:p>
                    <a:p>
                      <a:pPr marL="82550" marR="0" lvl="0" indent="-8255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fanno domande sui motivi del lavoro, sul supporto offerto dall’amministrazione comunale e sulle aspettative finali;</a:t>
                      </a:r>
                    </a:p>
                    <a:p>
                      <a:pPr marL="82550" marR="0" lvl="0" indent="-8255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verbalizzano.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L’insegnante: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condivide con i ragazzi le domande da porre con un’attività di 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brainstorming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stabilisce con loro i ruoli da assumere;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li guida con un’attività di </a:t>
                      </a:r>
                      <a:r>
                        <a:rPr kumimoji="0" lang="it-I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modeling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stimola la loro partecipazione (se necessario)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Percezione di efficacia nella gestione delle relazioni.</a:t>
                      </a:r>
                    </a:p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Descrizione chiara del compito affidato dal committente.</a:t>
                      </a:r>
                    </a:p>
                    <a:p>
                      <a:pPr marL="177800" marR="0" lvl="0" indent="-17780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57660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371"/>
          <p:cNvSpPr>
            <a:spLocks noChangeArrowheads="1"/>
          </p:cNvSpPr>
          <p:nvPr/>
        </p:nvSpPr>
        <p:spPr bwMode="auto">
          <a:xfrm>
            <a:off x="1" y="55597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51202" name="Rectangle 55"/>
          <p:cNvSpPr>
            <a:spLocks noChangeArrowheads="1"/>
          </p:cNvSpPr>
          <p:nvPr/>
        </p:nvSpPr>
        <p:spPr bwMode="auto">
          <a:xfrm>
            <a:off x="2572245" y="643086"/>
            <a:ext cx="4809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600" b="1" i="1">
                <a:latin typeface="Calibri" pitchFamily="34" charset="0"/>
              </a:rPr>
              <a:t>PIANO DI LAVORO UDA  -   </a:t>
            </a:r>
            <a:r>
              <a:rPr lang="it-IT" sz="1600" i="1">
                <a:latin typeface="Calibri" pitchFamily="34" charset="0"/>
              </a:rPr>
              <a:t>SPECIFICAZIONE DELLE FASI</a:t>
            </a:r>
            <a:r>
              <a:rPr lang="it-IT" sz="2400">
                <a:latin typeface="Calibri" pitchFamily="34" charset="0"/>
              </a:rPr>
              <a:t> </a:t>
            </a:r>
          </a:p>
        </p:txBody>
      </p:sp>
      <p:sp>
        <p:nvSpPr>
          <p:cNvPr id="51203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Esempio di Unità di Apprendimento</a:t>
            </a:r>
          </a:p>
        </p:txBody>
      </p:sp>
      <p:graphicFrame>
        <p:nvGraphicFramePr>
          <p:cNvPr id="51242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338320"/>
              </p:ext>
            </p:extLst>
          </p:nvPr>
        </p:nvGraphicFramePr>
        <p:xfrm>
          <a:off x="200026" y="764704"/>
          <a:ext cx="9432926" cy="5254752"/>
        </p:xfrm>
        <a:graphic>
          <a:graphicData uri="http://schemas.openxmlformats.org/drawingml/2006/table">
            <a:tbl>
              <a:tblPr/>
              <a:tblGrid>
                <a:gridCol w="720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65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17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79963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36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Fasi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Attività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lo studente)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Metodologia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il docente)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Strumenti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Esiti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Tempi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Evidenze per la valutazione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-8255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Gli alunni:</a:t>
                      </a:r>
                    </a:p>
                    <a:p>
                      <a:pPr marL="82550" marR="0" lvl="0" indent="-8255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incontrano il Sindaco del Comune di Sarmede, </a:t>
                      </a:r>
                    </a:p>
                    <a:p>
                      <a:pPr marL="82550" marR="0" lvl="0" indent="-8255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 un’aula con i banchi disposti in cerchio;</a:t>
                      </a:r>
                    </a:p>
                    <a:p>
                      <a:pPr marL="82550" marR="0" lvl="0" indent="-8255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ascoltano la sua proposta;</a:t>
                      </a:r>
                    </a:p>
                    <a:p>
                      <a:pPr marL="82550" marR="0" lvl="0" indent="-8255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fanno domande sui motivi del lavoro, sul supporto offerto dall’amministrazione comunale e sulle aspettative finali;</a:t>
                      </a:r>
                    </a:p>
                    <a:p>
                      <a:pPr marL="82550" marR="0" lvl="0" indent="-8255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verbalizzano.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L’insegnante: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condivide con i ragazzi le domande da porre con un’attività di </a:t>
                      </a:r>
                      <a:r>
                        <a:rPr kumimoji="0" lang="it-I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braimstorming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stabilisce con loro i ruoli da assumere;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li guida con un’attività di </a:t>
                      </a:r>
                      <a:r>
                        <a:rPr kumimoji="0" lang="it-I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modeling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stimola la loro partecipazione (se necessario)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Percezione di efficacia nella gestione delle relazioni.</a:t>
                      </a:r>
                    </a:p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Descrizione chiara del compito affidato dal committente.</a:t>
                      </a:r>
                    </a:p>
                    <a:p>
                      <a:pPr marL="177800" marR="0" lvl="0" indent="-17780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Comunicazione nella madrelingua</a:t>
                      </a:r>
                      <a:endParaRPr kumimoji="0" lang="it-IT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Scrivono correttamente testi adeguati alla situazione, scopo, destinatario, …  </a:t>
                      </a:r>
                    </a:p>
                    <a:p>
                      <a:pPr marL="0" marR="0" lvl="0" indent="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Competenze sociali e civiche</a:t>
                      </a:r>
                      <a:endParaRPr kumimoji="0" lang="it-IT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Aspettano il proprio turno prima di parlare; ascoltano prima di intervenire. </a:t>
                      </a:r>
                    </a:p>
                    <a:p>
                      <a:pPr marL="0" marR="0" lvl="0" indent="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Assumono comportamenti rispettosi di sé e degli altri.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890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71"/>
          <p:cNvSpPr>
            <a:spLocks noChangeArrowheads="1"/>
          </p:cNvSpPr>
          <p:nvPr/>
        </p:nvSpPr>
        <p:spPr bwMode="auto">
          <a:xfrm>
            <a:off x="1" y="55597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52226" name="Rectangle 27"/>
          <p:cNvSpPr>
            <a:spLocks noChangeArrowheads="1"/>
          </p:cNvSpPr>
          <p:nvPr/>
        </p:nvSpPr>
        <p:spPr bwMode="auto">
          <a:xfrm>
            <a:off x="4232276" y="69851"/>
            <a:ext cx="5673725" cy="7100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Griglie di osservazione per la valutazione dell’unità di apprendimento – Scuola dell’Infanzia</a:t>
            </a:r>
          </a:p>
        </p:txBody>
      </p:sp>
      <p:graphicFrame>
        <p:nvGraphicFramePr>
          <p:cNvPr id="62620" name="Group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448232"/>
              </p:ext>
            </p:extLst>
          </p:nvPr>
        </p:nvGraphicFramePr>
        <p:xfrm>
          <a:off x="344489" y="1700213"/>
          <a:ext cx="9217026" cy="3650298"/>
        </p:xfrm>
        <a:graphic>
          <a:graphicData uri="http://schemas.openxmlformats.org/drawingml/2006/table">
            <a:tbl>
              <a:tblPr/>
              <a:tblGrid>
                <a:gridCol w="21256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913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COMPETENZA CHIAVE </a:t>
                      </a:r>
                      <a:r>
                        <a:rPr kumimoji="0" 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RIFERIMENTO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CRITERI</a:t>
                      </a: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/ </a:t>
                      </a: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EVIDENZE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765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COMUNICAZIONE NELLA 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MADRELINGUA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Utilizza la lingua italiana, arricchisce e precisa il proprio lessico, fa ipotesi sui significati, inventa nuove parole, cerca somiglianze e analogie tra i suoni e i significati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Comprende parole e discorsi, ascolta e comprende narrazioni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13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Si esprime e comunica agli altri emozioni, sentimenti, argomentazioni attraverso il linguaggio verbale che utilizza in differenti situazioni comunicative.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Racconta e inventa storie, chiede e offre spiegazioni, usa il linguaggio per progettare attività e per definirne regole; sperimenta rime, filastrocche, drammatizzazioni.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Ragiona sulla lingua, scopre la presenza di lingue diverse, riconosce e sperimenta la pluralità dei linguaggi, si misura con la creatività e la fantasia.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Si avvicina alla lingua scritta, esplora e sperimenta prime forme di comunicazione attraverso la scrittura, incontrando anche le tecnologie digitali e i nuovi media.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2621" name="Group 157"/>
          <p:cNvGraphicFramePr>
            <a:graphicFrameLocks noGrp="1"/>
          </p:cNvGraphicFramePr>
          <p:nvPr/>
        </p:nvGraphicFramePr>
        <p:xfrm>
          <a:off x="344489" y="1125538"/>
          <a:ext cx="9217025" cy="518160"/>
        </p:xfrm>
        <a:graphic>
          <a:graphicData uri="http://schemas.openxmlformats.org/drawingml/2006/table">
            <a:tbl>
              <a:tblPr/>
              <a:tblGrid>
                <a:gridCol w="9217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GRIGLIA DI VALUTAZIONE DELL’UNITÀ DI APPRENDIMENTO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processo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371"/>
          <p:cNvSpPr>
            <a:spLocks noChangeArrowheads="1"/>
          </p:cNvSpPr>
          <p:nvPr/>
        </p:nvSpPr>
        <p:spPr bwMode="auto">
          <a:xfrm>
            <a:off x="1" y="55597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53250" name="Rectangle 27"/>
          <p:cNvSpPr>
            <a:spLocks noChangeArrowheads="1"/>
          </p:cNvSpPr>
          <p:nvPr/>
        </p:nvSpPr>
        <p:spPr bwMode="auto">
          <a:xfrm>
            <a:off x="4232276" y="69852"/>
            <a:ext cx="5673725" cy="7100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Griglie di osservazione per la valutazione dell’unità di apprendimento – Primo ciclo</a:t>
            </a:r>
          </a:p>
        </p:txBody>
      </p:sp>
      <p:graphicFrame>
        <p:nvGraphicFramePr>
          <p:cNvPr id="6352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574737"/>
              </p:ext>
            </p:extLst>
          </p:nvPr>
        </p:nvGraphicFramePr>
        <p:xfrm>
          <a:off x="344489" y="1403350"/>
          <a:ext cx="9217026" cy="4236720"/>
        </p:xfrm>
        <a:graphic>
          <a:graphicData uri="http://schemas.openxmlformats.org/drawingml/2006/table">
            <a:tbl>
              <a:tblPr/>
              <a:tblGrid>
                <a:gridCol w="21256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913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COMPETENZA CHIAVE DI RIFERIMENTO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CRITERI</a:t>
                      </a: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/ </a:t>
                      </a: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EVIDENZE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7650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COMUNICAZIONE NELLA MADRELINGUA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Interagisce in modo efficace in diverse situazioni comunicative, rispettando gli interlocutori, le regole della conversazione e osservando un registro adeguato al contesto e ai destinatari.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Ascolta e comprende testi di vario tipo "diretti" e "trasmessi" dai media, riferendone il significato ed esprimendo valutazioni e giudizi.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Espone oralmente all'insegnante e ai compagni argomenti di studio e di ricerca, anche avvalendosi di supporti specifici (schemi, mappe, presentazioni al computer, ecc.).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9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Legge </a:t>
                      </a: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testi di vario genere e tipologia esprimendo giudizi e ricavandone informazioni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Scrive correttamente testi di tipo diverso (narrativo, descrittivo, espositivo, regolativo, argomentativo) adeguati a situazione, argomento, scopo, destinatario.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Produce testi multimediali, utilizzando l’accostamento dei linguaggi verbali con quelli iconici e sonori.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Comprende e usa in modo appropriato le parole del vocabolario di base (fondamentale; di alto uso; di alta disponibilità).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3513" name="Group 25"/>
          <p:cNvGraphicFramePr>
            <a:graphicFrameLocks noGrp="1"/>
          </p:cNvGraphicFramePr>
          <p:nvPr/>
        </p:nvGraphicFramePr>
        <p:xfrm>
          <a:off x="344489" y="828675"/>
          <a:ext cx="9217025" cy="518160"/>
        </p:xfrm>
        <a:graphic>
          <a:graphicData uri="http://schemas.openxmlformats.org/drawingml/2006/table">
            <a:tbl>
              <a:tblPr/>
              <a:tblGrid>
                <a:gridCol w="9217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GRIGLIA DI VALUTAZIONE DELL’UNITÀ DI APPRENDIMENTO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processo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4"/>
          <p:cNvSpPr>
            <a:spLocks noChangeArrowheads="1"/>
          </p:cNvSpPr>
          <p:nvPr/>
        </p:nvSpPr>
        <p:spPr bwMode="auto">
          <a:xfrm>
            <a:off x="416496" y="1857375"/>
            <a:ext cx="9108504" cy="2724150"/>
          </a:xfrm>
          <a:prstGeom prst="rect">
            <a:avLst/>
          </a:prstGeom>
          <a:solidFill>
            <a:srgbClr val="FFFFFF"/>
          </a:solidFill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it-IT" sz="2400" b="1" dirty="0">
                <a:solidFill>
                  <a:srgbClr val="0070C0"/>
                </a:solidFill>
                <a:latin typeface="Calibri" pitchFamily="34" charset="0"/>
              </a:rPr>
              <a:t>Indicazioni di lavoro </a:t>
            </a:r>
            <a:r>
              <a:rPr lang="it-IT" sz="2400" b="1" dirty="0" smtClean="0">
                <a:solidFill>
                  <a:srgbClr val="0070C0"/>
                </a:solidFill>
                <a:latin typeface="Calibri" pitchFamily="34" charset="0"/>
              </a:rPr>
              <a:t>4 per la progettazione dell’</a:t>
            </a:r>
            <a:r>
              <a:rPr lang="it-IT" sz="2400" b="1" dirty="0" err="1" smtClean="0">
                <a:solidFill>
                  <a:srgbClr val="0070C0"/>
                </a:solidFill>
                <a:latin typeface="Calibri" pitchFamily="34" charset="0"/>
              </a:rPr>
              <a:t>UdA</a:t>
            </a:r>
            <a:endParaRPr lang="it-IT" sz="2400" b="1" dirty="0">
              <a:solidFill>
                <a:srgbClr val="0070C0"/>
              </a:solidFill>
              <a:latin typeface="Calibri" pitchFamily="34" charset="0"/>
            </a:endParaRPr>
          </a:p>
          <a:p>
            <a:pPr marL="342900" indent="-342900"/>
            <a:endParaRPr lang="it-IT" sz="2400" b="1" dirty="0">
              <a:latin typeface="Calibri" pitchFamily="34" charset="0"/>
            </a:endParaRPr>
          </a:p>
          <a:p>
            <a:pPr marL="342900" indent="-342900" algn="just"/>
            <a:r>
              <a:rPr lang="it-IT" sz="2400" b="1" dirty="0">
                <a:latin typeface="Calibri" pitchFamily="34" charset="0"/>
              </a:rPr>
              <a:t>Ciascun gruppo </a:t>
            </a:r>
            <a:r>
              <a:rPr lang="it-IT" sz="2400" b="1" dirty="0" smtClean="0">
                <a:latin typeface="Calibri" pitchFamily="34" charset="0"/>
              </a:rPr>
              <a:t>di docenti risponde </a:t>
            </a:r>
            <a:r>
              <a:rPr lang="it-IT" sz="2400" b="1" dirty="0">
                <a:latin typeface="Calibri" pitchFamily="34" charset="0"/>
              </a:rPr>
              <a:t>a queste domande:</a:t>
            </a:r>
          </a:p>
          <a:p>
            <a:pPr marL="342900" indent="-342900"/>
            <a:endParaRPr lang="it-IT" sz="2400" b="1" dirty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it-IT" sz="2400" dirty="0">
                <a:latin typeface="Calibri" pitchFamily="34" charset="0"/>
              </a:rPr>
              <a:t>Quali livelli di padronanza della competenza mi aspetto per ciascuna evidenza?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833049" y="404664"/>
            <a:ext cx="691952" cy="707886"/>
          </a:xfrm>
          <a:prstGeom prst="rect">
            <a:avLst/>
          </a:prstGeom>
          <a:solidFill>
            <a:srgbClr val="0070C0"/>
          </a:solidFill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Hoefler Text"/>
              <a:buNone/>
            </a:pPr>
            <a:r>
              <a:rPr lang="it-IT" sz="4000" b="1" dirty="0" smtClean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it-IT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90" name="Group 2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67148433"/>
              </p:ext>
            </p:extLst>
          </p:nvPr>
        </p:nvGraphicFramePr>
        <p:xfrm>
          <a:off x="776536" y="836712"/>
          <a:ext cx="8704263" cy="4824534"/>
        </p:xfrm>
        <a:graphic>
          <a:graphicData uri="http://schemas.openxmlformats.org/drawingml/2006/table">
            <a:tbl>
              <a:tblPr/>
              <a:tblGrid>
                <a:gridCol w="187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246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6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Livello</a:t>
                      </a:r>
                    </a:p>
                  </a:txBody>
                  <a:tcPr marL="68566" marR="6856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Indicatori esplicativi</a:t>
                      </a:r>
                    </a:p>
                  </a:txBody>
                  <a:tcPr marL="68566" marR="6856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 </a:t>
                      </a: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– Avanzato </a:t>
                      </a:r>
                    </a:p>
                  </a:txBody>
                  <a:tcPr marL="68566" marR="6856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L’alunno/a svolge compiti e risolve problemi complessi, mostrando padronanza nell’uso delle conoscenze e delle abilità; propone e sostiene le proprie opinioni e assume in modo responsabile decisioni consapevoli.</a:t>
                      </a:r>
                    </a:p>
                  </a:txBody>
                  <a:tcPr marL="68566" marR="6856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4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 </a:t>
                      </a: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– Intermedio </a:t>
                      </a:r>
                    </a:p>
                  </a:txBody>
                  <a:tcPr marL="68566" marR="6856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L’alunno/a svolge compiti e risolve problemi in situazioni nuove, compie scelte consapevoli, mostrando di saper utilizzare le conoscenze e le abilità acquisite.</a:t>
                      </a:r>
                    </a:p>
                  </a:txBody>
                  <a:tcPr marL="68566" marR="6856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7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 </a:t>
                      </a: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– Base</a:t>
                      </a:r>
                    </a:p>
                  </a:txBody>
                  <a:tcPr marL="68566" marR="6856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L’alunno/a svolge compiti semplici anche in situazioni nuove, mostrando di possedere conoscenze e abilità fondamentali e di saper applicare basilari regole e procedure apprese.</a:t>
                      </a:r>
                    </a:p>
                  </a:txBody>
                  <a:tcPr marL="68566" marR="6856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7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 </a:t>
                      </a: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– Iniziale </a:t>
                      </a:r>
                    </a:p>
                  </a:txBody>
                  <a:tcPr marL="68566" marR="6856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L’alunno/a, se opportunamente guidato/a, svolge compiti semplici in situazioni note.</a:t>
                      </a:r>
                    </a:p>
                  </a:txBody>
                  <a:tcPr marL="68566" marR="6856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3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 dirty="0" smtClean="0">
                <a:solidFill>
                  <a:srgbClr val="0070C0"/>
                </a:solidFill>
                <a:latin typeface="Calibri" pitchFamily="34" charset="0"/>
              </a:rPr>
              <a:t>Rubrica </a:t>
            </a:r>
            <a:r>
              <a:rPr lang="it-IT" sz="2000" b="1" i="1" smtClean="0">
                <a:solidFill>
                  <a:srgbClr val="0070C0"/>
                </a:solidFill>
                <a:latin typeface="Calibri" pitchFamily="34" charset="0"/>
              </a:rPr>
              <a:t>di valutazione</a:t>
            </a:r>
            <a:endParaRPr lang="it-IT" sz="2000" b="1" i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048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67"/>
          <p:cNvSpPr>
            <a:spLocks noChangeArrowheads="1"/>
          </p:cNvSpPr>
          <p:nvPr/>
        </p:nvSpPr>
        <p:spPr bwMode="auto">
          <a:xfrm>
            <a:off x="0" y="44624"/>
            <a:ext cx="9906000" cy="833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</a:tabLst>
            </a:pPr>
            <a:r>
              <a:rPr lang="it-IT" sz="2400" b="1" dirty="0">
                <a:solidFill>
                  <a:srgbClr val="0070C0"/>
                </a:solidFill>
                <a:latin typeface="Calibri" pitchFamily="34" charset="0"/>
              </a:rPr>
              <a:t>Come progettare un’attività finalizzata ad insegnare competenze: </a:t>
            </a:r>
          </a:p>
          <a:p>
            <a:pPr algn="ctr">
              <a:tabLst>
                <a:tab pos="0" algn="l"/>
              </a:tabLst>
            </a:pPr>
            <a:r>
              <a:rPr lang="it-IT" sz="2400" b="1" dirty="0">
                <a:solidFill>
                  <a:srgbClr val="0070C0"/>
                </a:solidFill>
                <a:latin typeface="Calibri" pitchFamily="34" charset="0"/>
              </a:rPr>
              <a:t>l’Unità di Apprendimento – Indicazioni procedurali</a:t>
            </a:r>
          </a:p>
        </p:txBody>
      </p:sp>
      <p:sp>
        <p:nvSpPr>
          <p:cNvPr id="37" name="Rettangolo 36"/>
          <p:cNvSpPr/>
          <p:nvPr/>
        </p:nvSpPr>
        <p:spPr>
          <a:xfrm>
            <a:off x="216024" y="922070"/>
            <a:ext cx="466496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rgbClr val="C00000"/>
                </a:solidFill>
                <a:latin typeface="Calibri" pitchFamily="34" charset="0"/>
                <a:cs typeface="+mn-cs"/>
              </a:rPr>
              <a:t>Procedura  A</a:t>
            </a: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it-IT" sz="800" dirty="0">
              <a:solidFill>
                <a:srgbClr val="C00000"/>
              </a:solidFill>
              <a:latin typeface="Calibri" pitchFamily="34" charset="0"/>
              <a:cs typeface="+mn-cs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>
                <a:solidFill>
                  <a:srgbClr val="C00000"/>
                </a:solidFill>
                <a:latin typeface="Calibri" pitchFamily="34" charset="0"/>
                <a:cs typeface="+mn-cs"/>
              </a:rPr>
              <a:t>Individuare le </a:t>
            </a:r>
            <a:r>
              <a:rPr lang="it-IT" b="1" dirty="0">
                <a:solidFill>
                  <a:srgbClr val="C00000"/>
                </a:solidFill>
                <a:latin typeface="Calibri" pitchFamily="34" charset="0"/>
                <a:cs typeface="+mn-cs"/>
              </a:rPr>
              <a:t>COMPETENZE PREVALENTI</a:t>
            </a:r>
            <a:r>
              <a:rPr lang="it-IT" dirty="0">
                <a:solidFill>
                  <a:srgbClr val="C00000"/>
                </a:solidFill>
                <a:latin typeface="Calibri" pitchFamily="34" charset="0"/>
                <a:cs typeface="+mn-cs"/>
              </a:rPr>
              <a:t> da sviluppare con l’UDA</a:t>
            </a: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>
                <a:solidFill>
                  <a:srgbClr val="C00000"/>
                </a:solidFill>
                <a:latin typeface="Calibri" pitchFamily="34" charset="0"/>
                <a:cs typeface="+mn-cs"/>
              </a:rPr>
              <a:t>Immaginare </a:t>
            </a:r>
            <a:r>
              <a:rPr lang="it-IT" b="1" dirty="0">
                <a:solidFill>
                  <a:srgbClr val="C00000"/>
                </a:solidFill>
                <a:latin typeface="Calibri" pitchFamily="34" charset="0"/>
                <a:cs typeface="+mn-cs"/>
              </a:rPr>
              <a:t>PROBLEMI </a:t>
            </a:r>
            <a:r>
              <a:rPr lang="it-IT" dirty="0">
                <a:solidFill>
                  <a:srgbClr val="C00000"/>
                </a:solidFill>
                <a:latin typeface="Calibri" pitchFamily="34" charset="0"/>
                <a:cs typeface="+mn-cs"/>
              </a:rPr>
              <a:t>su cui ipotizzare il/i </a:t>
            </a:r>
            <a:r>
              <a:rPr lang="it-IT" b="1" dirty="0">
                <a:solidFill>
                  <a:srgbClr val="C00000"/>
                </a:solidFill>
                <a:latin typeface="Calibri" pitchFamily="34" charset="0"/>
                <a:cs typeface="+mn-cs"/>
              </a:rPr>
              <a:t>COMPITO/I SIGNIFICATIVO/I</a:t>
            </a: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>
                <a:solidFill>
                  <a:srgbClr val="C00000"/>
                </a:solidFill>
                <a:latin typeface="Calibri" pitchFamily="34" charset="0"/>
                <a:cs typeface="+mn-cs"/>
              </a:rPr>
              <a:t>Specificare le C</a:t>
            </a:r>
            <a:r>
              <a:rPr lang="it-IT" b="1" dirty="0">
                <a:solidFill>
                  <a:srgbClr val="C00000"/>
                </a:solidFill>
                <a:latin typeface="Calibri" pitchFamily="34" charset="0"/>
                <a:cs typeface="+mn-cs"/>
              </a:rPr>
              <a:t>ONOSCENZE</a:t>
            </a:r>
            <a:r>
              <a:rPr lang="it-IT" dirty="0">
                <a:solidFill>
                  <a:srgbClr val="C00000"/>
                </a:solidFill>
                <a:latin typeface="Calibri" pitchFamily="34" charset="0"/>
                <a:cs typeface="+mn-cs"/>
              </a:rPr>
              <a:t> e </a:t>
            </a:r>
            <a:r>
              <a:rPr lang="it-IT" b="1" dirty="0">
                <a:solidFill>
                  <a:srgbClr val="C00000"/>
                </a:solidFill>
                <a:latin typeface="Calibri" pitchFamily="34" charset="0"/>
                <a:cs typeface="+mn-cs"/>
              </a:rPr>
              <a:t>ABILITA’ </a:t>
            </a:r>
            <a:r>
              <a:rPr lang="it-IT" dirty="0">
                <a:solidFill>
                  <a:srgbClr val="C00000"/>
                </a:solidFill>
                <a:latin typeface="Calibri" pitchFamily="34" charset="0"/>
                <a:cs typeface="+mn-cs"/>
              </a:rPr>
              <a:t>da acquisire nel corso dell’UDA e connesse con le competenze ed il problema/compito</a:t>
            </a: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>
                <a:solidFill>
                  <a:srgbClr val="C00000"/>
                </a:solidFill>
                <a:latin typeface="Calibri" pitchFamily="34" charset="0"/>
                <a:cs typeface="+mn-cs"/>
              </a:rPr>
              <a:t>Tracciare uno schema di </a:t>
            </a:r>
            <a:r>
              <a:rPr lang="it-IT" b="1" dirty="0">
                <a:solidFill>
                  <a:srgbClr val="C00000"/>
                </a:solidFill>
                <a:latin typeface="Calibri" pitchFamily="34" charset="0"/>
                <a:cs typeface="+mn-cs"/>
              </a:rPr>
              <a:t>FASI di realizzazione </a:t>
            </a:r>
            <a:r>
              <a:rPr lang="it-IT" dirty="0">
                <a:solidFill>
                  <a:srgbClr val="C00000"/>
                </a:solidFill>
                <a:latin typeface="Calibri" pitchFamily="34" charset="0"/>
                <a:cs typeface="+mn-cs"/>
              </a:rPr>
              <a:t>del compito</a:t>
            </a: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>
                <a:solidFill>
                  <a:srgbClr val="C00000"/>
                </a:solidFill>
                <a:latin typeface="Calibri" pitchFamily="34" charset="0"/>
                <a:cs typeface="+mn-cs"/>
              </a:rPr>
              <a:t>Contestualmente, indicare le possibili </a:t>
            </a:r>
            <a:r>
              <a:rPr lang="it-IT" b="1" dirty="0">
                <a:solidFill>
                  <a:srgbClr val="C00000"/>
                </a:solidFill>
                <a:latin typeface="Calibri" pitchFamily="34" charset="0"/>
                <a:cs typeface="+mn-cs"/>
              </a:rPr>
              <a:t>azioni degli alunni </a:t>
            </a:r>
            <a:r>
              <a:rPr lang="it-IT" dirty="0">
                <a:solidFill>
                  <a:srgbClr val="C00000"/>
                </a:solidFill>
                <a:latin typeface="Calibri" pitchFamily="34" charset="0"/>
                <a:cs typeface="+mn-cs"/>
              </a:rPr>
              <a:t>e gli </a:t>
            </a:r>
            <a:r>
              <a:rPr lang="it-IT" b="1" dirty="0">
                <a:solidFill>
                  <a:srgbClr val="C00000"/>
                </a:solidFill>
                <a:latin typeface="Calibri" pitchFamily="34" charset="0"/>
                <a:cs typeface="+mn-cs"/>
              </a:rPr>
              <a:t>interventi dell’insegnante</a:t>
            </a: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>
                <a:solidFill>
                  <a:srgbClr val="C00000"/>
                </a:solidFill>
                <a:latin typeface="Calibri" pitchFamily="34" charset="0"/>
                <a:cs typeface="+mn-cs"/>
              </a:rPr>
              <a:t>Pianificare i </a:t>
            </a:r>
            <a:r>
              <a:rPr lang="it-IT" b="1" dirty="0">
                <a:solidFill>
                  <a:srgbClr val="C00000"/>
                </a:solidFill>
                <a:latin typeface="Calibri" pitchFamily="34" charset="0"/>
                <a:cs typeface="+mn-cs"/>
              </a:rPr>
              <a:t>tempi</a:t>
            </a:r>
            <a:r>
              <a:rPr lang="it-IT" dirty="0">
                <a:solidFill>
                  <a:srgbClr val="C00000"/>
                </a:solidFill>
                <a:latin typeface="Calibri" pitchFamily="34" charset="0"/>
                <a:cs typeface="+mn-cs"/>
              </a:rPr>
              <a:t>, definire le </a:t>
            </a:r>
            <a:r>
              <a:rPr lang="it-IT" b="1" dirty="0">
                <a:solidFill>
                  <a:srgbClr val="C00000"/>
                </a:solidFill>
                <a:latin typeface="Calibri" pitchFamily="34" charset="0"/>
                <a:cs typeface="+mn-cs"/>
              </a:rPr>
              <a:t>metodologie</a:t>
            </a:r>
            <a:r>
              <a:rPr lang="it-IT" dirty="0">
                <a:solidFill>
                  <a:srgbClr val="C00000"/>
                </a:solidFill>
                <a:latin typeface="Calibri" pitchFamily="34" charset="0"/>
                <a:cs typeface="+mn-cs"/>
              </a:rPr>
              <a:t>, scegliere gli </a:t>
            </a:r>
            <a:r>
              <a:rPr lang="it-IT" b="1" dirty="0">
                <a:solidFill>
                  <a:srgbClr val="C00000"/>
                </a:solidFill>
                <a:latin typeface="Calibri" pitchFamily="34" charset="0"/>
                <a:cs typeface="+mn-cs"/>
              </a:rPr>
              <a:t>strumenti</a:t>
            </a:r>
            <a:r>
              <a:rPr lang="it-IT" dirty="0">
                <a:solidFill>
                  <a:srgbClr val="C00000"/>
                </a:solidFill>
                <a:latin typeface="Calibri" pitchFamily="34" charset="0"/>
                <a:cs typeface="+mn-cs"/>
              </a:rPr>
              <a:t>, determinare le </a:t>
            </a:r>
            <a:r>
              <a:rPr lang="it-IT" b="1" dirty="0">
                <a:solidFill>
                  <a:srgbClr val="C00000"/>
                </a:solidFill>
                <a:latin typeface="Calibri" pitchFamily="34" charset="0"/>
                <a:cs typeface="+mn-cs"/>
              </a:rPr>
              <a:t>risorse</a:t>
            </a:r>
            <a:r>
              <a:rPr lang="it-IT" dirty="0">
                <a:solidFill>
                  <a:srgbClr val="C00000"/>
                </a:solidFill>
                <a:latin typeface="Calibri" pitchFamily="34" charset="0"/>
                <a:cs typeface="+mn-cs"/>
              </a:rPr>
              <a:t> necessarie</a:t>
            </a: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>
                <a:solidFill>
                  <a:srgbClr val="C00000"/>
                </a:solidFill>
                <a:latin typeface="Calibri" pitchFamily="34" charset="0"/>
                <a:cs typeface="+mn-cs"/>
              </a:rPr>
              <a:t>Stabilire </a:t>
            </a:r>
            <a:r>
              <a:rPr lang="it-IT" b="1" dirty="0">
                <a:solidFill>
                  <a:srgbClr val="C00000"/>
                </a:solidFill>
                <a:latin typeface="Calibri" pitchFamily="34" charset="0"/>
                <a:cs typeface="+mn-cs"/>
              </a:rPr>
              <a:t>ciò che viene valutato </a:t>
            </a: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>
                <a:solidFill>
                  <a:srgbClr val="C00000"/>
                </a:solidFill>
                <a:latin typeface="Calibri" pitchFamily="34" charset="0"/>
                <a:cs typeface="+mn-cs"/>
              </a:rPr>
              <a:t>Produrre</a:t>
            </a:r>
            <a:r>
              <a:rPr lang="it-IT" b="1" dirty="0">
                <a:solidFill>
                  <a:srgbClr val="C00000"/>
                </a:solidFill>
                <a:latin typeface="Calibri" pitchFamily="34" charset="0"/>
                <a:cs typeface="+mn-cs"/>
              </a:rPr>
              <a:t> la rubrica di valutazione</a:t>
            </a:r>
          </a:p>
        </p:txBody>
      </p:sp>
      <p:sp>
        <p:nvSpPr>
          <p:cNvPr id="38" name="Rettangolo 37"/>
          <p:cNvSpPr/>
          <p:nvPr/>
        </p:nvSpPr>
        <p:spPr>
          <a:xfrm>
            <a:off x="5097017" y="922070"/>
            <a:ext cx="460851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latin typeface="Calibri" pitchFamily="34" charset="0"/>
                <a:cs typeface="Times New Roman" pitchFamily="18" charset="0"/>
              </a:rPr>
              <a:t>Procedura </a:t>
            </a:r>
            <a:r>
              <a:rPr lang="it-IT" sz="2000" b="1" dirty="0" smtClean="0">
                <a:latin typeface="Calibri" pitchFamily="34" charset="0"/>
                <a:cs typeface="Times New Roman" pitchFamily="18" charset="0"/>
              </a:rPr>
              <a:t>B</a:t>
            </a:r>
            <a:endParaRPr lang="it-IT" sz="800" dirty="0" smtClean="0">
              <a:latin typeface="Calibri" pitchFamily="34" charset="0"/>
              <a:cs typeface="Times New Roman" pitchFamily="18" charset="0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 smtClean="0">
                <a:latin typeface="Calibri" pitchFamily="34" charset="0"/>
                <a:cs typeface="Times New Roman" pitchFamily="18" charset="0"/>
              </a:rPr>
              <a:t>Immaginare </a:t>
            </a:r>
            <a:r>
              <a:rPr lang="it-IT" b="1" dirty="0" smtClean="0">
                <a:latin typeface="Calibri" pitchFamily="34" charset="0"/>
                <a:cs typeface="Times New Roman" pitchFamily="18" charset="0"/>
              </a:rPr>
              <a:t>PROBLEMI</a:t>
            </a:r>
            <a:r>
              <a:rPr lang="it-IT" dirty="0" smtClean="0">
                <a:latin typeface="Calibri" pitchFamily="34" charset="0"/>
                <a:cs typeface="Times New Roman" pitchFamily="18" charset="0"/>
              </a:rPr>
              <a:t> su  cui ipotizzare il/i </a:t>
            </a:r>
            <a:r>
              <a:rPr lang="it-IT" b="1" dirty="0" smtClean="0">
                <a:latin typeface="Calibri" pitchFamily="34" charset="0"/>
                <a:cs typeface="Times New Roman" pitchFamily="18" charset="0"/>
              </a:rPr>
              <a:t>COMPITO/</a:t>
            </a:r>
            <a:r>
              <a:rPr lang="it-IT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PRODOTTO</a:t>
            </a:r>
            <a:r>
              <a:rPr lang="it-IT" b="1" dirty="0" smtClean="0">
                <a:latin typeface="Calibri" pitchFamily="34" charset="0"/>
                <a:cs typeface="Times New Roman" pitchFamily="18" charset="0"/>
              </a:rPr>
              <a:t>/I</a:t>
            </a:r>
            <a:r>
              <a:rPr lang="it-IT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it-IT" b="1" dirty="0" smtClean="0">
                <a:latin typeface="Calibri" pitchFamily="34" charset="0"/>
                <a:cs typeface="Times New Roman" pitchFamily="18" charset="0"/>
              </a:rPr>
              <a:t>SIGNIFICATIVO/I</a:t>
            </a: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 smtClean="0">
                <a:latin typeface="Calibri" pitchFamily="34" charset="0"/>
                <a:cs typeface="Times New Roman" pitchFamily="18" charset="0"/>
              </a:rPr>
              <a:t>Tracciare </a:t>
            </a:r>
            <a:r>
              <a:rPr lang="it-IT" dirty="0">
                <a:latin typeface="Calibri" pitchFamily="34" charset="0"/>
                <a:cs typeface="Times New Roman" pitchFamily="18" charset="0"/>
              </a:rPr>
              <a:t>uno schema di </a:t>
            </a:r>
            <a:r>
              <a:rPr lang="it-IT" b="1" dirty="0">
                <a:latin typeface="Calibri" pitchFamily="34" charset="0"/>
                <a:cs typeface="Times New Roman" pitchFamily="18" charset="0"/>
              </a:rPr>
              <a:t>FASI</a:t>
            </a:r>
            <a:r>
              <a:rPr lang="it-IT" dirty="0">
                <a:latin typeface="Calibri" pitchFamily="34" charset="0"/>
                <a:cs typeface="Times New Roman" pitchFamily="18" charset="0"/>
              </a:rPr>
              <a:t> di realizzazione del compito</a:t>
            </a: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Individuare le </a:t>
            </a:r>
            <a:r>
              <a:rPr lang="it-IT" b="1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COMPETENZE PREVALENTI  </a:t>
            </a:r>
            <a:r>
              <a:rPr lang="it-IT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da sviluppare con l’UDA</a:t>
            </a: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 smtClean="0">
                <a:latin typeface="Calibri" pitchFamily="34" charset="0"/>
                <a:cs typeface="Times New Roman" pitchFamily="18" charset="0"/>
              </a:rPr>
              <a:t>Indicare </a:t>
            </a:r>
            <a:r>
              <a:rPr lang="it-IT" dirty="0">
                <a:latin typeface="Calibri" pitchFamily="34" charset="0"/>
                <a:cs typeface="Times New Roman" pitchFamily="18" charset="0"/>
              </a:rPr>
              <a:t>le possibili </a:t>
            </a:r>
            <a:r>
              <a:rPr lang="it-IT" b="1" dirty="0">
                <a:latin typeface="Calibri" pitchFamily="34" charset="0"/>
                <a:cs typeface="Times New Roman" pitchFamily="18" charset="0"/>
              </a:rPr>
              <a:t>azioni degli alunni e gli interventi dell’insegnante</a:t>
            </a: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Specificare 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le </a:t>
            </a:r>
            <a:r>
              <a:rPr lang="it-IT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CONOSCENZE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e </a:t>
            </a:r>
            <a:r>
              <a:rPr lang="it-IT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ABILITA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’ da acquisire nel corso dell’UDA e connesse con le competenze ed il problema/compito</a:t>
            </a: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Pianificare i </a:t>
            </a:r>
            <a:r>
              <a:rPr lang="it-IT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tempi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, scegliere gli </a:t>
            </a:r>
            <a:r>
              <a:rPr lang="it-IT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strumenti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, determinare le </a:t>
            </a:r>
            <a:r>
              <a:rPr lang="it-IT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risorse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necessarie</a:t>
            </a: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 smtClean="0">
                <a:latin typeface="Calibri"/>
                <a:ea typeface="Calibri"/>
                <a:cs typeface="Times New Roman"/>
              </a:rPr>
              <a:t>Indicare gli esiti e le </a:t>
            </a:r>
            <a:r>
              <a:rPr lang="it-IT" b="1" dirty="0" smtClean="0">
                <a:latin typeface="Calibri"/>
                <a:ea typeface="Calibri"/>
                <a:cs typeface="Times New Roman"/>
              </a:rPr>
              <a:t>EVIDENZE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 (vedi i traguardi) che si </a:t>
            </a:r>
            <a:r>
              <a:rPr lang="it-IT" b="1" dirty="0" smtClean="0">
                <a:latin typeface="Calibri"/>
                <a:ea typeface="Calibri"/>
                <a:cs typeface="Times New Roman"/>
              </a:rPr>
              <a:t>osserveranno in ciascuna fase </a:t>
            </a: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 smtClean="0">
                <a:latin typeface="Calibri" pitchFamily="34" charset="0"/>
                <a:cs typeface="Times New Roman" pitchFamily="18" charset="0"/>
              </a:rPr>
              <a:t>Produrre </a:t>
            </a:r>
            <a:r>
              <a:rPr lang="it-IT" b="1" dirty="0">
                <a:latin typeface="Calibri" pitchFamily="34" charset="0"/>
                <a:cs typeface="Times New Roman" pitchFamily="18" charset="0"/>
              </a:rPr>
              <a:t>la rubrica di valutazione</a:t>
            </a:r>
          </a:p>
        </p:txBody>
      </p:sp>
      <p:cxnSp>
        <p:nvCxnSpPr>
          <p:cNvPr id="3" name="Connettore diritto 2"/>
          <p:cNvCxnSpPr/>
          <p:nvPr/>
        </p:nvCxnSpPr>
        <p:spPr bwMode="auto">
          <a:xfrm>
            <a:off x="216024" y="878062"/>
            <a:ext cx="9345488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2 7"/>
          <p:cNvCxnSpPr>
            <a:cxnSpLocks noChangeShapeType="1"/>
            <a:stCxn id="56331" idx="1"/>
          </p:cNvCxnSpPr>
          <p:nvPr/>
        </p:nvCxnSpPr>
        <p:spPr bwMode="auto">
          <a:xfrm flipH="1" flipV="1">
            <a:off x="1906960" y="1675659"/>
            <a:ext cx="3118048" cy="955688"/>
          </a:xfrm>
          <a:prstGeom prst="straightConnector1">
            <a:avLst/>
          </a:prstGeom>
          <a:noFill/>
          <a:ln w="38100" algn="ctr">
            <a:solidFill>
              <a:srgbClr val="DCE6F2"/>
            </a:solidFill>
            <a:round/>
            <a:headEnd/>
            <a:tailEnd type="oval" w="med" len="med"/>
          </a:ln>
        </p:spPr>
      </p:cxnSp>
      <p:cxnSp>
        <p:nvCxnSpPr>
          <p:cNvPr id="11" name="Connettore 2 7"/>
          <p:cNvCxnSpPr>
            <a:cxnSpLocks noChangeShapeType="1"/>
            <a:stCxn id="56340" idx="1"/>
            <a:endCxn id="12" idx="5"/>
          </p:cNvCxnSpPr>
          <p:nvPr/>
        </p:nvCxnSpPr>
        <p:spPr bwMode="auto">
          <a:xfrm flipH="1" flipV="1">
            <a:off x="1637769" y="4192354"/>
            <a:ext cx="1443024" cy="1072408"/>
          </a:xfrm>
          <a:prstGeom prst="straightConnector1">
            <a:avLst/>
          </a:prstGeom>
          <a:noFill/>
          <a:ln w="38100" algn="ctr">
            <a:solidFill>
              <a:srgbClr val="DDD9C3"/>
            </a:solidFill>
            <a:round/>
            <a:headEnd/>
            <a:tailEnd type="oval" w="med" len="med"/>
          </a:ln>
        </p:spPr>
      </p:cxnSp>
      <p:sp>
        <p:nvSpPr>
          <p:cNvPr id="12" name="Ovale 11"/>
          <p:cNvSpPr/>
          <p:nvPr/>
        </p:nvSpPr>
        <p:spPr bwMode="auto">
          <a:xfrm>
            <a:off x="488505" y="3411865"/>
            <a:ext cx="1346448" cy="914400"/>
          </a:xfrm>
          <a:prstGeom prst="ellipse">
            <a:avLst/>
          </a:prstGeom>
          <a:solidFill>
            <a:srgbClr val="DDD9C3"/>
          </a:solidFill>
          <a:ln w="38100" cap="flat" cmpd="sng" algn="ctr">
            <a:solidFill>
              <a:srgbClr val="DDD9C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it-IT" sz="3400" b="0" i="0" u="sng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e 7"/>
          <p:cNvSpPr/>
          <p:nvPr/>
        </p:nvSpPr>
        <p:spPr bwMode="auto">
          <a:xfrm>
            <a:off x="560513" y="1218456"/>
            <a:ext cx="1346448" cy="914400"/>
          </a:xfrm>
          <a:prstGeom prst="ellipse">
            <a:avLst/>
          </a:prstGeom>
          <a:solidFill>
            <a:srgbClr val="DCE6F2"/>
          </a:solidFill>
          <a:ln w="38100" cap="flat" cmpd="sng" algn="ctr">
            <a:solidFill>
              <a:srgbClr val="DCE6F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it-IT" sz="3400" b="0" i="0" u="sng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3511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126945"/>
              </p:ext>
            </p:extLst>
          </p:nvPr>
        </p:nvGraphicFramePr>
        <p:xfrm>
          <a:off x="680170" y="759668"/>
          <a:ext cx="8115300" cy="1252538"/>
        </p:xfrm>
        <a:graphic>
          <a:graphicData uri="http://schemas.openxmlformats.org/drawingml/2006/table">
            <a:tbl>
              <a:tblPr/>
              <a:tblGrid>
                <a:gridCol w="24006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46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Livello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Indicatori esplicativi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D – Iniziale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 L’alunno/a, se opportunamente guidato/a, svolge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 compiti semplici in situazioni note.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3512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626560"/>
              </p:ext>
            </p:extLst>
          </p:nvPr>
        </p:nvGraphicFramePr>
        <p:xfrm>
          <a:off x="680171" y="3429091"/>
          <a:ext cx="8154987" cy="935038"/>
        </p:xfrm>
        <a:graphic>
          <a:graphicData uri="http://schemas.openxmlformats.org/drawingml/2006/table">
            <a:tbl>
              <a:tblPr/>
              <a:tblGrid>
                <a:gridCol w="24287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26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 – Base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L’alunno/a svolge compiti semplici anche in situazioni nuove, mostrando di possedere conoscenze e abilità fondamentali e di saper applicare basilari regole e procedure apprese.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6340" name="Rectangle 21"/>
          <p:cNvSpPr>
            <a:spLocks noChangeArrowheads="1"/>
          </p:cNvSpPr>
          <p:nvPr/>
        </p:nvSpPr>
        <p:spPr bwMode="auto">
          <a:xfrm>
            <a:off x="3080794" y="4652252"/>
            <a:ext cx="3384375" cy="1225020"/>
          </a:xfrm>
          <a:prstGeom prst="rect">
            <a:avLst/>
          </a:prstGeom>
          <a:solidFill>
            <a:srgbClr val="DDD9C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•"/>
            </a:pPr>
            <a:r>
              <a:rPr lang="it-IT" sz="1600" i="1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Compito semplice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Situazioni nuove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Conoscenze abilità fondamentali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Regole e procedure basilari</a:t>
            </a: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3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 dirty="0" smtClean="0">
                <a:solidFill>
                  <a:srgbClr val="0070C0"/>
                </a:solidFill>
                <a:latin typeface="Calibri" pitchFamily="34" charset="0"/>
              </a:rPr>
              <a:t>Rubrica </a:t>
            </a:r>
            <a:r>
              <a:rPr lang="it-IT" sz="2000" b="1" i="1" smtClean="0">
                <a:solidFill>
                  <a:srgbClr val="0070C0"/>
                </a:solidFill>
                <a:latin typeface="Calibri" pitchFamily="34" charset="0"/>
              </a:rPr>
              <a:t>di valutazione</a:t>
            </a:r>
            <a:endParaRPr lang="it-IT" sz="2000" b="1" i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6331" name="Rectangle 12"/>
          <p:cNvSpPr>
            <a:spLocks noChangeArrowheads="1"/>
          </p:cNvSpPr>
          <p:nvPr/>
        </p:nvSpPr>
        <p:spPr bwMode="auto">
          <a:xfrm>
            <a:off x="5025009" y="2121727"/>
            <a:ext cx="2232248" cy="1019243"/>
          </a:xfrm>
          <a:prstGeom prst="rect">
            <a:avLst/>
          </a:prstGeom>
          <a:solidFill>
            <a:srgbClr val="DCE6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Guidato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Compito semplice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Situazioni note</a:t>
            </a:r>
          </a:p>
        </p:txBody>
      </p:sp>
    </p:spTree>
    <p:extLst>
      <p:ext uri="{BB962C8B-B14F-4D97-AF65-F5344CB8AC3E}">
        <p14:creationId xmlns:p14="http://schemas.microsoft.com/office/powerpoint/2010/main" val="172976870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2 7"/>
          <p:cNvCxnSpPr>
            <a:cxnSpLocks noChangeShapeType="1"/>
            <a:stCxn id="57355" idx="1"/>
            <a:endCxn id="8" idx="6"/>
          </p:cNvCxnSpPr>
          <p:nvPr/>
        </p:nvCxnSpPr>
        <p:spPr bwMode="auto">
          <a:xfrm flipH="1" flipV="1">
            <a:off x="2006849" y="1526489"/>
            <a:ext cx="1067167" cy="1159293"/>
          </a:xfrm>
          <a:prstGeom prst="straightConnector1">
            <a:avLst/>
          </a:prstGeom>
          <a:noFill/>
          <a:ln w="38100" algn="ctr">
            <a:solidFill>
              <a:srgbClr val="DCE6F2"/>
            </a:solidFill>
            <a:round/>
            <a:headEnd/>
            <a:tailEnd type="oval" w="med" len="med"/>
          </a:ln>
        </p:spPr>
      </p:cxnSp>
      <p:sp>
        <p:nvSpPr>
          <p:cNvPr id="8" name="Ovale 7"/>
          <p:cNvSpPr/>
          <p:nvPr/>
        </p:nvSpPr>
        <p:spPr bwMode="auto">
          <a:xfrm>
            <a:off x="660400" y="1069287"/>
            <a:ext cx="1346448" cy="914400"/>
          </a:xfrm>
          <a:prstGeom prst="ellipse">
            <a:avLst/>
          </a:prstGeom>
          <a:solidFill>
            <a:srgbClr val="DCE6F2"/>
          </a:solidFill>
          <a:ln w="38100" cap="flat" cmpd="sng" algn="ctr">
            <a:solidFill>
              <a:srgbClr val="DCE6F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it-IT" sz="3400" b="0" i="0" u="sng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Connettore 2 7"/>
          <p:cNvCxnSpPr>
            <a:cxnSpLocks noChangeShapeType="1"/>
            <a:stCxn id="57364" idx="1"/>
          </p:cNvCxnSpPr>
          <p:nvPr/>
        </p:nvCxnSpPr>
        <p:spPr bwMode="auto">
          <a:xfrm flipH="1" flipV="1">
            <a:off x="1897534" y="3944198"/>
            <a:ext cx="1745942" cy="1349456"/>
          </a:xfrm>
          <a:prstGeom prst="straightConnector1">
            <a:avLst/>
          </a:prstGeom>
          <a:noFill/>
          <a:ln w="38100" algn="ctr">
            <a:solidFill>
              <a:srgbClr val="F2DCDB"/>
            </a:solidFill>
            <a:round/>
            <a:headEnd/>
            <a:tailEnd type="oval" w="med" len="med"/>
          </a:ln>
        </p:spPr>
      </p:cxnSp>
      <p:sp>
        <p:nvSpPr>
          <p:cNvPr id="10" name="Ovale 9"/>
          <p:cNvSpPr/>
          <p:nvPr/>
        </p:nvSpPr>
        <p:spPr bwMode="auto">
          <a:xfrm>
            <a:off x="551085" y="3486993"/>
            <a:ext cx="1346448" cy="914400"/>
          </a:xfrm>
          <a:prstGeom prst="ellipse">
            <a:avLst/>
          </a:prstGeom>
          <a:solidFill>
            <a:srgbClr val="F2DCDB"/>
          </a:solidFill>
          <a:ln w="38100" cap="flat" cmpd="sng" algn="ctr">
            <a:solidFill>
              <a:srgbClr val="F2DCD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it-IT" sz="3400" b="0" i="0" u="sng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4535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646456"/>
              </p:ext>
            </p:extLst>
          </p:nvPr>
        </p:nvGraphicFramePr>
        <p:xfrm>
          <a:off x="660400" y="620715"/>
          <a:ext cx="8504238" cy="1368425"/>
        </p:xfrm>
        <a:graphic>
          <a:graphicData uri="http://schemas.openxmlformats.org/drawingml/2006/table">
            <a:tbl>
              <a:tblPr/>
              <a:tblGrid>
                <a:gridCol w="18443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599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Livello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Indicatori esplicativi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B – Intermedio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L’alunno/a 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svolge compiti e risolve problemi in situazioni nuove, compie scelte consapevoli, mostrando di saper utilizzare le conoscenze e le abilità acquisite.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7355" name="Rectangle 12"/>
          <p:cNvSpPr>
            <a:spLocks noChangeArrowheads="1"/>
          </p:cNvSpPr>
          <p:nvPr/>
        </p:nvSpPr>
        <p:spPr bwMode="auto">
          <a:xfrm>
            <a:off x="3074015" y="2126980"/>
            <a:ext cx="3305522" cy="1117600"/>
          </a:xfrm>
          <a:prstGeom prst="rect">
            <a:avLst/>
          </a:prstGeom>
          <a:solidFill>
            <a:srgbClr val="C6D9F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Compiti e problemi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Situazioni nuove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Utilizza abilità e conoscenze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Fa scelte consapevoli</a:t>
            </a:r>
          </a:p>
        </p:txBody>
      </p:sp>
      <p:graphicFrame>
        <p:nvGraphicFramePr>
          <p:cNvPr id="6453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984944"/>
              </p:ext>
            </p:extLst>
          </p:nvPr>
        </p:nvGraphicFramePr>
        <p:xfrm>
          <a:off x="634826" y="3343277"/>
          <a:ext cx="8497888" cy="1223963"/>
        </p:xfrm>
        <a:graphic>
          <a:graphicData uri="http://schemas.openxmlformats.org/drawingml/2006/table">
            <a:tbl>
              <a:tblPr/>
              <a:tblGrid>
                <a:gridCol w="18557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42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 – Avanzato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L’alunno/a svolge compiti e risolve problemi complessi, mostrando padronanza nell’uso delle conoscenze e delle abilità; propone e sostiene le proprie opinioni e assume in modo responsabile decisioni consapevoli.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7364" name="Rectangle 21"/>
          <p:cNvSpPr>
            <a:spLocks noChangeArrowheads="1"/>
          </p:cNvSpPr>
          <p:nvPr/>
        </p:nvSpPr>
        <p:spPr bwMode="auto">
          <a:xfrm>
            <a:off x="3643476" y="4665933"/>
            <a:ext cx="3672408" cy="1255442"/>
          </a:xfrm>
          <a:prstGeom prst="rect">
            <a:avLst/>
          </a:prstGeom>
          <a:solidFill>
            <a:srgbClr val="F2DCD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Compiti e problemi complessi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Padroneggia abilità e conoscenze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Sostiene le proprie opinioni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Fa scelte responsabili e consapevoli</a:t>
            </a: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3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 dirty="0" smtClean="0">
                <a:solidFill>
                  <a:srgbClr val="0070C0"/>
                </a:solidFill>
                <a:latin typeface="Calibri" pitchFamily="34" charset="0"/>
              </a:rPr>
              <a:t>Rubrica </a:t>
            </a:r>
            <a:r>
              <a:rPr lang="it-IT" sz="2000" b="1" i="1" smtClean="0">
                <a:solidFill>
                  <a:srgbClr val="0070C0"/>
                </a:solidFill>
                <a:latin typeface="Calibri" pitchFamily="34" charset="0"/>
              </a:rPr>
              <a:t>di valutazione</a:t>
            </a:r>
            <a:endParaRPr lang="it-IT" sz="2000" b="1" i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47868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70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830741"/>
              </p:ext>
            </p:extLst>
          </p:nvPr>
        </p:nvGraphicFramePr>
        <p:xfrm>
          <a:off x="377826" y="1285877"/>
          <a:ext cx="9097963" cy="3666173"/>
        </p:xfrm>
        <a:graphic>
          <a:graphicData uri="http://schemas.openxmlformats.org/drawingml/2006/table">
            <a:tbl>
              <a:tblPr/>
              <a:tblGrid>
                <a:gridCol w="2232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19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89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Evidenza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iniziale 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base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intermedio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avanzato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 a. Interagiscono in modo efficace in diverse situazioni comunicative, rispettando gli interlocutori, le regole della conversazione e osservando un registro adeguato al contesto e ai destinatari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Interagisce in modo pertinente, rispettando i turni di parola e usando un registro adeguato se guidato e preparato precedentemente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Interagisce in modo pertinente rispettando i turni e usando un registro adeguato, ripetendo schemi d’azione già visti.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Partecipa in modo efficace agli scambi comunicativi, cogliendo il punto di vista dell’interlocutore, rispettando le regole della conversazione usando un registro adeguato in modo autonomo..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Interagisce in modo efficace, con modalità rispettose del punto di vista dell’altro. Usa il dialogo per acquisire informazioni ed elaborare soluzioni condivise.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3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 dirty="0" smtClean="0">
                <a:solidFill>
                  <a:srgbClr val="0070C0"/>
                </a:solidFill>
                <a:latin typeface="Calibri" pitchFamily="34" charset="0"/>
              </a:rPr>
              <a:t>Rubrica </a:t>
            </a:r>
            <a:r>
              <a:rPr lang="it-IT" sz="2000" b="1" i="1" smtClean="0">
                <a:solidFill>
                  <a:srgbClr val="0070C0"/>
                </a:solidFill>
                <a:latin typeface="Calibri" pitchFamily="34" charset="0"/>
              </a:rPr>
              <a:t>di valutazione</a:t>
            </a:r>
            <a:endParaRPr lang="it-IT" sz="2000" b="1" i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56329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16496" y="1988840"/>
            <a:ext cx="9145016" cy="224676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it-IT" sz="2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endParaRPr lang="it-IT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it-IT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r>
              <a:rPr lang="it-IT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° Esempio Unità di Apprendimento</a:t>
            </a:r>
          </a:p>
          <a:p>
            <a:pPr algn="ctr"/>
            <a:endParaRPr lang="it-IT" sz="2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endParaRPr lang="it-IT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42371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4"/>
          <p:cNvSpPr>
            <a:spLocks noChangeArrowheads="1"/>
          </p:cNvSpPr>
          <p:nvPr/>
        </p:nvSpPr>
        <p:spPr bwMode="auto">
          <a:xfrm>
            <a:off x="344488" y="1484784"/>
            <a:ext cx="9180512" cy="3416320"/>
          </a:xfrm>
          <a:prstGeom prst="rect">
            <a:avLst/>
          </a:prstGeom>
          <a:solidFill>
            <a:srgbClr val="FFFFFF"/>
          </a:solidFill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Calibri" pitchFamily="34" charset="0"/>
              </a:rPr>
              <a:t>Indicazioni di lavoro 1 per la progettazione dell’</a:t>
            </a:r>
            <a:r>
              <a:rPr lang="it-IT" sz="2400" b="1" dirty="0" err="1" smtClean="0">
                <a:solidFill>
                  <a:srgbClr val="0070C0"/>
                </a:solidFill>
                <a:latin typeface="Calibri" pitchFamily="34" charset="0"/>
              </a:rPr>
              <a:t>UdA</a:t>
            </a:r>
            <a:endParaRPr lang="it-IT" sz="2400" b="1" dirty="0">
              <a:latin typeface="Calibri" pitchFamily="34" charset="0"/>
            </a:endParaRPr>
          </a:p>
          <a:p>
            <a:pPr algn="just"/>
            <a:r>
              <a:rPr lang="it-IT" sz="2400" b="1" dirty="0">
                <a:latin typeface="Calibri" pitchFamily="34" charset="0"/>
              </a:rPr>
              <a:t>Ciascun gruppo </a:t>
            </a:r>
            <a:r>
              <a:rPr lang="it-IT" sz="2400" b="1" dirty="0" smtClean="0">
                <a:latin typeface="Calibri" pitchFamily="34" charset="0"/>
              </a:rPr>
              <a:t>di docenti risponde </a:t>
            </a:r>
            <a:r>
              <a:rPr lang="it-IT" sz="2400" b="1" dirty="0">
                <a:latin typeface="Calibri" pitchFamily="34" charset="0"/>
              </a:rPr>
              <a:t>a queste domande:</a:t>
            </a:r>
          </a:p>
          <a:p>
            <a:endParaRPr lang="it-IT" sz="2400" b="1" dirty="0">
              <a:latin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400" dirty="0">
                <a:latin typeface="Calibri" pitchFamily="34" charset="0"/>
              </a:rPr>
              <a:t>Quale prodotto/compito autentico potrei proporre ai miei alunni?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latin typeface="Calibri" pitchFamily="34" charset="0"/>
              </a:rPr>
              <a:t>Quali </a:t>
            </a:r>
            <a:r>
              <a:rPr lang="it-IT" sz="2400" dirty="0">
                <a:latin typeface="Calibri" pitchFamily="34" charset="0"/>
              </a:rPr>
              <a:t>operazioni è necessario compiere (fasi di applicazione) per riuscire a realizzare quel prodotto/compito autentico</a:t>
            </a:r>
            <a:r>
              <a:rPr lang="it-IT" sz="2400" dirty="0" smtClean="0">
                <a:latin typeface="Calibri" pitchFamily="34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latin typeface="Calibri" pitchFamily="34" charset="0"/>
              </a:rPr>
              <a:t>Quale/i competenza/e viene sviluppata con il prodotto/compito autentico proposto?</a:t>
            </a:r>
            <a:endParaRPr lang="it-IT" sz="2400" dirty="0">
              <a:latin typeface="Calibri" pitchFamily="34" charset="0"/>
            </a:endParaRPr>
          </a:p>
          <a:p>
            <a:pPr>
              <a:buFont typeface="Hoefler Text"/>
              <a:buNone/>
            </a:pPr>
            <a:endParaRPr lang="it-IT" sz="2400" dirty="0">
              <a:latin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833049" y="404664"/>
            <a:ext cx="691952" cy="707886"/>
          </a:xfrm>
          <a:prstGeom prst="rect">
            <a:avLst/>
          </a:prstGeom>
          <a:solidFill>
            <a:srgbClr val="0070C0"/>
          </a:solidFill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Hoefler Text"/>
              <a:buNone/>
            </a:pPr>
            <a:r>
              <a:rPr lang="it-IT" sz="4000" b="1" smtClean="0">
                <a:solidFill>
                  <a:schemeClr val="bg1"/>
                </a:solidFill>
                <a:latin typeface="Calibri" pitchFamily="34" charset="0"/>
              </a:rPr>
              <a:t>1</a:t>
            </a:r>
            <a:endParaRPr lang="it-IT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704528" y="332656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Per la </a:t>
            </a:r>
            <a:r>
              <a:rPr lang="en-US" sz="2200" dirty="0" err="1" smtClean="0"/>
              <a:t>scuola</a:t>
            </a:r>
            <a:r>
              <a:rPr lang="en-US" sz="2200" dirty="0" smtClean="0"/>
              <a:t> </a:t>
            </a:r>
            <a:r>
              <a:rPr lang="en-US" sz="2200" dirty="0" err="1" smtClean="0"/>
              <a:t>primaria</a:t>
            </a:r>
            <a:r>
              <a:rPr lang="en-US" sz="2200" dirty="0" smtClean="0"/>
              <a:t> e </a:t>
            </a:r>
            <a:r>
              <a:rPr lang="en-US" sz="2200" dirty="0" err="1" smtClean="0"/>
              <a:t>dell’infanzia</a:t>
            </a:r>
            <a:r>
              <a:rPr lang="en-US" sz="2200" dirty="0" smtClean="0"/>
              <a:t> </a:t>
            </a:r>
            <a:r>
              <a:rPr lang="en-US" sz="2200" dirty="0" err="1" smtClean="0"/>
              <a:t>vediamo</a:t>
            </a:r>
            <a:r>
              <a:rPr lang="en-US" sz="2200" dirty="0" smtClean="0"/>
              <a:t> </a:t>
            </a:r>
            <a:r>
              <a:rPr lang="en-US" sz="2200" dirty="0" err="1" smtClean="0"/>
              <a:t>l’UdA</a:t>
            </a:r>
            <a:r>
              <a:rPr lang="en-US" sz="2200" dirty="0" smtClean="0"/>
              <a:t> “Bambino </a:t>
            </a:r>
            <a:r>
              <a:rPr lang="en-US" sz="2200" dirty="0" err="1" smtClean="0"/>
              <a:t>pedone</a:t>
            </a:r>
            <a:r>
              <a:rPr lang="en-US" sz="2200" dirty="0" smtClean="0"/>
              <a:t>” </a:t>
            </a:r>
            <a:r>
              <a:rPr lang="en-US" sz="2200" dirty="0" err="1" smtClean="0"/>
              <a:t>reperibile</a:t>
            </a:r>
            <a:r>
              <a:rPr lang="en-US" sz="2200" dirty="0" smtClean="0"/>
              <a:t> </a:t>
            </a:r>
            <a:r>
              <a:rPr lang="en-US" sz="2200" dirty="0" err="1" smtClean="0"/>
              <a:t>nel</a:t>
            </a:r>
            <a:r>
              <a:rPr lang="en-US" sz="2200" dirty="0" smtClean="0"/>
              <a:t> </a:t>
            </a:r>
            <a:r>
              <a:rPr lang="en-US" sz="2200" dirty="0" err="1" smtClean="0"/>
              <a:t>sito</a:t>
            </a:r>
            <a:r>
              <a:rPr lang="en-US" sz="2200" dirty="0" smtClean="0"/>
              <a:t> </a:t>
            </a:r>
            <a:r>
              <a:rPr lang="en-US" sz="2200" i="1" dirty="0" err="1" smtClean="0"/>
              <a:t>Una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rete</a:t>
            </a:r>
            <a:r>
              <a:rPr lang="en-US" sz="2200" i="1" dirty="0" smtClean="0"/>
              <a:t> di </a:t>
            </a:r>
            <a:r>
              <a:rPr lang="en-US" sz="2200" i="1" dirty="0" err="1" smtClean="0"/>
              <a:t>competenze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Montecchia</a:t>
            </a:r>
            <a:endParaRPr lang="en-US" sz="2200" i="1" dirty="0" smtClean="0">
              <a:hlinkClick r:id="rId2"/>
            </a:endParaRPr>
          </a:p>
          <a:p>
            <a:r>
              <a:rPr lang="en-US" sz="2200" dirty="0" smtClean="0">
                <a:hlinkClick r:id="rId2"/>
              </a:rPr>
              <a:t>o</a:t>
            </a:r>
            <a:r>
              <a:rPr lang="it-IT" sz="2400" b="1" dirty="0" smtClean="0"/>
              <a:t>https://sites.google.com/site/unaretedicompetenze/</a:t>
            </a:r>
            <a:endParaRPr lang="it-IT" sz="2400" dirty="0" smtClean="0"/>
          </a:p>
          <a:p>
            <a:r>
              <a:rPr lang="en-US" sz="2200" dirty="0" smtClean="0">
                <a:hlinkClick r:id="rId2"/>
              </a:rPr>
              <a:t> Montecchia</a:t>
            </a:r>
            <a:r>
              <a:rPr lang="en-US" sz="2200" dirty="0" smtClean="0"/>
              <a:t> </a:t>
            </a:r>
          </a:p>
        </p:txBody>
      </p:sp>
      <p:pic>
        <p:nvPicPr>
          <p:cNvPr id="1026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780000">
            <a:off x="380983" y="1890982"/>
            <a:ext cx="4405667" cy="2969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20000">
            <a:off x="5223311" y="1843921"/>
            <a:ext cx="4226965" cy="3171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sellaDiTesto 4"/>
          <p:cNvSpPr txBox="1"/>
          <p:nvPr/>
        </p:nvSpPr>
        <p:spPr>
          <a:xfrm>
            <a:off x="992560" y="5445224"/>
            <a:ext cx="7920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/>
              <a:t>UdA</a:t>
            </a:r>
            <a:r>
              <a:rPr lang="it-IT" sz="1200" dirty="0" smtClean="0"/>
              <a:t> rielaborata a partire da quella delle docenti dell’ICS di San Bonifacio, Rete </a:t>
            </a:r>
            <a:r>
              <a:rPr lang="it-IT" sz="1200" dirty="0" err="1" smtClean="0"/>
              <a:t>Montecchia</a:t>
            </a:r>
            <a:endParaRPr lang="it-IT" sz="1200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/>
          <p:cNvSpPr>
            <a:spLocks noChangeArrowheads="1"/>
          </p:cNvSpPr>
          <p:nvPr/>
        </p:nvSpPr>
        <p:spPr bwMode="auto">
          <a:xfrm>
            <a:off x="1" y="342927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43010" name="Rectangle 5"/>
          <p:cNvSpPr>
            <a:spLocks noChangeArrowheads="1"/>
          </p:cNvSpPr>
          <p:nvPr/>
        </p:nvSpPr>
        <p:spPr bwMode="auto">
          <a:xfrm>
            <a:off x="1" y="342927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43011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Esempio di Unità di Apprendimento</a:t>
            </a:r>
          </a:p>
        </p:txBody>
      </p:sp>
      <p:graphicFrame>
        <p:nvGraphicFramePr>
          <p:cNvPr id="39999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739456"/>
              </p:ext>
            </p:extLst>
          </p:nvPr>
        </p:nvGraphicFramePr>
        <p:xfrm>
          <a:off x="632520" y="482460"/>
          <a:ext cx="8569325" cy="2693789"/>
        </p:xfrm>
        <a:graphic>
          <a:graphicData uri="http://schemas.openxmlformats.org/drawingml/2006/table">
            <a:tbl>
              <a:tblPr/>
              <a:tblGrid>
                <a:gridCol w="2232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7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160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UNITA’ DI  APPRENDIMENTO</a:t>
                      </a: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0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Denominazione</a:t>
                      </a:r>
                      <a:endParaRPr kumimoji="0" 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Bambino pedone 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31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Prodotto/Compito</a:t>
                      </a:r>
                      <a:r>
                        <a:rPr kumimoji="0" lang="it-IT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autentico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Costruzione di un mini plastico per orientarsi nel percorso casa-scuola attraverso punti di riferimento. </a:t>
                      </a:r>
                    </a:p>
                    <a:p>
                      <a:r>
                        <a:rPr lang="it-IT" sz="2000" dirty="0" smtClean="0">
                          <a:latin typeface="Calibri" pitchFamily="34" charset="0"/>
                        </a:rPr>
                        <a:t>Costruzione di semplici segnali stradali da collocarvi.</a:t>
                      </a:r>
                    </a:p>
                    <a:p>
                      <a:r>
                        <a:rPr lang="it-IT" sz="2000" dirty="0" smtClean="0">
                          <a:latin typeface="Calibri" pitchFamily="34" charset="0"/>
                        </a:rPr>
                        <a:t>Realizzazione del </a:t>
                      </a:r>
                      <a:r>
                        <a:rPr lang="it-IT" sz="2000" dirty="0" err="1" smtClean="0">
                          <a:latin typeface="Calibri" pitchFamily="34" charset="0"/>
                        </a:rPr>
                        <a:t>pedibus</a:t>
                      </a:r>
                      <a:r>
                        <a:rPr lang="it-IT" sz="2000" dirty="0" smtClean="0">
                          <a:latin typeface="Calibri" pitchFamily="34" charset="0"/>
                        </a:rPr>
                        <a:t> all’andata.</a:t>
                      </a:r>
                    </a:p>
                    <a:p>
                      <a:r>
                        <a:rPr lang="it-IT" sz="2000" dirty="0" smtClean="0">
                          <a:latin typeface="Calibri" pitchFamily="34" charset="0"/>
                        </a:rPr>
                        <a:t>Individuare percorsi sicuri dal centro alla scuola e segnalarli alla pubblica amministrazione con un cartellone illustrativo.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9998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793274"/>
              </p:ext>
            </p:extLst>
          </p:nvPr>
        </p:nvGraphicFramePr>
        <p:xfrm>
          <a:off x="632520" y="3212976"/>
          <a:ext cx="8568000" cy="786846"/>
        </p:xfrm>
        <a:graphic>
          <a:graphicData uri="http://schemas.openxmlformats.org/drawingml/2006/table">
            <a:tbl>
              <a:tblPr/>
              <a:tblGrid>
                <a:gridCol w="2231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63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86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Utenti destinatari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Alunni 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“grandi” di Scuola dell’Infanzia e di classe prima della 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Scuola 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Primaria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Nastro perforato 6"/>
          <p:cNvSpPr/>
          <p:nvPr/>
        </p:nvSpPr>
        <p:spPr bwMode="auto">
          <a:xfrm>
            <a:off x="992560" y="4077072"/>
            <a:ext cx="8136904" cy="1944216"/>
          </a:xfrm>
          <a:prstGeom prst="flowChartPunchedTap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it-IT" sz="3400" b="0" i="0" u="sng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208584" y="4385429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libri" pitchFamily="34" charset="0"/>
              </a:rPr>
              <a:t>L’</a:t>
            </a:r>
            <a:r>
              <a:rPr lang="it-IT" dirty="0" err="1" smtClean="0">
                <a:latin typeface="Calibri" pitchFamily="34" charset="0"/>
              </a:rPr>
              <a:t>UdA</a:t>
            </a:r>
            <a:r>
              <a:rPr lang="it-IT" dirty="0" smtClean="0">
                <a:latin typeface="Calibri" pitchFamily="34" charset="0"/>
              </a:rPr>
              <a:t> è progettata in verticale tra la scuola dell’infanzia e la scuola </a:t>
            </a:r>
            <a:r>
              <a:rPr lang="it-IT" dirty="0" err="1" smtClean="0">
                <a:latin typeface="Calibri" pitchFamily="34" charset="0"/>
              </a:rPr>
              <a:t>primaria-classi</a:t>
            </a:r>
            <a:r>
              <a:rPr lang="it-IT" dirty="0" smtClean="0">
                <a:latin typeface="Calibri" pitchFamily="34" charset="0"/>
              </a:rPr>
              <a:t> prime. Le competenze chiave sono le medesime tra i due gradi d’istruzione, le competenze specifiche e le abilità e conoscenze possono coincidere o differenziarsi e in questo caso, nel format </a:t>
            </a:r>
            <a:r>
              <a:rPr lang="it-IT" dirty="0" err="1" smtClean="0">
                <a:latin typeface="Calibri" pitchFamily="34" charset="0"/>
              </a:rPr>
              <a:t>UdA</a:t>
            </a:r>
            <a:r>
              <a:rPr lang="it-IT" dirty="0" smtClean="0">
                <a:latin typeface="Calibri" pitchFamily="34" charset="0"/>
              </a:rPr>
              <a:t>, sono segnalate con un colore diverso per la scuola dell’infanzia.</a:t>
            </a:r>
            <a:endParaRPr lang="it-IT" dirty="0">
              <a:solidFill>
                <a:srgbClr val="000000"/>
              </a:solidFill>
              <a:latin typeface="Calibri" pitchFamily="34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59179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066569"/>
              </p:ext>
            </p:extLst>
          </p:nvPr>
        </p:nvGraphicFramePr>
        <p:xfrm>
          <a:off x="416497" y="692696"/>
          <a:ext cx="9145017" cy="4968974"/>
        </p:xfrm>
        <a:graphic>
          <a:graphicData uri="http://schemas.openxmlformats.org/drawingml/2006/table">
            <a:tbl>
              <a:tblPr/>
              <a:tblGrid>
                <a:gridCol w="16077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37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336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UNITA’ </a:t>
                      </a:r>
                      <a:r>
                        <a:rPr kumimoji="0" lang="it-IT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DI</a:t>
                      </a: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APPRENDIMENTO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85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Fasi di applicazione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(Attività da svolgere per avere il compito autentico)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+mj-lt"/>
                        <a:buAutoNum type="arabicPeriod"/>
                        <a:tabLst/>
                      </a:pPr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Uscita nel territorio per prendere visione della presenza dei diversi segnali stradali. 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+mj-lt"/>
                        <a:buNone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Individuare percorsi sicuri dal centro alla scuola.</a:t>
                      </a:r>
                    </a:p>
                    <a:p>
                      <a:pPr marL="180975" indent="-180975">
                        <a:buFont typeface="+mj-lt"/>
                        <a:buNone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Calibri" charset="0"/>
                          <a:cs typeface="Calibri" charset="0"/>
                        </a:rPr>
                        <a:t>2. </a:t>
                      </a:r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In classe verranno riviste le fotografie dell’uscita e ciascun bambino potrà   rappresentare e descrivere graficamente la propria esperienza.</a:t>
                      </a: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Successivamente costruiranno i segnali stradali e palette.  Verranno i</a:t>
                      </a:r>
                      <a:r>
                        <a:rPr lang="it-IT" sz="1800" kern="120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ndividuati percorsi sicuri dal centro alla scuola.</a:t>
                      </a: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+mj-lt"/>
                        <a:buNone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3. Intervento della Polizia Municipale con visione di un dvd per illustrare la necessità di avere un codice comportamentale del bravo pedone.</a:t>
                      </a: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+mj-lt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Calibri" charset="0"/>
                          <a:cs typeface="Calibri" charset="0"/>
                        </a:rPr>
                        <a:t>4. </a:t>
                      </a:r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Realizzazione pratica di un plastico /</a:t>
                      </a:r>
                      <a:r>
                        <a:rPr lang="it-IT" sz="18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 un cartellone per</a:t>
                      </a:r>
                      <a:r>
                        <a:rPr lang="it-IT" sz="1800" dirty="0" smtClean="0">
                          <a:latin typeface="Calibri" pitchFamily="34" charset="0"/>
                        </a:rPr>
                        <a:t> segnalare</a:t>
                      </a:r>
                      <a:r>
                        <a:rPr lang="it-IT" sz="18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it-IT" sz="1800" dirty="0" smtClean="0">
                          <a:latin typeface="Calibri" pitchFamily="34" charset="0"/>
                        </a:rPr>
                        <a:t>alla pubblica amministrazione i percorsi sicuri.</a:t>
                      </a: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charset="0"/>
                        <a:cs typeface="Calibri" charset="0"/>
                      </a:endParaRP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+mj-lt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charset="0"/>
                          <a:cs typeface="Calibri" charset="0"/>
                        </a:rPr>
                        <a:t>5. </a:t>
                      </a:r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Simulazione del percorso stradale nel giardino della scuola alla presenza dei genitori, del vigile e del nonno vigile.</a:t>
                      </a: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6400"/>
              </p:ext>
            </p:extLst>
          </p:nvPr>
        </p:nvGraphicFramePr>
        <p:xfrm>
          <a:off x="272480" y="836713"/>
          <a:ext cx="9215438" cy="5056249"/>
        </p:xfrm>
        <a:graphic>
          <a:graphicData uri="http://schemas.openxmlformats.org/drawingml/2006/table">
            <a:tbl>
              <a:tblPr/>
              <a:tblGrid>
                <a:gridCol w="24003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26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62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43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UNITA’ DI APPRENDIMENTO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Denominazione</a:t>
                      </a:r>
                      <a:endParaRPr kumimoji="0" lang="it-IT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Bambino pedone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47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Prodotto/compito autentico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Costruzione di un mini plastico per orientarsi nel percorso casa-scuola attraverso punti di riferimento. </a:t>
                      </a:r>
                    </a:p>
                    <a:p>
                      <a:r>
                        <a:rPr lang="it-IT" sz="1600" dirty="0" smtClean="0">
                          <a:latin typeface="Calibri" pitchFamily="34" charset="0"/>
                        </a:rPr>
                        <a:t>Costruzione di semplici segnali stradali da collocarvi.</a:t>
                      </a:r>
                    </a:p>
                    <a:p>
                      <a:r>
                        <a:rPr lang="it-IT" sz="1600" dirty="0" smtClean="0">
                          <a:latin typeface="Calibri" pitchFamily="34" charset="0"/>
                        </a:rPr>
                        <a:t>Realizzazione del </a:t>
                      </a:r>
                      <a:r>
                        <a:rPr lang="it-IT" sz="1600" dirty="0" err="1" smtClean="0">
                          <a:latin typeface="Calibri" pitchFamily="34" charset="0"/>
                        </a:rPr>
                        <a:t>pedibus</a:t>
                      </a:r>
                      <a:r>
                        <a:rPr lang="it-IT" sz="1600" dirty="0" smtClean="0">
                          <a:latin typeface="Calibri" pitchFamily="34" charset="0"/>
                        </a:rPr>
                        <a:t> all’andata.</a:t>
                      </a:r>
                    </a:p>
                    <a:p>
                      <a:r>
                        <a:rPr lang="it-IT" sz="1600" dirty="0" smtClean="0">
                          <a:latin typeface="Calibri" pitchFamily="34" charset="0"/>
                        </a:rPr>
                        <a:t>Individuare percorsi sicuri dal centro alla scuola e segnalarli alla pubblica amministrazione con un cartellone illustrativo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06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Competenze </a:t>
                      </a:r>
                      <a:r>
                        <a:rPr kumimoji="0" lang="it-IT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mirate: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Competenze chiave europee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Competenze specifiche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COMUNICAZIONE NELLA MADRELINGUA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COMPETENZA MATEMATICA  E COMPETENZA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BASE IN SCIENZA E TECNOLOGIA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IMPARARE AD IMPARARE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COMPETENZE SOCIALI E CIVICHE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CONSAPEVOLEZZA ED ESPRESSIONE CULTURALE-ARTISTICA</a:t>
                      </a: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103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Abilità</a:t>
                      </a: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Conoscenze</a:t>
                      </a: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10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10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752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1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Utenti destinatari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it-IT" sz="13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scuola dell’infanzia, bambini di 5 anni; classe prima della scuola primaria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" name="Rectangle 74"/>
          <p:cNvSpPr>
            <a:spLocks noChangeArrowheads="1"/>
          </p:cNvSpPr>
          <p:nvPr/>
        </p:nvSpPr>
        <p:spPr bwMode="auto">
          <a:xfrm>
            <a:off x="704528" y="476672"/>
            <a:ext cx="17145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 dirty="0">
                <a:solidFill>
                  <a:srgbClr val="FF0000"/>
                </a:solidFill>
                <a:latin typeface="Calibri" pitchFamily="34" charset="0"/>
              </a:rPr>
              <a:t>Parte A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4"/>
          <p:cNvSpPr>
            <a:spLocks noChangeArrowheads="1"/>
          </p:cNvSpPr>
          <p:nvPr/>
        </p:nvSpPr>
        <p:spPr bwMode="auto">
          <a:xfrm>
            <a:off x="416496" y="1700810"/>
            <a:ext cx="9108504" cy="3941763"/>
          </a:xfrm>
          <a:prstGeom prst="rect">
            <a:avLst/>
          </a:prstGeom>
          <a:solidFill>
            <a:srgbClr val="FFFFFF"/>
          </a:solidFill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it-IT" sz="2400" b="1" dirty="0" smtClean="0">
                <a:solidFill>
                  <a:srgbClr val="0070C0"/>
                </a:solidFill>
                <a:latin typeface="Calibri" pitchFamily="34" charset="0"/>
              </a:rPr>
              <a:t>Indicazioni di lavoro 2 per la progettazione delle </a:t>
            </a:r>
            <a:r>
              <a:rPr lang="it-IT" sz="2400" b="1" dirty="0" err="1" smtClean="0">
                <a:solidFill>
                  <a:srgbClr val="0070C0"/>
                </a:solidFill>
                <a:latin typeface="Calibri" pitchFamily="34" charset="0"/>
              </a:rPr>
              <a:t>UdA</a:t>
            </a:r>
            <a:endParaRPr lang="it-IT" sz="24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marL="342900" indent="-342900"/>
            <a:endParaRPr lang="it-IT" sz="2400" b="1" dirty="0">
              <a:latin typeface="Calibri" pitchFamily="34" charset="0"/>
            </a:endParaRPr>
          </a:p>
          <a:p>
            <a:pPr marL="342900" indent="-342900"/>
            <a:r>
              <a:rPr lang="it-IT" sz="2000" b="1" dirty="0"/>
              <a:t>Ciascun gruppo </a:t>
            </a:r>
            <a:r>
              <a:rPr lang="it-IT" sz="2000" b="1" dirty="0" smtClean="0"/>
              <a:t>di docenti risponde </a:t>
            </a:r>
            <a:r>
              <a:rPr lang="it-IT" sz="2000" b="1" dirty="0"/>
              <a:t>a queste domande</a:t>
            </a:r>
            <a:r>
              <a:rPr lang="it-IT" sz="2000" b="1" dirty="0" smtClean="0"/>
              <a:t>:</a:t>
            </a:r>
          </a:p>
          <a:p>
            <a:pPr marL="342900" indent="-342900"/>
            <a:endParaRPr lang="it-IT" sz="2000" b="1" dirty="0"/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Quali azioni compiono gli alunni per realizzare </a:t>
            </a:r>
            <a:r>
              <a:rPr lang="it-IT" sz="2000" i="1" dirty="0"/>
              <a:t>(esperienze attivate)</a:t>
            </a:r>
            <a:r>
              <a:rPr lang="it-IT" sz="2000" dirty="0"/>
              <a:t> il prodotto/compito autentico?</a:t>
            </a:r>
          </a:p>
          <a:p>
            <a:pPr marL="457200" indent="-457200">
              <a:buFont typeface="+mj-lt"/>
              <a:buAutoNum type="arabicPeriod"/>
            </a:pPr>
            <a:endParaRPr lang="it-IT" sz="2000" dirty="0"/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Quali azioni di mediatore compie l’insegnante </a:t>
            </a:r>
            <a:r>
              <a:rPr lang="it-IT" sz="2000" i="1" dirty="0"/>
              <a:t>(metodologia)</a:t>
            </a:r>
            <a:r>
              <a:rPr lang="it-IT" sz="2000" dirty="0"/>
              <a:t> per accompagnare gli alunni in ciascuna azione?</a:t>
            </a:r>
          </a:p>
          <a:p>
            <a:pPr marL="457200" indent="-457200">
              <a:buFont typeface="+mj-lt"/>
              <a:buAutoNum type="arabicPeriod"/>
            </a:pPr>
            <a:endParaRPr lang="it-IT" sz="2000" b="1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832230" y="404664"/>
            <a:ext cx="691952" cy="707886"/>
          </a:xfrm>
          <a:prstGeom prst="rect">
            <a:avLst/>
          </a:prstGeom>
          <a:solidFill>
            <a:srgbClr val="0070C0"/>
          </a:solidFill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Hoefler Text"/>
              <a:buNone/>
            </a:pPr>
            <a:r>
              <a:rPr lang="it-IT" sz="4000" b="1" dirty="0" smtClean="0">
                <a:solidFill>
                  <a:schemeClr val="bg1"/>
                </a:solidFill>
                <a:latin typeface="Calibri" pitchFamily="34" charset="0"/>
              </a:rPr>
              <a:t>2</a:t>
            </a:r>
            <a:endParaRPr lang="it-IT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1286592" y="260649"/>
          <a:ext cx="7050783" cy="554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395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71"/>
          <p:cNvSpPr>
            <a:spLocks noChangeArrowheads="1"/>
          </p:cNvSpPr>
          <p:nvPr/>
        </p:nvSpPr>
        <p:spPr bwMode="auto">
          <a:xfrm>
            <a:off x="1" y="55597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47106" name="Rectangle 55"/>
          <p:cNvSpPr>
            <a:spLocks noChangeArrowheads="1"/>
          </p:cNvSpPr>
          <p:nvPr/>
        </p:nvSpPr>
        <p:spPr bwMode="auto">
          <a:xfrm>
            <a:off x="2572245" y="331144"/>
            <a:ext cx="4809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600" b="1" i="1">
                <a:latin typeface="Calibri" pitchFamily="34" charset="0"/>
              </a:rPr>
              <a:t>PIANO DI LAVORO UDA  -   </a:t>
            </a:r>
            <a:r>
              <a:rPr lang="it-IT" sz="1600" i="1">
                <a:latin typeface="Calibri" pitchFamily="34" charset="0"/>
              </a:rPr>
              <a:t>SPECIFICAZIONE DELLE FASI</a:t>
            </a:r>
            <a:r>
              <a:rPr lang="it-IT" sz="2400">
                <a:latin typeface="Calibri" pitchFamily="34" charset="0"/>
              </a:rPr>
              <a:t> </a:t>
            </a:r>
          </a:p>
        </p:txBody>
      </p:sp>
      <p:sp>
        <p:nvSpPr>
          <p:cNvPr id="47107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Esempio di Unità di Apprendimento</a:t>
            </a:r>
          </a:p>
        </p:txBody>
      </p:sp>
      <p:graphicFrame>
        <p:nvGraphicFramePr>
          <p:cNvPr id="4713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827584"/>
              </p:ext>
            </p:extLst>
          </p:nvPr>
        </p:nvGraphicFramePr>
        <p:xfrm>
          <a:off x="273051" y="765174"/>
          <a:ext cx="9432925" cy="4248001"/>
        </p:xfrm>
        <a:graphic>
          <a:graphicData uri="http://schemas.openxmlformats.org/drawingml/2006/table">
            <a:tbl>
              <a:tblPr/>
              <a:tblGrid>
                <a:gridCol w="7195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37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020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Fasi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Attività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lo studente)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Metodologia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il docente)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Strumenti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Esiti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Tempi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Evidenze per la valutazione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Gli alunni: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escono nel territorio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osservano i diversi segnali stradali;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individuano percorsi sicuri dal centro alla scuola;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fanno domande, osservazioni.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 bwMode="auto">
          <a:xfrm>
            <a:off x="5607249" y="2132856"/>
            <a:ext cx="4026271" cy="2304256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algn="just">
              <a:spcBef>
                <a:spcPts val="513"/>
              </a:spcBef>
              <a:buClr>
                <a:schemeClr val="bg1"/>
              </a:buClr>
              <a:buSzPct val="100000"/>
              <a:buFont typeface="+mj-lt"/>
              <a:buAutoNum type="arabicPeriod"/>
              <a:defRPr/>
            </a:pPr>
            <a:r>
              <a:rPr lang="it-IT" dirty="0" smtClean="0">
                <a:solidFill>
                  <a:schemeClr val="bg1"/>
                </a:solidFill>
                <a:latin typeface="Verdana" pitchFamily="34" charset="0"/>
              </a:rPr>
              <a:t>Uscita nel territorio per prendere visione della presenza dei diversi segnali stradali. Individuare percorsi sicuri dal centro alla scuola e segnalarli alla pubblica amministrazione con un cartellone illustrativo</a:t>
            </a:r>
            <a:endParaRPr lang="it-IT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2" name="Connettore 2 7"/>
          <p:cNvCxnSpPr>
            <a:cxnSpLocks noChangeShapeType="1"/>
            <a:stCxn id="6" idx="1"/>
            <a:endCxn id="3" idx="6"/>
          </p:cNvCxnSpPr>
          <p:nvPr/>
        </p:nvCxnSpPr>
        <p:spPr bwMode="auto">
          <a:xfrm flipH="1" flipV="1">
            <a:off x="1089027" y="1797894"/>
            <a:ext cx="4518222" cy="1487090"/>
          </a:xfrm>
          <a:prstGeom prst="straightConnector1">
            <a:avLst/>
          </a:prstGeom>
          <a:noFill/>
          <a:ln w="38100" algn="ctr">
            <a:solidFill>
              <a:srgbClr val="0070C0"/>
            </a:solidFill>
            <a:round/>
            <a:headEnd/>
            <a:tailEnd type="oval" w="med" len="med"/>
          </a:ln>
        </p:spPr>
      </p:cxnSp>
      <p:sp>
        <p:nvSpPr>
          <p:cNvPr id="3" name="Ovale 2"/>
          <p:cNvSpPr/>
          <p:nvPr/>
        </p:nvSpPr>
        <p:spPr bwMode="auto">
          <a:xfrm>
            <a:off x="174626" y="1340694"/>
            <a:ext cx="914401" cy="914400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it-IT" sz="3400" b="0" i="0" u="sng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7230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71"/>
          <p:cNvSpPr>
            <a:spLocks noChangeArrowheads="1"/>
          </p:cNvSpPr>
          <p:nvPr/>
        </p:nvSpPr>
        <p:spPr bwMode="auto">
          <a:xfrm>
            <a:off x="1" y="55597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48130" name="Rectangle 55"/>
          <p:cNvSpPr>
            <a:spLocks noChangeArrowheads="1"/>
          </p:cNvSpPr>
          <p:nvPr/>
        </p:nvSpPr>
        <p:spPr bwMode="auto">
          <a:xfrm>
            <a:off x="2572245" y="331144"/>
            <a:ext cx="4809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600" b="1" i="1">
                <a:latin typeface="Calibri" pitchFamily="34" charset="0"/>
              </a:rPr>
              <a:t>PIANO DI LAVORO UDA  -   </a:t>
            </a:r>
            <a:r>
              <a:rPr lang="it-IT" sz="1600" i="1">
                <a:latin typeface="Calibri" pitchFamily="34" charset="0"/>
              </a:rPr>
              <a:t>SPECIFICAZIONE DELLE FASI</a:t>
            </a:r>
            <a:r>
              <a:rPr lang="it-IT" sz="2400">
                <a:latin typeface="Calibri" pitchFamily="34" charset="0"/>
              </a:rPr>
              <a:t> </a:t>
            </a:r>
          </a:p>
        </p:txBody>
      </p:sp>
      <p:sp>
        <p:nvSpPr>
          <p:cNvPr id="48131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Esempio di Unità di Apprendimento</a:t>
            </a:r>
          </a:p>
        </p:txBody>
      </p:sp>
      <p:graphicFrame>
        <p:nvGraphicFramePr>
          <p:cNvPr id="6354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9348"/>
              </p:ext>
            </p:extLst>
          </p:nvPr>
        </p:nvGraphicFramePr>
        <p:xfrm>
          <a:off x="273051" y="836613"/>
          <a:ext cx="9432925" cy="4099560"/>
        </p:xfrm>
        <a:graphic>
          <a:graphicData uri="http://schemas.openxmlformats.org/drawingml/2006/table">
            <a:tbl>
              <a:tblPr/>
              <a:tblGrid>
                <a:gridCol w="6475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17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Fasi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Attività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lo studente)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Metodologia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il docente)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Strumenti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Esiti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Tempi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Evidenze per la valutazione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Gli alunni: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rivedono le fotografie dell’uscita;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</a:t>
                      </a:r>
                      <a:r>
                        <a:rPr lang="it-IT" sz="13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ealizzano un disegno personale e costruiscono i segnali stradali </a:t>
                      </a:r>
                      <a:r>
                        <a:rPr lang="it-IT" sz="13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 palette su quaderno/su </a:t>
                      </a:r>
                      <a:r>
                        <a:rPr lang="it-IT" sz="13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cartellone suddivisi in gruppo;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individuano i percorsi sicuri dal centro alla scuola e li segnano su  un cartellone.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 bwMode="auto">
          <a:xfrm>
            <a:off x="5601072" y="2492896"/>
            <a:ext cx="4032448" cy="2016224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55600" indent="-355600">
              <a:spcBef>
                <a:spcPts val="513"/>
              </a:spcBef>
              <a:buClr>
                <a:srgbClr val="000000"/>
              </a:buClr>
              <a:buSzPct val="100000"/>
              <a:defRPr/>
            </a:pPr>
            <a:r>
              <a:rPr lang="it-IT" dirty="0">
                <a:solidFill>
                  <a:schemeClr val="bg1"/>
                </a:solidFill>
                <a:latin typeface="Verdana" pitchFamily="34" charset="0"/>
              </a:rPr>
              <a:t>2. </a:t>
            </a:r>
            <a:r>
              <a:rPr lang="it-IT" dirty="0" smtClean="0">
                <a:solidFill>
                  <a:schemeClr val="bg1"/>
                </a:solidFill>
                <a:latin typeface="Verdana" pitchFamily="34" charset="0"/>
              </a:rPr>
              <a:t>Vengono riviste le fotografie dell’uscita e ciascun bambino potrà rappresentare e descrivere graficamente la propria esperienza. Successivamente costruiranno segnali stradali e palette …</a:t>
            </a:r>
            <a:endParaRPr lang="it-IT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48159" name="Connettore 2 7"/>
          <p:cNvCxnSpPr>
            <a:cxnSpLocks noChangeShapeType="1"/>
            <a:stCxn id="6" idx="1"/>
            <a:endCxn id="8" idx="6"/>
          </p:cNvCxnSpPr>
          <p:nvPr/>
        </p:nvCxnSpPr>
        <p:spPr bwMode="auto">
          <a:xfrm flipH="1" flipV="1">
            <a:off x="1089027" y="1797894"/>
            <a:ext cx="4512045" cy="1703114"/>
          </a:xfrm>
          <a:prstGeom prst="straightConnector1">
            <a:avLst/>
          </a:prstGeom>
          <a:noFill/>
          <a:ln w="38100" algn="ctr">
            <a:solidFill>
              <a:srgbClr val="0070C0"/>
            </a:solidFill>
            <a:round/>
            <a:headEnd/>
            <a:tailEnd type="oval" w="med" len="med"/>
          </a:ln>
        </p:spPr>
      </p:cxnSp>
      <p:sp>
        <p:nvSpPr>
          <p:cNvPr id="8" name="Ovale 7"/>
          <p:cNvSpPr/>
          <p:nvPr/>
        </p:nvSpPr>
        <p:spPr bwMode="auto">
          <a:xfrm>
            <a:off x="174626" y="1340694"/>
            <a:ext cx="914401" cy="914400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it-IT" sz="3400" b="0" i="0" u="sng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6388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71"/>
          <p:cNvSpPr>
            <a:spLocks noChangeArrowheads="1"/>
          </p:cNvSpPr>
          <p:nvPr/>
        </p:nvSpPr>
        <p:spPr bwMode="auto">
          <a:xfrm>
            <a:off x="1" y="55597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47106" name="Rectangle 55"/>
          <p:cNvSpPr>
            <a:spLocks noChangeArrowheads="1"/>
          </p:cNvSpPr>
          <p:nvPr/>
        </p:nvSpPr>
        <p:spPr bwMode="auto">
          <a:xfrm>
            <a:off x="2572245" y="331144"/>
            <a:ext cx="4809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600" b="1" i="1">
                <a:latin typeface="Calibri" pitchFamily="34" charset="0"/>
              </a:rPr>
              <a:t>PIANO DI LAVORO UDA  -   </a:t>
            </a:r>
            <a:r>
              <a:rPr lang="it-IT" sz="1600" i="1">
                <a:latin typeface="Calibri" pitchFamily="34" charset="0"/>
              </a:rPr>
              <a:t>SPECIFICAZIONE DELLE FASI</a:t>
            </a:r>
            <a:r>
              <a:rPr lang="it-IT" sz="2400">
                <a:latin typeface="Calibri" pitchFamily="34" charset="0"/>
              </a:rPr>
              <a:t> </a:t>
            </a:r>
          </a:p>
        </p:txBody>
      </p:sp>
      <p:sp>
        <p:nvSpPr>
          <p:cNvPr id="47107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Esempio di Unità di Apprendimento</a:t>
            </a:r>
          </a:p>
        </p:txBody>
      </p:sp>
      <p:graphicFrame>
        <p:nvGraphicFramePr>
          <p:cNvPr id="4713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198898"/>
              </p:ext>
            </p:extLst>
          </p:nvPr>
        </p:nvGraphicFramePr>
        <p:xfrm>
          <a:off x="273051" y="765175"/>
          <a:ext cx="9432925" cy="4401820"/>
        </p:xfrm>
        <a:graphic>
          <a:graphicData uri="http://schemas.openxmlformats.org/drawingml/2006/table">
            <a:tbl>
              <a:tblPr/>
              <a:tblGrid>
                <a:gridCol w="7195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37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Fasi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Attività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lo studente)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Metodologia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il docente)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Strumenti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Esiti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Tempi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Evidenze per la valutazione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Gli alunni: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escono nel territorio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osservano i diversi segnali stradali;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individuano percorsi sicuri dal centro alla scuola;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Verbalizzano.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L’insegnante: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guida gli alunni nel percorso;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li invita (con modalità dirette / indirette) ad osservare i diversi segnali stradali;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stimola 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la loro partecipazione (se necessario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);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scatta le fotografie;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 bwMode="auto">
          <a:xfrm>
            <a:off x="5607249" y="1844824"/>
            <a:ext cx="3889375" cy="252028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algn="just">
              <a:spcBef>
                <a:spcPts val="513"/>
              </a:spcBef>
              <a:buClr>
                <a:schemeClr val="bg1"/>
              </a:buClr>
              <a:buSzPct val="100000"/>
              <a:buFont typeface="+mj-lt"/>
              <a:buAutoNum type="arabicPeriod"/>
              <a:defRPr/>
            </a:pPr>
            <a:r>
              <a:rPr lang="it-IT" dirty="0" smtClean="0">
                <a:solidFill>
                  <a:schemeClr val="bg1"/>
                </a:solidFill>
                <a:latin typeface="Verdana" pitchFamily="34" charset="0"/>
              </a:rPr>
              <a:t>Uscita nel territorio per prendere visione della presenza dei diversi segnali stradali. Individuare percorsi sicuri dal centro alla scuola e segnalarli alla pubblica amministrazione con un cartellone illustrativo</a:t>
            </a:r>
            <a:endParaRPr lang="it-IT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2" name="Connettore 2 7"/>
          <p:cNvCxnSpPr>
            <a:cxnSpLocks noChangeShapeType="1"/>
            <a:stCxn id="6" idx="1"/>
            <a:endCxn id="3" idx="6"/>
          </p:cNvCxnSpPr>
          <p:nvPr/>
        </p:nvCxnSpPr>
        <p:spPr bwMode="auto">
          <a:xfrm flipH="1" flipV="1">
            <a:off x="1089027" y="1797894"/>
            <a:ext cx="4518222" cy="1307070"/>
          </a:xfrm>
          <a:prstGeom prst="straightConnector1">
            <a:avLst/>
          </a:prstGeom>
          <a:noFill/>
          <a:ln w="38100" algn="ctr">
            <a:solidFill>
              <a:srgbClr val="0070C0"/>
            </a:solidFill>
            <a:round/>
            <a:headEnd/>
            <a:tailEnd type="oval" w="med" len="med"/>
          </a:ln>
        </p:spPr>
      </p:cxnSp>
      <p:sp>
        <p:nvSpPr>
          <p:cNvPr id="3" name="Ovale 2"/>
          <p:cNvSpPr/>
          <p:nvPr/>
        </p:nvSpPr>
        <p:spPr bwMode="auto">
          <a:xfrm>
            <a:off x="174626" y="1340694"/>
            <a:ext cx="914401" cy="914400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it-IT" sz="3400" b="0" i="0" u="sng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42443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71"/>
          <p:cNvSpPr>
            <a:spLocks noChangeArrowheads="1"/>
          </p:cNvSpPr>
          <p:nvPr/>
        </p:nvSpPr>
        <p:spPr bwMode="auto">
          <a:xfrm>
            <a:off x="1" y="55597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48130" name="Rectangle 55"/>
          <p:cNvSpPr>
            <a:spLocks noChangeArrowheads="1"/>
          </p:cNvSpPr>
          <p:nvPr/>
        </p:nvSpPr>
        <p:spPr bwMode="auto">
          <a:xfrm>
            <a:off x="2572245" y="331144"/>
            <a:ext cx="4809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600" b="1" i="1">
                <a:latin typeface="Calibri" pitchFamily="34" charset="0"/>
              </a:rPr>
              <a:t>PIANO DI LAVORO UDA  -   </a:t>
            </a:r>
            <a:r>
              <a:rPr lang="it-IT" sz="1600" i="1">
                <a:latin typeface="Calibri" pitchFamily="34" charset="0"/>
              </a:rPr>
              <a:t>SPECIFICAZIONE DELLE FASI</a:t>
            </a:r>
            <a:r>
              <a:rPr lang="it-IT" sz="2400">
                <a:latin typeface="Calibri" pitchFamily="34" charset="0"/>
              </a:rPr>
              <a:t> </a:t>
            </a:r>
          </a:p>
        </p:txBody>
      </p:sp>
      <p:sp>
        <p:nvSpPr>
          <p:cNvPr id="48131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Esempio di Unità di Apprendimento</a:t>
            </a:r>
          </a:p>
        </p:txBody>
      </p:sp>
      <p:graphicFrame>
        <p:nvGraphicFramePr>
          <p:cNvPr id="6354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483467"/>
              </p:ext>
            </p:extLst>
          </p:nvPr>
        </p:nvGraphicFramePr>
        <p:xfrm>
          <a:off x="273051" y="836613"/>
          <a:ext cx="9432925" cy="4815840"/>
        </p:xfrm>
        <a:graphic>
          <a:graphicData uri="http://schemas.openxmlformats.org/drawingml/2006/table">
            <a:tbl>
              <a:tblPr/>
              <a:tblGrid>
                <a:gridCol w="6475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17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Fasi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Attività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lo studente)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Metodologia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il docente)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Strumenti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Esiti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Tempi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Evidenze per la valutazione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Gli alunni: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rivedono le fotografie dell’uscita;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lang="it-IT" sz="13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realizzano un disegno personale e costruiscono i segnali stradali suddivisi in gruppo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individuano i percorsi sicuri dal centro alla scuola e li segnano su un cartellone. 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L’insegnante: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guida gli 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alunni 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nell’osservazione delle fotografie;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predispone i materiali/ne controlla la disponibilità (fogli di carta, colori a pennarello e a tempera, cartoncino, forbici e colla);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forma i gruppi  che lavorano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guida/assiste il lavoro dei gruppi.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 bwMode="auto">
          <a:xfrm>
            <a:off x="5611565" y="2492896"/>
            <a:ext cx="4021955" cy="2304256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55600" indent="-355600">
              <a:spcBef>
                <a:spcPts val="513"/>
              </a:spcBef>
              <a:buClr>
                <a:srgbClr val="000000"/>
              </a:buClr>
              <a:buSzPct val="100000"/>
              <a:defRPr/>
            </a:pPr>
            <a:r>
              <a:rPr lang="it-IT" dirty="0">
                <a:solidFill>
                  <a:schemeClr val="bg1"/>
                </a:solidFill>
                <a:latin typeface="Verdana" pitchFamily="34" charset="0"/>
              </a:rPr>
              <a:t>2. </a:t>
            </a:r>
            <a:r>
              <a:rPr lang="it-IT" dirty="0" smtClean="0">
                <a:solidFill>
                  <a:schemeClr val="bg1"/>
                </a:solidFill>
                <a:latin typeface="Verdana" pitchFamily="34" charset="0"/>
              </a:rPr>
              <a:t>Vengono riviste le fotografie dell’uscita e ciascun bambino potrà rappresentare e descrivere graficamente la propria esperienza. Successivamente costruiranno segnali stradali e palette …</a:t>
            </a:r>
            <a:endParaRPr lang="it-IT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48159" name="Connettore 2 7"/>
          <p:cNvCxnSpPr>
            <a:cxnSpLocks noChangeShapeType="1"/>
            <a:stCxn id="6" idx="1"/>
            <a:endCxn id="8" idx="6"/>
          </p:cNvCxnSpPr>
          <p:nvPr/>
        </p:nvCxnSpPr>
        <p:spPr bwMode="auto">
          <a:xfrm flipH="1" flipV="1">
            <a:off x="1089027" y="1797894"/>
            <a:ext cx="4522538" cy="1847130"/>
          </a:xfrm>
          <a:prstGeom prst="straightConnector1">
            <a:avLst/>
          </a:prstGeom>
          <a:noFill/>
          <a:ln w="38100" algn="ctr">
            <a:solidFill>
              <a:srgbClr val="0070C0"/>
            </a:solidFill>
            <a:round/>
            <a:headEnd/>
            <a:tailEnd type="oval" w="med" len="med"/>
          </a:ln>
        </p:spPr>
      </p:cxnSp>
      <p:sp>
        <p:nvSpPr>
          <p:cNvPr id="8" name="Ovale 7"/>
          <p:cNvSpPr/>
          <p:nvPr/>
        </p:nvSpPr>
        <p:spPr bwMode="auto">
          <a:xfrm>
            <a:off x="174626" y="1340694"/>
            <a:ext cx="914401" cy="914400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it-IT" sz="3400" b="0" i="0" u="sng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59044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4"/>
          <p:cNvSpPr>
            <a:spLocks noChangeArrowheads="1"/>
          </p:cNvSpPr>
          <p:nvPr/>
        </p:nvSpPr>
        <p:spPr bwMode="auto">
          <a:xfrm>
            <a:off x="309564" y="1484786"/>
            <a:ext cx="9215437" cy="3571875"/>
          </a:xfrm>
          <a:prstGeom prst="rect">
            <a:avLst/>
          </a:prstGeom>
          <a:solidFill>
            <a:srgbClr val="FFFFFF"/>
          </a:solidFill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it-IT" sz="2400" b="1" dirty="0">
                <a:solidFill>
                  <a:srgbClr val="0070C0"/>
                </a:solidFill>
                <a:latin typeface="Calibri" pitchFamily="34" charset="0"/>
              </a:rPr>
              <a:t>Indicazioni di lavoro </a:t>
            </a:r>
            <a:r>
              <a:rPr lang="it-IT" sz="2400" b="1" dirty="0" smtClean="0">
                <a:solidFill>
                  <a:srgbClr val="0070C0"/>
                </a:solidFill>
                <a:latin typeface="Calibri" pitchFamily="34" charset="0"/>
              </a:rPr>
              <a:t>3 per la progettazione delle </a:t>
            </a:r>
            <a:r>
              <a:rPr lang="it-IT" sz="2400" b="1" dirty="0" err="1" smtClean="0">
                <a:solidFill>
                  <a:srgbClr val="0070C0"/>
                </a:solidFill>
                <a:latin typeface="Calibri" pitchFamily="34" charset="0"/>
              </a:rPr>
              <a:t>UdA</a:t>
            </a:r>
            <a:endParaRPr lang="it-IT" sz="2400" b="1" dirty="0">
              <a:solidFill>
                <a:srgbClr val="0070C0"/>
              </a:solidFill>
              <a:latin typeface="Calibri" pitchFamily="34" charset="0"/>
            </a:endParaRPr>
          </a:p>
          <a:p>
            <a:pPr marL="342900" indent="-342900"/>
            <a:endParaRPr lang="it-IT" sz="2400" b="1" dirty="0">
              <a:latin typeface="Calibri" pitchFamily="34" charset="0"/>
            </a:endParaRPr>
          </a:p>
          <a:p>
            <a:pPr marL="342900" indent="-342900" algn="just"/>
            <a:r>
              <a:rPr lang="it-IT" sz="2400" b="1" dirty="0" smtClean="0">
                <a:latin typeface="Calibri" pitchFamily="34" charset="0"/>
              </a:rPr>
              <a:t>Ciascun gruppo di docenti risponde a queste domande:</a:t>
            </a:r>
          </a:p>
          <a:p>
            <a:pPr marL="342900" indent="-342900">
              <a:buFontTx/>
              <a:buAutoNum type="arabicPeriod"/>
            </a:pPr>
            <a:endParaRPr lang="it-IT" sz="2400" dirty="0" smtClean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it-IT" sz="2400" dirty="0" smtClean="0">
                <a:latin typeface="Calibri" pitchFamily="34" charset="0"/>
              </a:rPr>
              <a:t>Quali </a:t>
            </a:r>
            <a:r>
              <a:rPr lang="it-IT" sz="2400" dirty="0">
                <a:latin typeface="Calibri" pitchFamily="34" charset="0"/>
              </a:rPr>
              <a:t>esiti (prodotti intermedi) sono prevedibili per ciascuna fase di lavoro?</a:t>
            </a:r>
          </a:p>
          <a:p>
            <a:pPr marL="342900" indent="-342900">
              <a:buFontTx/>
              <a:buAutoNum type="arabicPeriod"/>
            </a:pPr>
            <a:endParaRPr lang="it-IT" sz="2400" dirty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it-IT" sz="2400" dirty="0">
                <a:latin typeface="Calibri" pitchFamily="34" charset="0"/>
              </a:rPr>
              <a:t>Quali evidenze (prestazioni e atteggiamenti) sono osservabili mentre i ragazzi lavorano nelle diverse attività?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833049" y="404664"/>
            <a:ext cx="691952" cy="707886"/>
          </a:xfrm>
          <a:prstGeom prst="rect">
            <a:avLst/>
          </a:prstGeom>
          <a:solidFill>
            <a:srgbClr val="0070C0"/>
          </a:solidFill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Hoefler Text"/>
              <a:buNone/>
            </a:pPr>
            <a:r>
              <a:rPr lang="it-IT" sz="4000" b="1" dirty="0" smtClean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it-IT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71"/>
          <p:cNvSpPr>
            <a:spLocks noChangeArrowheads="1"/>
          </p:cNvSpPr>
          <p:nvPr/>
        </p:nvSpPr>
        <p:spPr bwMode="auto">
          <a:xfrm>
            <a:off x="1" y="55597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47106" name="Rectangle 55"/>
          <p:cNvSpPr>
            <a:spLocks noChangeArrowheads="1"/>
          </p:cNvSpPr>
          <p:nvPr/>
        </p:nvSpPr>
        <p:spPr bwMode="auto">
          <a:xfrm>
            <a:off x="2572245" y="331144"/>
            <a:ext cx="4809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600" b="1" i="1">
                <a:latin typeface="Calibri" pitchFamily="34" charset="0"/>
              </a:rPr>
              <a:t>PIANO DI LAVORO UDA  -   </a:t>
            </a:r>
            <a:r>
              <a:rPr lang="it-IT" sz="1600" i="1">
                <a:latin typeface="Calibri" pitchFamily="34" charset="0"/>
              </a:rPr>
              <a:t>SPECIFICAZIONE DELLE FASI</a:t>
            </a:r>
            <a:r>
              <a:rPr lang="it-IT" sz="2400">
                <a:latin typeface="Calibri" pitchFamily="34" charset="0"/>
              </a:rPr>
              <a:t> </a:t>
            </a:r>
          </a:p>
        </p:txBody>
      </p:sp>
      <p:sp>
        <p:nvSpPr>
          <p:cNvPr id="47107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Esempio di Unità di Apprendimento</a:t>
            </a:r>
          </a:p>
        </p:txBody>
      </p:sp>
      <p:graphicFrame>
        <p:nvGraphicFramePr>
          <p:cNvPr id="4713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198898"/>
              </p:ext>
            </p:extLst>
          </p:nvPr>
        </p:nvGraphicFramePr>
        <p:xfrm>
          <a:off x="273051" y="765174"/>
          <a:ext cx="9432925" cy="4896073"/>
        </p:xfrm>
        <a:graphic>
          <a:graphicData uri="http://schemas.openxmlformats.org/drawingml/2006/table">
            <a:tbl>
              <a:tblPr/>
              <a:tblGrid>
                <a:gridCol w="7195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22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1261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819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Fasi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Attività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lo studente)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Metodologia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il docente)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Strumenti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Esiti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Tempi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Evidenze per la valutazione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14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Gli alunni: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escono nel territorio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osservano i diversi segnali stradali;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individuano percorsi sicuri dal centro alla scuola;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Verbalizzano.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L’insegnante: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guida gli alunni nel percorso;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li invita (con modalità dirette / indirette) ad osservare i diversi segnali stradali;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stimola 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la loro partecipazione (se necessario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);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•"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scatta le fotografie;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Esprimere le proprie impressioni nell’osservare  la segnaletica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Si esprime e comunica agli altri emozioni, sentimenti, argomentazioni attraverso il linguaggio verbale …</a:t>
                      </a:r>
                      <a:endParaRPr kumimoji="0" lang="it-IT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 bwMode="auto">
          <a:xfrm>
            <a:off x="5529064" y="3429000"/>
            <a:ext cx="3889375" cy="2304256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algn="just">
              <a:spcBef>
                <a:spcPts val="513"/>
              </a:spcBef>
              <a:buClr>
                <a:schemeClr val="bg1"/>
              </a:buClr>
              <a:buSzPct val="100000"/>
              <a:buFont typeface="+mj-lt"/>
              <a:buAutoNum type="arabicPeriod"/>
              <a:defRPr/>
            </a:pPr>
            <a:r>
              <a:rPr lang="it-IT" dirty="0" smtClean="0">
                <a:solidFill>
                  <a:schemeClr val="bg1"/>
                </a:solidFill>
                <a:latin typeface="Verdana" pitchFamily="34" charset="0"/>
              </a:rPr>
              <a:t>Uscita nel territorio per prendere visione della presenza dei diversi segnali stradali. Individuare percorsi sicuri dal centro alla scuola e segnalarli alla pubblica amministrazione con un cartellone illustrativo</a:t>
            </a:r>
            <a:endParaRPr lang="it-IT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2" name="Connettore 2 7"/>
          <p:cNvCxnSpPr>
            <a:cxnSpLocks noChangeShapeType="1"/>
            <a:stCxn id="6" idx="1"/>
            <a:endCxn id="3" idx="6"/>
          </p:cNvCxnSpPr>
          <p:nvPr/>
        </p:nvCxnSpPr>
        <p:spPr bwMode="auto">
          <a:xfrm flipH="1" flipV="1">
            <a:off x="1089027" y="1797894"/>
            <a:ext cx="4440037" cy="2783234"/>
          </a:xfrm>
          <a:prstGeom prst="straightConnector1">
            <a:avLst/>
          </a:prstGeom>
          <a:noFill/>
          <a:ln w="38100" algn="ctr">
            <a:solidFill>
              <a:srgbClr val="0070C0"/>
            </a:solidFill>
            <a:round/>
            <a:headEnd/>
            <a:tailEnd type="oval" w="med" len="med"/>
          </a:ln>
        </p:spPr>
      </p:cxnSp>
      <p:sp>
        <p:nvSpPr>
          <p:cNvPr id="3" name="Ovale 2"/>
          <p:cNvSpPr/>
          <p:nvPr/>
        </p:nvSpPr>
        <p:spPr bwMode="auto">
          <a:xfrm>
            <a:off x="174626" y="1340694"/>
            <a:ext cx="914401" cy="914400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it-IT" sz="3400" b="0" i="0" u="sng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42443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71"/>
          <p:cNvSpPr>
            <a:spLocks noChangeArrowheads="1"/>
          </p:cNvSpPr>
          <p:nvPr/>
        </p:nvSpPr>
        <p:spPr bwMode="auto">
          <a:xfrm>
            <a:off x="1" y="55597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48130" name="Rectangle 55"/>
          <p:cNvSpPr>
            <a:spLocks noChangeArrowheads="1"/>
          </p:cNvSpPr>
          <p:nvPr/>
        </p:nvSpPr>
        <p:spPr bwMode="auto">
          <a:xfrm>
            <a:off x="2572245" y="331144"/>
            <a:ext cx="4809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600" b="1" i="1">
                <a:latin typeface="Calibri" pitchFamily="34" charset="0"/>
              </a:rPr>
              <a:t>PIANO DI LAVORO UDA  -   </a:t>
            </a:r>
            <a:r>
              <a:rPr lang="it-IT" sz="1600" i="1">
                <a:latin typeface="Calibri" pitchFamily="34" charset="0"/>
              </a:rPr>
              <a:t>SPECIFICAZIONE DELLE FASI</a:t>
            </a:r>
            <a:r>
              <a:rPr lang="it-IT" sz="2400">
                <a:latin typeface="Calibri" pitchFamily="34" charset="0"/>
              </a:rPr>
              <a:t> </a:t>
            </a:r>
          </a:p>
        </p:txBody>
      </p:sp>
      <p:sp>
        <p:nvSpPr>
          <p:cNvPr id="48131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Esempio di Unità di Apprendimento</a:t>
            </a:r>
          </a:p>
        </p:txBody>
      </p:sp>
      <p:graphicFrame>
        <p:nvGraphicFramePr>
          <p:cNvPr id="6354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483467"/>
              </p:ext>
            </p:extLst>
          </p:nvPr>
        </p:nvGraphicFramePr>
        <p:xfrm>
          <a:off x="273051" y="836613"/>
          <a:ext cx="9432925" cy="5059680"/>
        </p:xfrm>
        <a:graphic>
          <a:graphicData uri="http://schemas.openxmlformats.org/drawingml/2006/table">
            <a:tbl>
              <a:tblPr/>
              <a:tblGrid>
                <a:gridCol w="6475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22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37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Fasi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Attività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lo studente)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Metodologia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(cosa fa il docente)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Strumenti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Esiti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Tempi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Evidenze per la valutazione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Gli alunni: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rivedono le fotografie dell’uscita;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lang="it-IT" sz="13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realizzano un disegno personale e costruiscono i segnali stradali suddivisi in gruppo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individuano i percorsi sicuri dal centro alla scuola e li segnano su un cartellone.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L’insegnante: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guida gli 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alunni 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nell’osservazione delle fotografie;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predispone i materiali/ne controlla la disponibilità (fogli di carta, colori a pennarello e a tempera, cartoncino, forbici e colla);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forma i gruppi  che lavorano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;</a:t>
                      </a:r>
                    </a:p>
                    <a:p>
                      <a:pPr marL="177800" marR="0" lvl="0" indent="-177800" algn="l" defTabSz="330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guida/assiste il lavoro dei gruppi.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Realizzazione di un disegno personale e costruzione dei segnali stradali suddivisi in gruppo.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302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Collabora nel gioco e nel lavoro, porta aiuto.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 bwMode="auto">
          <a:xfrm>
            <a:off x="5385048" y="3717032"/>
            <a:ext cx="4248472" cy="2016224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55600" indent="-355600">
              <a:spcBef>
                <a:spcPts val="513"/>
              </a:spcBef>
              <a:buClr>
                <a:srgbClr val="000000"/>
              </a:buClr>
              <a:buSzPct val="100000"/>
              <a:defRPr/>
            </a:pPr>
            <a:r>
              <a:rPr lang="it-IT" dirty="0">
                <a:solidFill>
                  <a:schemeClr val="bg1"/>
                </a:solidFill>
                <a:latin typeface="Verdana" pitchFamily="34" charset="0"/>
              </a:rPr>
              <a:t>2. </a:t>
            </a:r>
            <a:r>
              <a:rPr lang="it-IT" dirty="0" smtClean="0">
                <a:solidFill>
                  <a:schemeClr val="bg1"/>
                </a:solidFill>
                <a:latin typeface="Verdana" pitchFamily="34" charset="0"/>
              </a:rPr>
              <a:t>Vengono riviste le fotografie dell’uscita e ciascun bambino potrà rappresentare e descrivere graficamente la propria esperienza. Successivamente costruiranno segnali stradali e palette …</a:t>
            </a:r>
            <a:endParaRPr lang="it-IT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48159" name="Connettore 2 7"/>
          <p:cNvCxnSpPr>
            <a:cxnSpLocks noChangeShapeType="1"/>
            <a:stCxn id="6" idx="1"/>
            <a:endCxn id="8" idx="6"/>
          </p:cNvCxnSpPr>
          <p:nvPr/>
        </p:nvCxnSpPr>
        <p:spPr bwMode="auto">
          <a:xfrm flipH="1" flipV="1">
            <a:off x="1089027" y="1797894"/>
            <a:ext cx="4296021" cy="2927250"/>
          </a:xfrm>
          <a:prstGeom prst="straightConnector1">
            <a:avLst/>
          </a:prstGeom>
          <a:noFill/>
          <a:ln w="38100" algn="ctr">
            <a:solidFill>
              <a:srgbClr val="0070C0"/>
            </a:solidFill>
            <a:round/>
            <a:headEnd/>
            <a:tailEnd type="oval" w="med" len="med"/>
          </a:ln>
        </p:spPr>
      </p:cxnSp>
      <p:sp>
        <p:nvSpPr>
          <p:cNvPr id="8" name="Ovale 7"/>
          <p:cNvSpPr/>
          <p:nvPr/>
        </p:nvSpPr>
        <p:spPr bwMode="auto">
          <a:xfrm>
            <a:off x="174626" y="1340694"/>
            <a:ext cx="914401" cy="914400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it-IT" sz="3400" b="0" i="0" u="sng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59044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71"/>
          <p:cNvSpPr>
            <a:spLocks noChangeArrowheads="1"/>
          </p:cNvSpPr>
          <p:nvPr/>
        </p:nvSpPr>
        <p:spPr bwMode="auto">
          <a:xfrm>
            <a:off x="1" y="55597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52226" name="Rectangle 27"/>
          <p:cNvSpPr>
            <a:spLocks noChangeArrowheads="1"/>
          </p:cNvSpPr>
          <p:nvPr/>
        </p:nvSpPr>
        <p:spPr bwMode="auto">
          <a:xfrm>
            <a:off x="4232276" y="69851"/>
            <a:ext cx="5673725" cy="7100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Griglie di osservazione per la valutazione dell’unità di apprendimento – Scuola dell’Infanzia</a:t>
            </a:r>
          </a:p>
        </p:txBody>
      </p:sp>
      <p:graphicFrame>
        <p:nvGraphicFramePr>
          <p:cNvPr id="62620" name="Group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448232"/>
              </p:ext>
            </p:extLst>
          </p:nvPr>
        </p:nvGraphicFramePr>
        <p:xfrm>
          <a:off x="344489" y="1700213"/>
          <a:ext cx="9217026" cy="3650298"/>
        </p:xfrm>
        <a:graphic>
          <a:graphicData uri="http://schemas.openxmlformats.org/drawingml/2006/table">
            <a:tbl>
              <a:tblPr/>
              <a:tblGrid>
                <a:gridCol w="21256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913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COMPETENZA CHIAVE </a:t>
                      </a:r>
                      <a:r>
                        <a:rPr kumimoji="0" 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RIFERIMENTO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CRITERI</a:t>
                      </a: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/ </a:t>
                      </a: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EVIDENZE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765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COMUNICAZIONE NELLA 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MADRELINGUA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Utilizza la lingua italiana, arricchisce e precisa il proprio lessico, fa ipotesi sui significati, inventa nuove parole, cerca somiglianze e analogie tra i suoni e i significati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Comprende parole e discorsi, ascolta e comprende narrazioni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13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Si esprime e comunica agli altri emozioni, sentimenti, argomentazioni attraverso il linguaggio verbale che utilizza in differenti situazioni comunicative</a:t>
                      </a:r>
                      <a:r>
                        <a:rPr kumimoji="0" lang="it-IT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.</a:t>
                      </a:r>
                      <a:endParaRPr kumimoji="0" lang="it-IT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Racconta e inventa storie, chiede e offre spiegazioni, usa il linguaggio per progettare attività e per definirne regole; sperimenta rime, filastrocche, drammatizzazioni.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Ragiona sulla lingua, scopre la presenza di lingue diverse, riconosce e sperimenta la pluralità dei linguaggi, si misura con la creatività e la fantasia.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Si avvicina alla lingua scritta, esplora e sperimenta prime forme di comunicazione attraverso la scrittura, incontrando anche le tecnologie digitali e i nuovi media.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2621" name="Group 157"/>
          <p:cNvGraphicFramePr>
            <a:graphicFrameLocks noGrp="1"/>
          </p:cNvGraphicFramePr>
          <p:nvPr/>
        </p:nvGraphicFramePr>
        <p:xfrm>
          <a:off x="344489" y="1125538"/>
          <a:ext cx="9217025" cy="518160"/>
        </p:xfrm>
        <a:graphic>
          <a:graphicData uri="http://schemas.openxmlformats.org/drawingml/2006/table">
            <a:tbl>
              <a:tblPr/>
              <a:tblGrid>
                <a:gridCol w="9217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GRIGLIA DI VALUTAZIONE DELL’UNITÀ DI APPRENDIMENTO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processo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371"/>
          <p:cNvSpPr>
            <a:spLocks noChangeArrowheads="1"/>
          </p:cNvSpPr>
          <p:nvPr/>
        </p:nvSpPr>
        <p:spPr bwMode="auto">
          <a:xfrm>
            <a:off x="1" y="55597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53250" name="Rectangle 27"/>
          <p:cNvSpPr>
            <a:spLocks noChangeArrowheads="1"/>
          </p:cNvSpPr>
          <p:nvPr/>
        </p:nvSpPr>
        <p:spPr bwMode="auto">
          <a:xfrm>
            <a:off x="4232276" y="69852"/>
            <a:ext cx="5673725" cy="7100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Griglie di osservazione per la valutazione dell’unità di apprendimento – Primo ciclo</a:t>
            </a:r>
          </a:p>
        </p:txBody>
      </p:sp>
      <p:graphicFrame>
        <p:nvGraphicFramePr>
          <p:cNvPr id="6352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574737"/>
              </p:ext>
            </p:extLst>
          </p:nvPr>
        </p:nvGraphicFramePr>
        <p:xfrm>
          <a:off x="344489" y="1403350"/>
          <a:ext cx="9217026" cy="4236720"/>
        </p:xfrm>
        <a:graphic>
          <a:graphicData uri="http://schemas.openxmlformats.org/drawingml/2006/table">
            <a:tbl>
              <a:tblPr/>
              <a:tblGrid>
                <a:gridCol w="21256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913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COMPETENZA CHIAVE </a:t>
                      </a:r>
                      <a:r>
                        <a:rPr kumimoji="0" 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RIFERIMENTO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CRITERI</a:t>
                      </a: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/ </a:t>
                      </a: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EVIDENZE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7650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COMUNICAZIONE NELLA MADRELINGUA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Interagisce in modo efficace in diverse situazioni comunicative, rispettando gli interlocutori, le regole della conversazione e osservando un registro adeguato al contesto e ai destinatari</a:t>
                      </a: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Ascolta e comprende testi di vario tipo "diretti" e "trasmessi" dai media, riferendone il significato ed esprimendo valutazioni e giudizi.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Espone oralmente all'insegnante e ai compagni argomenti di studio e di ricerca, anche avvalendosi di supporti specifici (schemi, mappe, presentazioni al computer, ecc.).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9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Legge </a:t>
                      </a: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testi di vario genere e tipologia esprimendo giudizi e ricavandone informazioni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Scrive correttamente testi di tipo diverso (narrativo, descrittivo, espositivo, regolativo, argomentativo) adeguati a situazione, argomento, scopo, destinatario.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Produce testi multimediali, utilizzando l’accostamento dei linguaggi verbali con quelli iconici e sonori.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Comprende e usa in modo appropriato le parole del vocabolario di base (fondamentale; di alto uso; di alta disponibilità).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3513" name="Group 25"/>
          <p:cNvGraphicFramePr>
            <a:graphicFrameLocks noGrp="1"/>
          </p:cNvGraphicFramePr>
          <p:nvPr/>
        </p:nvGraphicFramePr>
        <p:xfrm>
          <a:off x="344489" y="828675"/>
          <a:ext cx="9217025" cy="518160"/>
        </p:xfrm>
        <a:graphic>
          <a:graphicData uri="http://schemas.openxmlformats.org/drawingml/2006/table">
            <a:tbl>
              <a:tblPr/>
              <a:tblGrid>
                <a:gridCol w="9217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GRIGLIA DI VALUTAZIONE DELL’UNITÀ DI APPRENDIMENTO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processo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71"/>
          <p:cNvSpPr>
            <a:spLocks noChangeArrowheads="1"/>
          </p:cNvSpPr>
          <p:nvPr/>
        </p:nvSpPr>
        <p:spPr bwMode="auto">
          <a:xfrm>
            <a:off x="1" y="55597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52226" name="Rectangle 27"/>
          <p:cNvSpPr>
            <a:spLocks noChangeArrowheads="1"/>
          </p:cNvSpPr>
          <p:nvPr/>
        </p:nvSpPr>
        <p:spPr bwMode="auto">
          <a:xfrm>
            <a:off x="4232276" y="69851"/>
            <a:ext cx="5673725" cy="7100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Griglie di osservazione per la valutazione dell’unità di apprendimento – Scuola dell’Infanzia</a:t>
            </a:r>
          </a:p>
        </p:txBody>
      </p:sp>
      <p:graphicFrame>
        <p:nvGraphicFramePr>
          <p:cNvPr id="62620" name="Group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448232"/>
              </p:ext>
            </p:extLst>
          </p:nvPr>
        </p:nvGraphicFramePr>
        <p:xfrm>
          <a:off x="344489" y="1700213"/>
          <a:ext cx="9217026" cy="3684588"/>
        </p:xfrm>
        <a:graphic>
          <a:graphicData uri="http://schemas.openxmlformats.org/drawingml/2006/table">
            <a:tbl>
              <a:tblPr/>
              <a:tblGrid>
                <a:gridCol w="21256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913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COMPETENZA CHIAVE </a:t>
                      </a:r>
                      <a:r>
                        <a:rPr kumimoji="0" 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RIFERIMENTO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CRITERI</a:t>
                      </a: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/ </a:t>
                      </a: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EVIDENZE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7650">
                <a:tc rowSpan="7">
                  <a:txBody>
                    <a:bodyPr/>
                    <a:lstStyle/>
                    <a:p>
                      <a:r>
                        <a:rPr lang="it-IT" sz="13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COMPETENZE SOCIALI E CIVICHE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Riferire propri stati d’animo e riconoscerli sugli altri; esprimerli in modo appropriato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Conoscere e riferire eventi della storia personale e familiare e tradizioni e usanze del proprio ambiente di vita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13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Formulare ipotesi e riflessioni sui doveri e sui diritti, sulla giustizia, sulla corretta convivenza, sulle </a:t>
                      </a:r>
                      <a:r>
                        <a:rPr lang="it-IT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regole…</a:t>
                      </a:r>
                      <a:endParaRPr lang="it-IT" sz="13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3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Collaborare nel gioco e nel lavoro, portare aiuto</a:t>
                      </a:r>
                      <a:endParaRPr lang="it-IT" sz="1300" b="1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Osservare le regole poste dagli adulti e condivise nel gruppo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Osservare comportamenti rispettosi della salute e della sicurezza, delle persone, delle cose, degli animali e dell’ambiente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Osservare comportamenti rispettosi e di accoglienza verso i compagni nuovi o portatori di elementi di diversità per provenienza, condizione, lingua, ecc.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2621" name="Group 157"/>
          <p:cNvGraphicFramePr>
            <a:graphicFrameLocks noGrp="1"/>
          </p:cNvGraphicFramePr>
          <p:nvPr/>
        </p:nvGraphicFramePr>
        <p:xfrm>
          <a:off x="344489" y="1125538"/>
          <a:ext cx="9217025" cy="518160"/>
        </p:xfrm>
        <a:graphic>
          <a:graphicData uri="http://schemas.openxmlformats.org/drawingml/2006/table">
            <a:tbl>
              <a:tblPr/>
              <a:tblGrid>
                <a:gridCol w="9217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GRIGLIA DI VALUTAZIONE DELL’UNITÀ DI APPRENDIMENTO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processo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416496" y="260648"/>
            <a:ext cx="948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2"/>
                </a:solidFill>
                <a:latin typeface="Calibri" pitchFamily="34" charset="0"/>
              </a:rPr>
              <a:t>Utilizzare un Format </a:t>
            </a:r>
            <a:endParaRPr lang="it-IT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graphicFrame>
        <p:nvGraphicFramePr>
          <p:cNvPr id="14" name="Diagramma 13"/>
          <p:cNvGraphicFramePr/>
          <p:nvPr/>
        </p:nvGraphicFramePr>
        <p:xfrm>
          <a:off x="1208584" y="908720"/>
          <a:ext cx="7488832" cy="4721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371"/>
          <p:cNvSpPr>
            <a:spLocks noChangeArrowheads="1"/>
          </p:cNvSpPr>
          <p:nvPr/>
        </p:nvSpPr>
        <p:spPr bwMode="auto">
          <a:xfrm>
            <a:off x="1" y="55597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53250" name="Rectangle 27"/>
          <p:cNvSpPr>
            <a:spLocks noChangeArrowheads="1"/>
          </p:cNvSpPr>
          <p:nvPr/>
        </p:nvSpPr>
        <p:spPr bwMode="auto">
          <a:xfrm>
            <a:off x="4232276" y="69852"/>
            <a:ext cx="5673725" cy="7100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>
                <a:solidFill>
                  <a:srgbClr val="0070C0"/>
                </a:solidFill>
                <a:latin typeface="Calibri" pitchFamily="34" charset="0"/>
              </a:rPr>
              <a:t>Griglie di osservazione per la valutazione dell’unità di apprendimento – Primo ciclo</a:t>
            </a:r>
          </a:p>
        </p:txBody>
      </p:sp>
      <p:graphicFrame>
        <p:nvGraphicFramePr>
          <p:cNvPr id="6352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574737"/>
              </p:ext>
            </p:extLst>
          </p:nvPr>
        </p:nvGraphicFramePr>
        <p:xfrm>
          <a:off x="344489" y="1403350"/>
          <a:ext cx="9217026" cy="4160520"/>
        </p:xfrm>
        <a:graphic>
          <a:graphicData uri="http://schemas.openxmlformats.org/drawingml/2006/table">
            <a:tbl>
              <a:tblPr/>
              <a:tblGrid>
                <a:gridCol w="21256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913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COMPETENZA CHIAVE </a:t>
                      </a:r>
                      <a:r>
                        <a:rPr kumimoji="0" 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RIFERIMENTO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CRITERI</a:t>
                      </a: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/ </a:t>
                      </a: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EVIDENZE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7650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COMPETENZE SOCIALI E CIVICHE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3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Aspetta il proprio turno prima di parlare; ascolta prima di chiedere </a:t>
                      </a:r>
                    </a:p>
                    <a:p>
                      <a:r>
                        <a:rPr lang="it-IT" sz="13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Collabora all'elaborazione delle regole della classe e le rispetta 	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9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Assume le conseguenze dei propri comportamenti, senza accampare giustificazioni dipendenti da fattori esterni </a:t>
                      </a:r>
                    </a:p>
                    <a:p>
                      <a:r>
                        <a:rPr lang="it-IT" sz="13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Assume comportamenti rispettosi di sé, degli altri, dell’ambiente 	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In un gruppo fa proposte che tengano conto anche delle opinioni ed esigenze altrui.</a:t>
                      </a:r>
                    </a:p>
                    <a:p>
                      <a:r>
                        <a:rPr lang="it-IT" sz="13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Partecipa attivamente alle attività formali e non formali, senza escludere alcuno dalla conversazione o dalle attività.</a:t>
                      </a:r>
                      <a:r>
                        <a:rPr lang="it-IT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Argomenta criticamente intorno al significato delle regole e delle norme di principale rilevanza nella vita quotidiana e sul senso dei comportamenti dei cittadini </a:t>
                      </a:r>
                      <a:r>
                        <a:rPr lang="it-IT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Conosce le Agenzie di servizio pubblico della propria comunità e le loro funzioni </a:t>
                      </a:r>
                    </a:p>
                    <a:p>
                      <a:r>
                        <a:rPr lang="it-IT" sz="13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Conosce gli Organi di governo e le funzioni degli Enti: Comune, Provincia, Regione </a:t>
                      </a:r>
                    </a:p>
                    <a:p>
                      <a:r>
                        <a:rPr lang="it-IT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3513" name="Group 25"/>
          <p:cNvGraphicFramePr>
            <a:graphicFrameLocks noGrp="1"/>
          </p:cNvGraphicFramePr>
          <p:nvPr/>
        </p:nvGraphicFramePr>
        <p:xfrm>
          <a:off x="344489" y="828675"/>
          <a:ext cx="9217025" cy="518160"/>
        </p:xfrm>
        <a:graphic>
          <a:graphicData uri="http://schemas.openxmlformats.org/drawingml/2006/table">
            <a:tbl>
              <a:tblPr/>
              <a:tblGrid>
                <a:gridCol w="9217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GRIGLIA DI VALUTAZIONE DELL’UNITÀ DI APPRENDIMENTO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processo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4"/>
          <p:cNvSpPr>
            <a:spLocks noChangeArrowheads="1"/>
          </p:cNvSpPr>
          <p:nvPr/>
        </p:nvSpPr>
        <p:spPr bwMode="auto">
          <a:xfrm>
            <a:off x="416496" y="1857375"/>
            <a:ext cx="9108504" cy="2724150"/>
          </a:xfrm>
          <a:prstGeom prst="rect">
            <a:avLst/>
          </a:prstGeom>
          <a:solidFill>
            <a:srgbClr val="FFFFFF"/>
          </a:solidFill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it-IT" sz="2400" b="1" dirty="0">
                <a:solidFill>
                  <a:srgbClr val="0070C0"/>
                </a:solidFill>
                <a:latin typeface="Calibri" pitchFamily="34" charset="0"/>
              </a:rPr>
              <a:t>Indicazioni di lavoro </a:t>
            </a:r>
            <a:r>
              <a:rPr lang="it-IT" sz="2400" b="1" dirty="0" smtClean="0">
                <a:solidFill>
                  <a:srgbClr val="0070C0"/>
                </a:solidFill>
                <a:latin typeface="Calibri" pitchFamily="34" charset="0"/>
              </a:rPr>
              <a:t>4 per la progettazione dell’</a:t>
            </a:r>
            <a:r>
              <a:rPr lang="it-IT" sz="2400" b="1" dirty="0" err="1" smtClean="0">
                <a:solidFill>
                  <a:srgbClr val="0070C0"/>
                </a:solidFill>
                <a:latin typeface="Calibri" pitchFamily="34" charset="0"/>
              </a:rPr>
              <a:t>UdA</a:t>
            </a:r>
            <a:endParaRPr lang="it-IT" sz="2400" b="1" dirty="0">
              <a:solidFill>
                <a:srgbClr val="0070C0"/>
              </a:solidFill>
              <a:latin typeface="Calibri" pitchFamily="34" charset="0"/>
            </a:endParaRPr>
          </a:p>
          <a:p>
            <a:pPr marL="342900" indent="-342900"/>
            <a:endParaRPr lang="it-IT" sz="2400" b="1" dirty="0">
              <a:latin typeface="Calibri" pitchFamily="34" charset="0"/>
            </a:endParaRPr>
          </a:p>
          <a:p>
            <a:pPr marL="342900" indent="-342900" algn="just"/>
            <a:r>
              <a:rPr lang="it-IT" sz="2400" b="1" dirty="0">
                <a:latin typeface="Calibri" pitchFamily="34" charset="0"/>
              </a:rPr>
              <a:t>Ciascun gruppo </a:t>
            </a:r>
            <a:r>
              <a:rPr lang="it-IT" sz="2400" b="1" dirty="0" smtClean="0">
                <a:latin typeface="Calibri" pitchFamily="34" charset="0"/>
              </a:rPr>
              <a:t>di docenti risponde </a:t>
            </a:r>
            <a:r>
              <a:rPr lang="it-IT" sz="2400" b="1" dirty="0">
                <a:latin typeface="Calibri" pitchFamily="34" charset="0"/>
              </a:rPr>
              <a:t>a queste domande:</a:t>
            </a:r>
          </a:p>
          <a:p>
            <a:pPr marL="342900" indent="-342900"/>
            <a:endParaRPr lang="it-IT" sz="2400" b="1" dirty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it-IT" sz="2400" dirty="0">
                <a:latin typeface="Calibri" pitchFamily="34" charset="0"/>
              </a:rPr>
              <a:t>Quali livelli di padronanza della competenza mi aspetto per ciascuna evidenza?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833049" y="404664"/>
            <a:ext cx="691952" cy="707886"/>
          </a:xfrm>
          <a:prstGeom prst="rect">
            <a:avLst/>
          </a:prstGeom>
          <a:solidFill>
            <a:srgbClr val="0070C0"/>
          </a:solidFill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Hoefler Text"/>
              <a:buNone/>
            </a:pPr>
            <a:r>
              <a:rPr lang="it-IT" sz="4000" b="1" dirty="0" smtClean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it-IT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90" name="Group 2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67148433"/>
              </p:ext>
            </p:extLst>
          </p:nvPr>
        </p:nvGraphicFramePr>
        <p:xfrm>
          <a:off x="776536" y="836712"/>
          <a:ext cx="8704263" cy="4824534"/>
        </p:xfrm>
        <a:graphic>
          <a:graphicData uri="http://schemas.openxmlformats.org/drawingml/2006/table">
            <a:tbl>
              <a:tblPr/>
              <a:tblGrid>
                <a:gridCol w="187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246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6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Livello</a:t>
                      </a:r>
                    </a:p>
                  </a:txBody>
                  <a:tcPr marL="68566" marR="6856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Indicatori esplicativi</a:t>
                      </a:r>
                    </a:p>
                  </a:txBody>
                  <a:tcPr marL="68566" marR="6856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 </a:t>
                      </a: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– Avanzato </a:t>
                      </a:r>
                    </a:p>
                  </a:txBody>
                  <a:tcPr marL="68566" marR="6856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L’alunno/a svolge compiti e risolve problemi complessi, mostrando padronanza nell’uso delle conoscenze e delle abilità; propone e sostiene le proprie opinioni e assume in modo responsabile decisioni consapevoli.</a:t>
                      </a:r>
                    </a:p>
                  </a:txBody>
                  <a:tcPr marL="68566" marR="6856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4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 </a:t>
                      </a: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– Intermedio </a:t>
                      </a:r>
                    </a:p>
                  </a:txBody>
                  <a:tcPr marL="68566" marR="6856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L’alunno/a svolge compiti e risolve problemi in situazioni nuove, compie scelte consapevoli, mostrando di saper utilizzare le conoscenze e le abilità acquisite.</a:t>
                      </a:r>
                    </a:p>
                  </a:txBody>
                  <a:tcPr marL="68566" marR="6856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7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 </a:t>
                      </a: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– Base</a:t>
                      </a:r>
                    </a:p>
                  </a:txBody>
                  <a:tcPr marL="68566" marR="6856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L’alunno/a svolge compiti semplici anche in situazioni nuove, mostrando di possedere conoscenze e abilità fondamentali e di saper applicare basilari regole e procedure apprese.</a:t>
                      </a:r>
                    </a:p>
                  </a:txBody>
                  <a:tcPr marL="68566" marR="6856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7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 </a:t>
                      </a: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– Iniziale </a:t>
                      </a:r>
                    </a:p>
                  </a:txBody>
                  <a:tcPr marL="68566" marR="6856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L’alunno/a, se opportunamente guidato/a, svolge compiti semplici in situazioni note.</a:t>
                      </a:r>
                    </a:p>
                  </a:txBody>
                  <a:tcPr marL="68566" marR="6856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3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 dirty="0" smtClean="0">
                <a:solidFill>
                  <a:srgbClr val="0070C0"/>
                </a:solidFill>
                <a:latin typeface="Calibri" pitchFamily="34" charset="0"/>
              </a:rPr>
              <a:t>Rubrica </a:t>
            </a:r>
            <a:r>
              <a:rPr lang="it-IT" sz="2000" b="1" i="1" smtClean="0">
                <a:solidFill>
                  <a:srgbClr val="0070C0"/>
                </a:solidFill>
                <a:latin typeface="Calibri" pitchFamily="34" charset="0"/>
              </a:rPr>
              <a:t>di valutazione</a:t>
            </a:r>
            <a:endParaRPr lang="it-IT" sz="2000" b="1" i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048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2 7"/>
          <p:cNvCxnSpPr>
            <a:cxnSpLocks noChangeShapeType="1"/>
            <a:stCxn id="56331" idx="1"/>
          </p:cNvCxnSpPr>
          <p:nvPr/>
        </p:nvCxnSpPr>
        <p:spPr bwMode="auto">
          <a:xfrm flipH="1" flipV="1">
            <a:off x="1906960" y="1675659"/>
            <a:ext cx="3118048" cy="955688"/>
          </a:xfrm>
          <a:prstGeom prst="straightConnector1">
            <a:avLst/>
          </a:prstGeom>
          <a:noFill/>
          <a:ln w="38100" algn="ctr">
            <a:solidFill>
              <a:srgbClr val="DCE6F2"/>
            </a:solidFill>
            <a:round/>
            <a:headEnd/>
            <a:tailEnd type="oval" w="med" len="med"/>
          </a:ln>
        </p:spPr>
      </p:cxnSp>
      <p:cxnSp>
        <p:nvCxnSpPr>
          <p:cNvPr id="11" name="Connettore 2 7"/>
          <p:cNvCxnSpPr>
            <a:cxnSpLocks noChangeShapeType="1"/>
            <a:stCxn id="56340" idx="1"/>
            <a:endCxn id="12" idx="5"/>
          </p:cNvCxnSpPr>
          <p:nvPr/>
        </p:nvCxnSpPr>
        <p:spPr bwMode="auto">
          <a:xfrm flipH="1" flipV="1">
            <a:off x="1637769" y="4192354"/>
            <a:ext cx="1443024" cy="1072408"/>
          </a:xfrm>
          <a:prstGeom prst="straightConnector1">
            <a:avLst/>
          </a:prstGeom>
          <a:noFill/>
          <a:ln w="38100" algn="ctr">
            <a:solidFill>
              <a:srgbClr val="DDD9C3"/>
            </a:solidFill>
            <a:round/>
            <a:headEnd/>
            <a:tailEnd type="oval" w="med" len="med"/>
          </a:ln>
        </p:spPr>
      </p:cxnSp>
      <p:sp>
        <p:nvSpPr>
          <p:cNvPr id="12" name="Ovale 11"/>
          <p:cNvSpPr/>
          <p:nvPr/>
        </p:nvSpPr>
        <p:spPr bwMode="auto">
          <a:xfrm>
            <a:off x="488505" y="3411865"/>
            <a:ext cx="1346448" cy="914400"/>
          </a:xfrm>
          <a:prstGeom prst="ellipse">
            <a:avLst/>
          </a:prstGeom>
          <a:solidFill>
            <a:srgbClr val="DDD9C3"/>
          </a:solidFill>
          <a:ln w="38100" cap="flat" cmpd="sng" algn="ctr">
            <a:solidFill>
              <a:srgbClr val="DDD9C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it-IT" sz="3400" b="0" i="0" u="sng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e 7"/>
          <p:cNvSpPr/>
          <p:nvPr/>
        </p:nvSpPr>
        <p:spPr bwMode="auto">
          <a:xfrm>
            <a:off x="560513" y="1218456"/>
            <a:ext cx="1346448" cy="914400"/>
          </a:xfrm>
          <a:prstGeom prst="ellipse">
            <a:avLst/>
          </a:prstGeom>
          <a:solidFill>
            <a:srgbClr val="DCE6F2"/>
          </a:solidFill>
          <a:ln w="38100" cap="flat" cmpd="sng" algn="ctr">
            <a:solidFill>
              <a:srgbClr val="DCE6F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it-IT" sz="3400" b="0" i="0" u="sng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3511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126945"/>
              </p:ext>
            </p:extLst>
          </p:nvPr>
        </p:nvGraphicFramePr>
        <p:xfrm>
          <a:off x="680170" y="759668"/>
          <a:ext cx="8115300" cy="1252538"/>
        </p:xfrm>
        <a:graphic>
          <a:graphicData uri="http://schemas.openxmlformats.org/drawingml/2006/table">
            <a:tbl>
              <a:tblPr/>
              <a:tblGrid>
                <a:gridCol w="24006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46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Livello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Indicatori esplicativi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D – Iniziale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 L’alunno/a, se opportunamente guidato/a, svolge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 compiti semplici in situazioni note.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3512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626560"/>
              </p:ext>
            </p:extLst>
          </p:nvPr>
        </p:nvGraphicFramePr>
        <p:xfrm>
          <a:off x="680171" y="3429091"/>
          <a:ext cx="8154987" cy="935038"/>
        </p:xfrm>
        <a:graphic>
          <a:graphicData uri="http://schemas.openxmlformats.org/drawingml/2006/table">
            <a:tbl>
              <a:tblPr/>
              <a:tblGrid>
                <a:gridCol w="24287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26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 – Base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L’alunno/a svolge compiti semplici anche in situazioni nuove, mostrando di possedere conoscenze e abilità fondamentali e di saper applicare basilari regole e procedure apprese.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6340" name="Rectangle 21"/>
          <p:cNvSpPr>
            <a:spLocks noChangeArrowheads="1"/>
          </p:cNvSpPr>
          <p:nvPr/>
        </p:nvSpPr>
        <p:spPr bwMode="auto">
          <a:xfrm>
            <a:off x="3080794" y="4652252"/>
            <a:ext cx="3384375" cy="1225020"/>
          </a:xfrm>
          <a:prstGeom prst="rect">
            <a:avLst/>
          </a:prstGeom>
          <a:solidFill>
            <a:srgbClr val="DDD9C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•"/>
            </a:pPr>
            <a:r>
              <a:rPr lang="it-IT" sz="1600" i="1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Compito semplice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Situazioni nuove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Conoscenze abilità fondamentali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Regole e procedure basilari</a:t>
            </a: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3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 dirty="0" smtClean="0">
                <a:solidFill>
                  <a:srgbClr val="0070C0"/>
                </a:solidFill>
                <a:latin typeface="Calibri" pitchFamily="34" charset="0"/>
              </a:rPr>
              <a:t>Rubrica </a:t>
            </a:r>
            <a:r>
              <a:rPr lang="it-IT" sz="2000" b="1" i="1" smtClean="0">
                <a:solidFill>
                  <a:srgbClr val="0070C0"/>
                </a:solidFill>
                <a:latin typeface="Calibri" pitchFamily="34" charset="0"/>
              </a:rPr>
              <a:t>di valutazione</a:t>
            </a:r>
            <a:endParaRPr lang="it-IT" sz="2000" b="1" i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6331" name="Rectangle 12"/>
          <p:cNvSpPr>
            <a:spLocks noChangeArrowheads="1"/>
          </p:cNvSpPr>
          <p:nvPr/>
        </p:nvSpPr>
        <p:spPr bwMode="auto">
          <a:xfrm>
            <a:off x="5025009" y="2121727"/>
            <a:ext cx="2232248" cy="1019243"/>
          </a:xfrm>
          <a:prstGeom prst="rect">
            <a:avLst/>
          </a:prstGeom>
          <a:solidFill>
            <a:srgbClr val="DCE6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Guidato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Compito semplice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Situazioni note</a:t>
            </a:r>
          </a:p>
        </p:txBody>
      </p:sp>
    </p:spTree>
    <p:extLst>
      <p:ext uri="{BB962C8B-B14F-4D97-AF65-F5344CB8AC3E}">
        <p14:creationId xmlns:p14="http://schemas.microsoft.com/office/powerpoint/2010/main" val="172976870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2 7"/>
          <p:cNvCxnSpPr>
            <a:cxnSpLocks noChangeShapeType="1"/>
            <a:stCxn id="57355" idx="1"/>
            <a:endCxn id="8" idx="6"/>
          </p:cNvCxnSpPr>
          <p:nvPr/>
        </p:nvCxnSpPr>
        <p:spPr bwMode="auto">
          <a:xfrm flipH="1" flipV="1">
            <a:off x="2006849" y="1526489"/>
            <a:ext cx="1067167" cy="1159293"/>
          </a:xfrm>
          <a:prstGeom prst="straightConnector1">
            <a:avLst/>
          </a:prstGeom>
          <a:noFill/>
          <a:ln w="38100" algn="ctr">
            <a:solidFill>
              <a:srgbClr val="DCE6F2"/>
            </a:solidFill>
            <a:round/>
            <a:headEnd/>
            <a:tailEnd type="oval" w="med" len="med"/>
          </a:ln>
        </p:spPr>
      </p:cxnSp>
      <p:sp>
        <p:nvSpPr>
          <p:cNvPr id="8" name="Ovale 7"/>
          <p:cNvSpPr/>
          <p:nvPr/>
        </p:nvSpPr>
        <p:spPr bwMode="auto">
          <a:xfrm>
            <a:off x="660400" y="1069287"/>
            <a:ext cx="1346448" cy="914400"/>
          </a:xfrm>
          <a:prstGeom prst="ellipse">
            <a:avLst/>
          </a:prstGeom>
          <a:solidFill>
            <a:srgbClr val="DCE6F2"/>
          </a:solidFill>
          <a:ln w="38100" cap="flat" cmpd="sng" algn="ctr">
            <a:solidFill>
              <a:srgbClr val="DCE6F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it-IT" sz="3400" b="0" i="0" u="sng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Connettore 2 7"/>
          <p:cNvCxnSpPr>
            <a:cxnSpLocks noChangeShapeType="1"/>
            <a:stCxn id="57364" idx="1"/>
          </p:cNvCxnSpPr>
          <p:nvPr/>
        </p:nvCxnSpPr>
        <p:spPr bwMode="auto">
          <a:xfrm flipH="1" flipV="1">
            <a:off x="1897534" y="3944198"/>
            <a:ext cx="1745942" cy="1349456"/>
          </a:xfrm>
          <a:prstGeom prst="straightConnector1">
            <a:avLst/>
          </a:prstGeom>
          <a:noFill/>
          <a:ln w="38100" algn="ctr">
            <a:solidFill>
              <a:srgbClr val="F2DCDB"/>
            </a:solidFill>
            <a:round/>
            <a:headEnd/>
            <a:tailEnd type="oval" w="med" len="med"/>
          </a:ln>
        </p:spPr>
      </p:cxnSp>
      <p:sp>
        <p:nvSpPr>
          <p:cNvPr id="10" name="Ovale 9"/>
          <p:cNvSpPr/>
          <p:nvPr/>
        </p:nvSpPr>
        <p:spPr bwMode="auto">
          <a:xfrm>
            <a:off x="551085" y="3486993"/>
            <a:ext cx="1346448" cy="914400"/>
          </a:xfrm>
          <a:prstGeom prst="ellipse">
            <a:avLst/>
          </a:prstGeom>
          <a:solidFill>
            <a:srgbClr val="F2DCDB"/>
          </a:solidFill>
          <a:ln w="38100" cap="flat" cmpd="sng" algn="ctr">
            <a:solidFill>
              <a:srgbClr val="F2DCD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it-IT" sz="3400" b="0" i="0" u="sng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4535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646456"/>
              </p:ext>
            </p:extLst>
          </p:nvPr>
        </p:nvGraphicFramePr>
        <p:xfrm>
          <a:off x="660400" y="620715"/>
          <a:ext cx="8504238" cy="1368425"/>
        </p:xfrm>
        <a:graphic>
          <a:graphicData uri="http://schemas.openxmlformats.org/drawingml/2006/table">
            <a:tbl>
              <a:tblPr/>
              <a:tblGrid>
                <a:gridCol w="18443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599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Livello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Indicatori esplicativi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B – Intermedio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L’alunno/a 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svolge compiti e risolve problemi in situazioni nuove, compie scelte consapevoli, mostrando di saper utilizzare le conoscenze e le abilità acquisite.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7355" name="Rectangle 12"/>
          <p:cNvSpPr>
            <a:spLocks noChangeArrowheads="1"/>
          </p:cNvSpPr>
          <p:nvPr/>
        </p:nvSpPr>
        <p:spPr bwMode="auto">
          <a:xfrm>
            <a:off x="3074015" y="2126980"/>
            <a:ext cx="3305522" cy="1117600"/>
          </a:xfrm>
          <a:prstGeom prst="rect">
            <a:avLst/>
          </a:prstGeom>
          <a:solidFill>
            <a:srgbClr val="C6D9F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Compiti e problemi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Situazioni nuove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Utilizza abilità e conoscenze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Fa scelte consapevoli</a:t>
            </a:r>
          </a:p>
        </p:txBody>
      </p:sp>
      <p:graphicFrame>
        <p:nvGraphicFramePr>
          <p:cNvPr id="6453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984944"/>
              </p:ext>
            </p:extLst>
          </p:nvPr>
        </p:nvGraphicFramePr>
        <p:xfrm>
          <a:off x="634826" y="3343277"/>
          <a:ext cx="8497888" cy="1223963"/>
        </p:xfrm>
        <a:graphic>
          <a:graphicData uri="http://schemas.openxmlformats.org/drawingml/2006/table">
            <a:tbl>
              <a:tblPr/>
              <a:tblGrid>
                <a:gridCol w="18557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42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 – Avanzato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L’alunno/a svolge compiti e risolve problemi complessi, mostrando padronanza nell’uso delle conoscenze e delle abilità; propone e sostiene le proprie opinioni e assume in modo responsabile decisioni consapevoli.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7364" name="Rectangle 21"/>
          <p:cNvSpPr>
            <a:spLocks noChangeArrowheads="1"/>
          </p:cNvSpPr>
          <p:nvPr/>
        </p:nvSpPr>
        <p:spPr bwMode="auto">
          <a:xfrm>
            <a:off x="3643476" y="4665933"/>
            <a:ext cx="3672408" cy="1255442"/>
          </a:xfrm>
          <a:prstGeom prst="rect">
            <a:avLst/>
          </a:prstGeom>
          <a:solidFill>
            <a:srgbClr val="F2DCD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Compiti e problemi complessi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Padroneggia abilità e conoscenze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Sostiene le proprie opinioni</a:t>
            </a:r>
          </a:p>
          <a:p>
            <a:pPr>
              <a:buFontTx/>
              <a:buChar char="•"/>
            </a:pPr>
            <a:r>
              <a:rPr lang="it-IT" sz="1600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 Fa scelte responsabili e consapevoli</a:t>
            </a: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3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 dirty="0" smtClean="0">
                <a:solidFill>
                  <a:srgbClr val="0070C0"/>
                </a:solidFill>
                <a:latin typeface="Calibri" pitchFamily="34" charset="0"/>
              </a:rPr>
              <a:t>Rubrica </a:t>
            </a:r>
            <a:r>
              <a:rPr lang="it-IT" sz="2000" b="1" i="1" smtClean="0">
                <a:solidFill>
                  <a:srgbClr val="0070C0"/>
                </a:solidFill>
                <a:latin typeface="Calibri" pitchFamily="34" charset="0"/>
              </a:rPr>
              <a:t>di valutazione</a:t>
            </a:r>
            <a:endParaRPr lang="it-IT" sz="2000" b="1" i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47868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70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830741"/>
              </p:ext>
            </p:extLst>
          </p:nvPr>
        </p:nvGraphicFramePr>
        <p:xfrm>
          <a:off x="272480" y="476671"/>
          <a:ext cx="9433047" cy="4988669"/>
        </p:xfrm>
        <a:graphic>
          <a:graphicData uri="http://schemas.openxmlformats.org/drawingml/2006/table">
            <a:tbl>
              <a:tblPr/>
              <a:tblGrid>
                <a:gridCol w="2232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00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25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918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163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29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Evidenza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iniziale 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base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intermedio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avanzato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45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Comunicazione nella 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ML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Si esprime e comunica agli altri emozioni, sentimenti, argomentazioni attraverso il linguaggio verbale che utilizza in differenti situazioni comunicative.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Ascolta gli altri. Guidato, esprime le sue emozioni.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Ascolta gli altri. Esprime le sue emozioni.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Interagisce con gli altri. Esprime e comunica emozioni e semplici argomentazioni.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Interagisce in modo 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efficace con gli altri. Esprime e comunica emozioni e semplici argomentazioni spiegandone il perché.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08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Competenze sociali e civiche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Collabora nel gioco e nel lavoro, porta aiuto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sng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Porta a termine, guidato, il lavoro/gioco .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Collabora al lavoro/gioco sulla base delle indicazioni ricevute.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Collabora al lavoro /gioco in gruppo </a:t>
                      </a:r>
                      <a:r>
                        <a:rPr kumimoji="0" lang="it-IT" sz="16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anche con  proposte.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Collabora al lavoro/gioco in  gruppo facendo proposte e aiutando.</a:t>
                      </a:r>
                      <a:endParaRPr kumimoji="0" lang="it-IT" sz="1600" b="0" i="0" u="none" strike="sng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5810250" y="69852"/>
            <a:ext cx="4095750" cy="403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</a:tabLst>
            </a:pPr>
            <a:r>
              <a:rPr lang="it-IT" sz="2000" b="1" i="1" dirty="0" smtClean="0">
                <a:solidFill>
                  <a:srgbClr val="0070C0"/>
                </a:solidFill>
                <a:latin typeface="Calibri" pitchFamily="34" charset="0"/>
              </a:rPr>
              <a:t>Rubrica </a:t>
            </a:r>
            <a:r>
              <a:rPr lang="it-IT" sz="2000" b="1" i="1" smtClean="0">
                <a:solidFill>
                  <a:srgbClr val="0070C0"/>
                </a:solidFill>
                <a:latin typeface="Calibri" pitchFamily="34" charset="0"/>
              </a:rPr>
              <a:t>di valutazione</a:t>
            </a:r>
            <a:endParaRPr lang="it-IT" sz="2000" b="1" i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56329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ttangolo 7"/>
          <p:cNvSpPr>
            <a:spLocks noChangeArrowheads="1"/>
          </p:cNvSpPr>
          <p:nvPr/>
        </p:nvSpPr>
        <p:spPr bwMode="auto">
          <a:xfrm>
            <a:off x="0" y="2286000"/>
            <a:ext cx="9906000" cy="2147888"/>
          </a:xfrm>
          <a:prstGeom prst="rect">
            <a:avLst/>
          </a:prstGeom>
          <a:solidFill>
            <a:srgbClr val="006699"/>
          </a:solidFill>
          <a:ln w="9525" algn="ctr">
            <a:noFill/>
            <a:round/>
            <a:headEnd/>
            <a:tailEnd/>
          </a:ln>
        </p:spPr>
        <p:txBody>
          <a:bodyPr lIns="67364" tIns="33682" rIns="67364" bIns="33682"/>
          <a:lstStyle/>
          <a:p>
            <a:pPr defTabSz="330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sz="2500" u="sng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9394" name="Rettangolo 6"/>
          <p:cNvSpPr>
            <a:spLocks noChangeArrowheads="1"/>
          </p:cNvSpPr>
          <p:nvPr/>
        </p:nvSpPr>
        <p:spPr bwMode="auto">
          <a:xfrm>
            <a:off x="1064568" y="2348880"/>
            <a:ext cx="859574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600" dirty="0" smtClean="0">
                <a:solidFill>
                  <a:schemeClr val="bg1"/>
                </a:solidFill>
                <a:latin typeface="Calibri" pitchFamily="34" charset="0"/>
              </a:rPr>
              <a:t>Odio la scuola. Mi fa impazzire. Appena imparo una cosa, vanno avanti con qualcos’altro.  (Sally </a:t>
            </a:r>
            <a:r>
              <a:rPr lang="it-IT" sz="3600" dirty="0" err="1" smtClean="0">
                <a:solidFill>
                  <a:schemeClr val="bg1"/>
                </a:solidFill>
                <a:latin typeface="Calibri" pitchFamily="34" charset="0"/>
              </a:rPr>
              <a:t>Brown</a:t>
            </a:r>
            <a:r>
              <a:rPr lang="it-IT" sz="36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endParaRPr lang="it-IT" sz="3600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76672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Calibri" pitchFamily="34" charset="0"/>
              </a:rPr>
              <a:t>Bibliografia e </a:t>
            </a:r>
            <a:r>
              <a:rPr lang="it-IT" sz="2400" b="1" dirty="0" err="1" smtClean="0">
                <a:solidFill>
                  <a:srgbClr val="0070C0"/>
                </a:solidFill>
                <a:latin typeface="Calibri" pitchFamily="34" charset="0"/>
              </a:rPr>
              <a:t>sitografia</a:t>
            </a:r>
            <a:endParaRPr lang="it-IT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76536" y="1449273"/>
            <a:ext cx="8352928" cy="352404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it-IT" sz="1200" i="1" dirty="0" smtClean="0">
                <a:latin typeface="Calibri" pitchFamily="34" charset="0"/>
              </a:rPr>
              <a:t> </a:t>
            </a:r>
          </a:p>
          <a:p>
            <a:pPr eaLnBrk="0" hangingPunct="0"/>
            <a:endParaRPr lang="it-IT" sz="1200" i="1" dirty="0" smtClean="0">
              <a:latin typeface="Calibri" pitchFamily="34" charset="0"/>
            </a:endParaRPr>
          </a:p>
          <a:p>
            <a:pPr eaLnBrk="0" hangingPunct="0"/>
            <a:r>
              <a:rPr lang="it-IT" sz="1300" dirty="0" smtClean="0">
                <a:latin typeface="Calibri" pitchFamily="34" charset="0"/>
              </a:rPr>
              <a:t>Mario </a:t>
            </a:r>
            <a:r>
              <a:rPr lang="it-IT" sz="1300" dirty="0" err="1" smtClean="0">
                <a:latin typeface="Calibri" pitchFamily="34" charset="0"/>
              </a:rPr>
              <a:t>Castoldi</a:t>
            </a:r>
            <a:r>
              <a:rPr lang="it-IT" sz="1300" i="1" dirty="0" smtClean="0">
                <a:latin typeface="Calibri" pitchFamily="34" charset="0"/>
              </a:rPr>
              <a:t>, </a:t>
            </a:r>
            <a:r>
              <a:rPr lang="it-IT" sz="1300" b="1" i="1" dirty="0" smtClean="0">
                <a:latin typeface="Calibri" pitchFamily="34" charset="0"/>
              </a:rPr>
              <a:t>Valutare a scuola. Dagli apprendimenti alla valutazione di sistema</a:t>
            </a:r>
            <a:r>
              <a:rPr lang="it-IT" sz="1300" dirty="0" smtClean="0">
                <a:latin typeface="Calibri" pitchFamily="34" charset="0"/>
              </a:rPr>
              <a:t>, </a:t>
            </a:r>
            <a:r>
              <a:rPr lang="it-IT" sz="1300" dirty="0" err="1" smtClean="0">
                <a:latin typeface="Calibri" pitchFamily="34" charset="0"/>
              </a:rPr>
              <a:t>Carocci</a:t>
            </a:r>
            <a:r>
              <a:rPr lang="it-IT" sz="1300" dirty="0" smtClean="0">
                <a:latin typeface="Calibri" pitchFamily="34" charset="0"/>
              </a:rPr>
              <a:t> editore, Roma, 2012.</a:t>
            </a:r>
          </a:p>
          <a:p>
            <a:pPr eaLnBrk="0" hangingPunct="0"/>
            <a:endParaRPr lang="it-IT" sz="1300" dirty="0" smtClean="0">
              <a:latin typeface="Calibri" pitchFamily="34" charset="0"/>
            </a:endParaRPr>
          </a:p>
          <a:p>
            <a:pPr eaLnBrk="0" hangingPunct="0"/>
            <a:r>
              <a:rPr lang="it-IT" sz="1300" dirty="0" smtClean="0">
                <a:latin typeface="Calibri" pitchFamily="34" charset="0"/>
              </a:rPr>
              <a:t>Franca Da Re</a:t>
            </a:r>
            <a:r>
              <a:rPr lang="it-IT" sz="1300" i="1" dirty="0" smtClean="0">
                <a:latin typeface="Calibri" pitchFamily="34" charset="0"/>
              </a:rPr>
              <a:t>, </a:t>
            </a:r>
            <a:r>
              <a:rPr lang="it-IT" sz="1300" b="1" i="1" dirty="0" smtClean="0">
                <a:latin typeface="Calibri" pitchFamily="34" charset="0"/>
              </a:rPr>
              <a:t>La didattica per competenze</a:t>
            </a:r>
            <a:r>
              <a:rPr lang="it-IT" sz="1300" i="1" dirty="0" smtClean="0">
                <a:latin typeface="Calibri" pitchFamily="34" charset="0"/>
              </a:rPr>
              <a:t>, </a:t>
            </a:r>
            <a:r>
              <a:rPr lang="it-IT" sz="1300" i="1" dirty="0" err="1" smtClean="0">
                <a:latin typeface="Calibri" pitchFamily="34" charset="0"/>
              </a:rPr>
              <a:t>Pearson</a:t>
            </a:r>
            <a:r>
              <a:rPr lang="it-IT" sz="1300" i="1" dirty="0" smtClean="0">
                <a:latin typeface="Calibri" pitchFamily="34" charset="0"/>
              </a:rPr>
              <a:t>, 2013.</a:t>
            </a:r>
          </a:p>
          <a:p>
            <a:pPr eaLnBrk="0" hangingPunct="0">
              <a:spcBef>
                <a:spcPts val="600"/>
              </a:spcBef>
            </a:pPr>
            <a:r>
              <a:rPr lang="it-IT" sz="1300" dirty="0" smtClean="0">
                <a:latin typeface="Calibri" pitchFamily="34" charset="0"/>
              </a:rPr>
              <a:t>Franca Da Re</a:t>
            </a:r>
            <a:r>
              <a:rPr lang="it-IT" sz="1300" i="1" dirty="0" smtClean="0">
                <a:latin typeface="Calibri" pitchFamily="34" charset="0"/>
              </a:rPr>
              <a:t>, </a:t>
            </a:r>
            <a:r>
              <a:rPr lang="it-IT" sz="1300" b="1" i="1" dirty="0" smtClean="0">
                <a:latin typeface="Calibri" pitchFamily="34" charset="0"/>
              </a:rPr>
              <a:t>Competenze. Didattica, valutazione, certificazione</a:t>
            </a:r>
            <a:r>
              <a:rPr lang="it-IT" sz="1300" i="1" dirty="0" smtClean="0">
                <a:latin typeface="Calibri" pitchFamily="34" charset="0"/>
              </a:rPr>
              <a:t>, </a:t>
            </a:r>
            <a:r>
              <a:rPr lang="it-IT" sz="1300" i="1" dirty="0" err="1" smtClean="0">
                <a:latin typeface="Calibri" pitchFamily="34" charset="0"/>
              </a:rPr>
              <a:t>Pearson</a:t>
            </a:r>
            <a:r>
              <a:rPr lang="it-IT" sz="1300" i="1" dirty="0" smtClean="0">
                <a:latin typeface="Calibri" pitchFamily="34" charset="0"/>
              </a:rPr>
              <a:t> 2016.</a:t>
            </a:r>
          </a:p>
          <a:p>
            <a:pPr eaLnBrk="0" hangingPunct="0">
              <a:spcBef>
                <a:spcPts val="600"/>
              </a:spcBef>
            </a:pPr>
            <a:r>
              <a:rPr lang="it-IT" sz="1300" dirty="0" err="1" smtClean="0">
                <a:latin typeface="Calibri" pitchFamily="34" charset="0"/>
              </a:rPr>
              <a:t>Piergiuseppe</a:t>
            </a:r>
            <a:r>
              <a:rPr lang="it-IT" sz="1300" dirty="0" smtClean="0">
                <a:latin typeface="Calibri" pitchFamily="34" charset="0"/>
              </a:rPr>
              <a:t> </a:t>
            </a:r>
            <a:r>
              <a:rPr lang="it-IT" sz="1300" dirty="0" err="1" smtClean="0">
                <a:latin typeface="Calibri" pitchFamily="34" charset="0"/>
              </a:rPr>
              <a:t>Ellerani</a:t>
            </a:r>
            <a:r>
              <a:rPr lang="it-IT" sz="1300" dirty="0" smtClean="0">
                <a:latin typeface="Calibri" pitchFamily="34" charset="0"/>
              </a:rPr>
              <a:t>, Maria Renata Zanchin</a:t>
            </a:r>
            <a:r>
              <a:rPr lang="it-IT" sz="1300" i="1" dirty="0" smtClean="0">
                <a:latin typeface="Calibri" pitchFamily="34" charset="0"/>
              </a:rPr>
              <a:t>, Valutare per apprendere. Apprendere a valutare. Per una pedagogia della valutazione scolastica, </a:t>
            </a:r>
            <a:r>
              <a:rPr lang="it-IT" sz="1300" i="1" dirty="0" err="1" smtClean="0">
                <a:latin typeface="Calibri" pitchFamily="34" charset="0"/>
              </a:rPr>
              <a:t>Erickson</a:t>
            </a:r>
            <a:r>
              <a:rPr lang="it-IT" sz="1300" i="1" dirty="0" smtClean="0">
                <a:latin typeface="Calibri" pitchFamily="34" charset="0"/>
              </a:rPr>
              <a:t>, Trento, 2013.</a:t>
            </a:r>
          </a:p>
          <a:p>
            <a:pPr eaLnBrk="0" hangingPunct="0">
              <a:spcBef>
                <a:spcPts val="600"/>
              </a:spcBef>
            </a:pPr>
            <a:r>
              <a:rPr lang="it-IT" sz="1300" dirty="0" smtClean="0">
                <a:latin typeface="Calibri" pitchFamily="34" charset="0"/>
              </a:rPr>
              <a:t>Alberto Ferrari</a:t>
            </a:r>
            <a:r>
              <a:rPr lang="it-IT" sz="1300" i="1" dirty="0" smtClean="0">
                <a:latin typeface="Calibri" pitchFamily="34" charset="0"/>
              </a:rPr>
              <a:t>, </a:t>
            </a:r>
            <a:r>
              <a:rPr lang="it-IT" sz="1300" b="1" i="1" dirty="0" smtClean="0">
                <a:latin typeface="Calibri" pitchFamily="34" charset="0"/>
              </a:rPr>
              <a:t>Guida ai compiti di realtà</a:t>
            </a:r>
            <a:r>
              <a:rPr lang="it-IT" sz="1300" i="1" dirty="0" smtClean="0">
                <a:latin typeface="Calibri" pitchFamily="34" charset="0"/>
              </a:rPr>
              <a:t>, </a:t>
            </a:r>
            <a:r>
              <a:rPr lang="it-IT" sz="1300" i="1" dirty="0" err="1" smtClean="0">
                <a:latin typeface="Calibri" pitchFamily="34" charset="0"/>
              </a:rPr>
              <a:t>Pearson</a:t>
            </a:r>
            <a:r>
              <a:rPr lang="it-IT" sz="1300" i="1" dirty="0" smtClean="0">
                <a:latin typeface="Calibri" pitchFamily="34" charset="0"/>
              </a:rPr>
              <a:t> 2016.</a:t>
            </a:r>
          </a:p>
          <a:p>
            <a:pPr lvl="0" eaLnBrk="0" hangingPunct="0">
              <a:spcBef>
                <a:spcPts val="600"/>
              </a:spcBef>
            </a:pPr>
            <a:r>
              <a:rPr lang="it-IT" sz="1300" dirty="0" smtClean="0">
                <a:latin typeface="Calibri" pitchFamily="34" charset="0"/>
              </a:rPr>
              <a:t>Maria Antonia Moretti</a:t>
            </a:r>
            <a:r>
              <a:rPr lang="it-IT" sz="1300" i="1" dirty="0" smtClean="0">
                <a:latin typeface="Calibri" pitchFamily="34" charset="0"/>
              </a:rPr>
              <a:t>, </a:t>
            </a:r>
            <a:r>
              <a:rPr lang="it-IT" sz="1300" dirty="0" smtClean="0">
                <a:latin typeface="Calibri" pitchFamily="34" charset="0"/>
              </a:rPr>
              <a:t>“</a:t>
            </a:r>
            <a:r>
              <a:rPr lang="it-IT" sz="1300" b="1" i="1" dirty="0" smtClean="0">
                <a:latin typeface="Calibri" pitchFamily="34" charset="0"/>
              </a:rPr>
              <a:t>Spunti per il miglioramento: La formazione dei docenti come riflessione sulla pratica professionale</a:t>
            </a:r>
            <a:r>
              <a:rPr lang="it-IT" sz="1300" dirty="0" smtClean="0">
                <a:latin typeface="Calibri" pitchFamily="34" charset="0"/>
              </a:rPr>
              <a:t>”, pp.89-132, in</a:t>
            </a:r>
            <a:r>
              <a:rPr lang="it-IT" sz="1300" i="1" dirty="0" smtClean="0">
                <a:latin typeface="Calibri" pitchFamily="34" charset="0"/>
              </a:rPr>
              <a:t> AGENDA della SCUOLA</a:t>
            </a:r>
            <a:r>
              <a:rPr lang="it-IT" sz="1300" dirty="0" smtClean="0">
                <a:latin typeface="Calibri" pitchFamily="34" charset="0"/>
              </a:rPr>
              <a:t>, </a:t>
            </a:r>
            <a:r>
              <a:rPr lang="it-IT" sz="1300" dirty="0" err="1" smtClean="0">
                <a:latin typeface="Calibri" pitchFamily="34" charset="0"/>
              </a:rPr>
              <a:t>a.s.</a:t>
            </a:r>
            <a:r>
              <a:rPr lang="it-IT" sz="1300" dirty="0" smtClean="0">
                <a:latin typeface="Calibri" pitchFamily="34" charset="0"/>
              </a:rPr>
              <a:t> 2015-2016, Secondo trimestre, Tecnodid Editrice, Napoli, 2015.</a:t>
            </a:r>
          </a:p>
          <a:p>
            <a:pPr lvl="0" eaLnBrk="0" hangingPunct="0">
              <a:spcBef>
                <a:spcPts val="600"/>
              </a:spcBef>
            </a:pPr>
            <a:r>
              <a:rPr lang="it-IT" sz="1300" dirty="0" smtClean="0">
                <a:latin typeface="Calibri" pitchFamily="34" charset="0"/>
              </a:rPr>
              <a:t>Maria Antonia Moretti, “</a:t>
            </a:r>
            <a:r>
              <a:rPr lang="it-IT" sz="1300" b="1" i="1" dirty="0" smtClean="0">
                <a:latin typeface="Calibri" pitchFamily="34" charset="0"/>
              </a:rPr>
              <a:t>Spunti per il miglioramento – Analisi e miglioramento della valutazione degli apprendimenti: una ricognizione e riflessione critica dei docenti sulle proprie pratiche valutative</a:t>
            </a:r>
            <a:r>
              <a:rPr lang="it-IT" sz="1300" dirty="0" smtClean="0">
                <a:latin typeface="Calibri" pitchFamily="34" charset="0"/>
              </a:rPr>
              <a:t>”, pp.83-129, in</a:t>
            </a:r>
            <a:r>
              <a:rPr lang="it-IT" sz="1300" i="1" dirty="0" smtClean="0">
                <a:latin typeface="Calibri" pitchFamily="34" charset="0"/>
              </a:rPr>
              <a:t> AGENDA della SCUOLA</a:t>
            </a:r>
            <a:r>
              <a:rPr lang="it-IT" sz="1300" dirty="0" smtClean="0">
                <a:latin typeface="Calibri" pitchFamily="34" charset="0"/>
              </a:rPr>
              <a:t>, </a:t>
            </a:r>
            <a:r>
              <a:rPr lang="it-IT" sz="1300" dirty="0" err="1" smtClean="0">
                <a:latin typeface="Calibri" pitchFamily="34" charset="0"/>
              </a:rPr>
              <a:t>a.s.</a:t>
            </a:r>
            <a:r>
              <a:rPr lang="it-IT" sz="1300" dirty="0" smtClean="0">
                <a:latin typeface="Calibri" pitchFamily="34" charset="0"/>
              </a:rPr>
              <a:t> 2015-2016, Terzo trimestre, Tecnodid Editrice, Napoli, 2016.</a:t>
            </a:r>
          </a:p>
          <a:p>
            <a:pPr lvl="0" eaLnBrk="0" hangingPunct="0">
              <a:spcBef>
                <a:spcPts val="600"/>
              </a:spcBef>
            </a:pPr>
            <a:endParaRPr lang="it-IT" sz="1300" b="1" i="1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260648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Calibri" pitchFamily="34" charset="0"/>
              </a:rPr>
              <a:t>Bibliografia e </a:t>
            </a:r>
            <a:r>
              <a:rPr lang="it-IT" sz="2400" b="1" dirty="0" err="1" smtClean="0">
                <a:solidFill>
                  <a:srgbClr val="0070C0"/>
                </a:solidFill>
                <a:latin typeface="Calibri" pitchFamily="34" charset="0"/>
              </a:rPr>
              <a:t>sitografia</a:t>
            </a:r>
            <a:endParaRPr lang="it-IT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76536" y="491625"/>
            <a:ext cx="8352928" cy="46012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it-IT" sz="1200" i="1" dirty="0" smtClean="0">
                <a:latin typeface="Calibri" pitchFamily="34" charset="0"/>
              </a:rPr>
              <a:t> </a:t>
            </a:r>
          </a:p>
          <a:p>
            <a:pPr eaLnBrk="0" hangingPunct="0"/>
            <a:endParaRPr lang="it-IT" sz="1200" i="1" dirty="0" smtClean="0">
              <a:latin typeface="Calibri" pitchFamily="34" charset="0"/>
            </a:endParaRPr>
          </a:p>
          <a:p>
            <a:pPr eaLnBrk="0" hangingPunct="0"/>
            <a:endParaRPr lang="it-IT" sz="1200" i="1" dirty="0" smtClean="0">
              <a:latin typeface="Calibri" pitchFamily="34" charset="0"/>
            </a:endParaRPr>
          </a:p>
          <a:p>
            <a:pPr eaLnBrk="0" hangingPunct="0"/>
            <a:endParaRPr lang="it-IT" sz="1200" i="1" dirty="0" smtClean="0">
              <a:latin typeface="Calibri" pitchFamily="34" charset="0"/>
            </a:endParaRPr>
          </a:p>
          <a:p>
            <a:pPr eaLnBrk="0" hangingPunct="0"/>
            <a:r>
              <a:rPr lang="it-IT" sz="1300" i="1" dirty="0" smtClean="0">
                <a:latin typeface="Calibri" pitchFamily="34" charset="0"/>
              </a:rPr>
              <a:t>AA.VV., </a:t>
            </a:r>
            <a:r>
              <a:rPr lang="it-IT" sz="1300" b="1" i="1" dirty="0" smtClean="0">
                <a:latin typeface="Calibri" pitchFamily="34" charset="0"/>
              </a:rPr>
              <a:t>Linee Guida Progetti FSE 1758</a:t>
            </a:r>
            <a:r>
              <a:rPr lang="it-IT" sz="1300" i="1" dirty="0" smtClean="0">
                <a:latin typeface="Calibri" pitchFamily="34" charset="0"/>
              </a:rPr>
              <a:t>, 2010; </a:t>
            </a:r>
          </a:p>
          <a:p>
            <a:pPr eaLnBrk="0" hangingPunct="0"/>
            <a:r>
              <a:rPr lang="it-IT" sz="1300" i="1" dirty="0" smtClean="0">
                <a:latin typeface="Calibri" pitchFamily="34" charset="0"/>
              </a:rPr>
              <a:t>http://www.piazzadellecompetenze.net/FSE/</a:t>
            </a:r>
            <a:r>
              <a:rPr lang="it-IT" sz="1300" i="1" dirty="0" err="1" smtClean="0">
                <a:latin typeface="Calibri" pitchFamily="34" charset="0"/>
              </a:rPr>
              <a:t>documentiComuni</a:t>
            </a:r>
            <a:r>
              <a:rPr lang="it-IT" sz="1300" i="1" dirty="0" smtClean="0">
                <a:latin typeface="Calibri" pitchFamily="34" charset="0"/>
              </a:rPr>
              <a:t>/linea guida 1.pdf</a:t>
            </a:r>
          </a:p>
          <a:p>
            <a:pPr eaLnBrk="0" hangingPunct="0"/>
            <a:endParaRPr lang="it-IT" sz="1300" b="1" i="1" dirty="0" smtClean="0">
              <a:latin typeface="Calibri" pitchFamily="34" charset="0"/>
            </a:endParaRPr>
          </a:p>
          <a:p>
            <a:pPr eaLnBrk="0" hangingPunct="0"/>
            <a:r>
              <a:rPr lang="it-IT" sz="1300" b="1" i="1" dirty="0" smtClean="0">
                <a:latin typeface="Calibri" pitchFamily="34" charset="0"/>
              </a:rPr>
              <a:t>Indicazioni nazionali per il curricolo della scuola dell’infanzia e del primo ciclo d’istruzione </a:t>
            </a:r>
            <a:r>
              <a:rPr lang="it-IT" sz="1300" i="1" dirty="0" smtClean="0">
                <a:latin typeface="Calibri" pitchFamily="34" charset="0"/>
              </a:rPr>
              <a:t>– Settembre 2012; </a:t>
            </a:r>
            <a:endParaRPr lang="it-IT" sz="1300" dirty="0" smtClean="0">
              <a:latin typeface="Calibri" pitchFamily="34" charset="0"/>
            </a:endParaRPr>
          </a:p>
          <a:p>
            <a:pPr eaLnBrk="0" hangingPunct="0"/>
            <a:r>
              <a:rPr lang="it-IT" sz="1300" i="1" dirty="0" smtClean="0">
                <a:latin typeface="Calibri" pitchFamily="34" charset="0"/>
              </a:rPr>
              <a:t> http://www.indicazioninazionali.it/documenti_Indicazioni_nazionali/indicazioni_nazionali_infanzia_primo_ciclo.pdf</a:t>
            </a:r>
          </a:p>
          <a:p>
            <a:pPr eaLnBrk="0" hangingPunct="0"/>
            <a:endParaRPr lang="it-IT" sz="1300" b="1" i="1" dirty="0" smtClean="0">
              <a:latin typeface="Calibri" pitchFamily="34" charset="0"/>
            </a:endParaRPr>
          </a:p>
          <a:p>
            <a:pPr eaLnBrk="0" hangingPunct="0"/>
            <a:r>
              <a:rPr lang="it-IT" sz="1300" b="1" i="1" dirty="0" smtClean="0">
                <a:latin typeface="Calibri" pitchFamily="34" charset="0"/>
              </a:rPr>
              <a:t>Esempi di curricoli strutturati per competenze chiave</a:t>
            </a:r>
            <a:r>
              <a:rPr lang="it-IT" sz="1300" i="1" dirty="0" smtClean="0">
                <a:latin typeface="Calibri" pitchFamily="34" charset="0"/>
              </a:rPr>
              <a:t>; </a:t>
            </a:r>
            <a:endParaRPr lang="it-IT" sz="1300" dirty="0" smtClean="0">
              <a:latin typeface="Calibri" pitchFamily="34" charset="0"/>
            </a:endParaRPr>
          </a:p>
          <a:p>
            <a:pPr eaLnBrk="0" hangingPunct="0"/>
            <a:r>
              <a:rPr lang="it-IT" sz="1300" i="1" dirty="0" smtClean="0">
                <a:latin typeface="Calibri" pitchFamily="34" charset="0"/>
              </a:rPr>
              <a:t>http://www.pearson.it/</a:t>
            </a:r>
            <a:r>
              <a:rPr lang="it-IT" sz="1300" i="1" dirty="0" err="1" smtClean="0">
                <a:latin typeface="Calibri" pitchFamily="34" charset="0"/>
              </a:rPr>
              <a:t>ladidatticapercompetenze</a:t>
            </a:r>
            <a:endParaRPr lang="it-IT" sz="1300" i="1" dirty="0" smtClean="0">
              <a:latin typeface="Calibri" pitchFamily="34" charset="0"/>
            </a:endParaRPr>
          </a:p>
          <a:p>
            <a:pPr eaLnBrk="0" hangingPunct="0"/>
            <a:endParaRPr lang="it-IT" sz="1300" i="1" dirty="0" smtClean="0">
              <a:solidFill>
                <a:srgbClr val="00B0F0"/>
              </a:solidFill>
              <a:latin typeface="Calibri" pitchFamily="34" charset="0"/>
            </a:endParaRPr>
          </a:p>
          <a:p>
            <a:pPr eaLnBrk="0" hangingPunct="0"/>
            <a:r>
              <a:rPr lang="it-IT" sz="1300" b="1" i="1" dirty="0" smtClean="0">
                <a:latin typeface="Calibri" pitchFamily="34" charset="0"/>
              </a:rPr>
              <a:t>Atti  Seminario Nazionale Indicazioni Abano 29-30 maggio 2014</a:t>
            </a:r>
          </a:p>
          <a:p>
            <a:pPr eaLnBrk="0" hangingPunct="0"/>
            <a:r>
              <a:rPr lang="it-IT" sz="1300" i="1" dirty="0" smtClean="0">
                <a:latin typeface="Calibri" pitchFamily="34" charset="0"/>
              </a:rPr>
              <a:t> https://drive.google.com/drive/u/0/folders/0B31CkUgEpR6TdlFPYUNJelRRMjA</a:t>
            </a:r>
          </a:p>
          <a:p>
            <a:pPr eaLnBrk="0" hangingPunct="0"/>
            <a:endParaRPr lang="it-IT" sz="1300" b="1" i="1" dirty="0" smtClean="0">
              <a:latin typeface="Calibri" pitchFamily="34" charset="0"/>
            </a:endParaRPr>
          </a:p>
          <a:p>
            <a:pPr eaLnBrk="0" hangingPunct="0"/>
            <a:r>
              <a:rPr lang="it-IT" sz="1300" i="1" dirty="0" smtClean="0">
                <a:latin typeface="Calibri" pitchFamily="34" charset="0"/>
              </a:rPr>
              <a:t>Progetti FSE 1758, 2010; </a:t>
            </a:r>
            <a:r>
              <a:rPr lang="it-IT" sz="1300" b="1" i="1" dirty="0" smtClean="0">
                <a:latin typeface="Calibri" pitchFamily="34" charset="0"/>
              </a:rPr>
              <a:t>Curricoli scuola secondaria di secondo grado</a:t>
            </a:r>
            <a:r>
              <a:rPr lang="it-IT" sz="1300" i="1" dirty="0" smtClean="0">
                <a:latin typeface="Calibri" pitchFamily="34" charset="0"/>
              </a:rPr>
              <a:t> (26 profili); http://www.piazzadellecompetenze.net/</a:t>
            </a:r>
            <a:r>
              <a:rPr lang="it-IT" sz="1300" i="1" dirty="0" err="1" smtClean="0">
                <a:latin typeface="Calibri" pitchFamily="34" charset="0"/>
              </a:rPr>
              <a:t>index.php</a:t>
            </a:r>
            <a:r>
              <a:rPr lang="it-IT" sz="1300" i="1" dirty="0" smtClean="0">
                <a:latin typeface="Calibri" pitchFamily="34" charset="0"/>
              </a:rPr>
              <a:t>?title=I_Progetti_FSE_per_la_descrizione,_valutazione_e_certificazione_delle_competenze </a:t>
            </a:r>
            <a:r>
              <a:rPr lang="it-IT" sz="1300" i="1" u="sng" dirty="0" smtClean="0">
                <a:latin typeface="Calibri" pitchFamily="34" charset="0"/>
                <a:hlinkClick r:id="rId3"/>
              </a:rPr>
              <a:t>o</a:t>
            </a:r>
          </a:p>
          <a:p>
            <a:pPr eaLnBrk="0" hangingPunct="0"/>
            <a:endParaRPr lang="it-IT" sz="1300" i="1" u="sng" dirty="0" smtClean="0">
              <a:latin typeface="Calibri" pitchFamily="34" charset="0"/>
              <a:hlinkClick r:id="rId3"/>
            </a:endParaRPr>
          </a:p>
          <a:p>
            <a:pPr eaLnBrk="0" hangingPunct="0"/>
            <a:r>
              <a:rPr lang="it-IT" sz="1300" i="1" u="sng" dirty="0" smtClean="0">
                <a:latin typeface="Calibri" pitchFamily="34" charset="0"/>
                <a:hlinkClick r:id="rId3"/>
              </a:rPr>
              <a:t>AA</a:t>
            </a:r>
            <a:endParaRPr lang="it-IT" sz="1300" i="1" dirty="0" smtClean="0">
              <a:latin typeface="Calibri" pitchFamily="34" charset="0"/>
              <a:hlinkClick r:id="rId3"/>
            </a:endParaRPr>
          </a:p>
          <a:p>
            <a:pPr eaLnBrk="0" hangingPunct="0"/>
            <a:r>
              <a:rPr lang="it-IT" sz="1200" i="1" dirty="0" smtClean="0">
                <a:latin typeface="Calibri" pitchFamily="34" charset="0"/>
                <a:hlinkClick r:id="rId3"/>
              </a:rPr>
              <a:t>A</a:t>
            </a:r>
          </a:p>
          <a:p>
            <a:pPr eaLnBrk="0" hangingPunct="0"/>
            <a:r>
              <a:rPr lang="it-IT" sz="1200" i="1" u="sng" dirty="0" smtClean="0">
                <a:latin typeface="Calibri" pitchFamily="34" charset="0"/>
                <a:hlinkClick r:id="rId3"/>
              </a:rPr>
              <a:t>ti seminario e_delle_competenze</a:t>
            </a:r>
            <a:endParaRPr lang="it-IT" sz="1200" dirty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16696" y="2924944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bg1"/>
                </a:solidFill>
              </a:rPr>
              <a:t>Appendice</a:t>
            </a:r>
            <a:endParaRPr lang="it-IT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44249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ttangolo 3"/>
          <p:cNvSpPr>
            <a:spLocks noChangeArrowheads="1"/>
          </p:cNvSpPr>
          <p:nvPr/>
        </p:nvSpPr>
        <p:spPr bwMode="auto">
          <a:xfrm>
            <a:off x="810023" y="244872"/>
            <a:ext cx="909597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 dirty="0">
                <a:solidFill>
                  <a:srgbClr val="006699"/>
                </a:solidFill>
                <a:latin typeface="Calibri" pitchFamily="34" charset="0"/>
              </a:rPr>
              <a:t>STRUTTURA DELL’UDA [1]</a:t>
            </a:r>
          </a:p>
          <a:p>
            <a:r>
              <a:rPr lang="it-IT" i="1" dirty="0">
                <a:latin typeface="Calibri" pitchFamily="34" charset="0"/>
              </a:rPr>
              <a:t>scheda di </a:t>
            </a:r>
            <a:r>
              <a:rPr lang="it-IT" i="1" dirty="0" smtClean="0">
                <a:latin typeface="Calibri" pitchFamily="34" charset="0"/>
              </a:rPr>
              <a:t>progetto - schema generale </a:t>
            </a:r>
            <a:endParaRPr lang="it-IT" b="1" dirty="0">
              <a:solidFill>
                <a:srgbClr val="006699"/>
              </a:solidFill>
              <a:latin typeface="Calibri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325565"/>
              </p:ext>
            </p:extLst>
          </p:nvPr>
        </p:nvGraphicFramePr>
        <p:xfrm>
          <a:off x="632520" y="908718"/>
          <a:ext cx="8632988" cy="5067674"/>
        </p:xfrm>
        <a:graphic>
          <a:graphicData uri="http://schemas.openxmlformats.org/drawingml/2006/table">
            <a:tbl>
              <a:tblPr/>
              <a:tblGrid>
                <a:gridCol w="2102859"/>
                <a:gridCol w="192763"/>
                <a:gridCol w="1968673"/>
                <a:gridCol w="4368693"/>
              </a:tblGrid>
              <a:tr h="504058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UNITA</a:t>
                      </a:r>
                      <a:r>
                        <a:rPr lang="it-IT" sz="14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’ DI </a:t>
                      </a:r>
                      <a:r>
                        <a:rPr lang="it-IT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APPRENDIMENTO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scheda</a:t>
                      </a:r>
                      <a:r>
                        <a:rPr lang="it-IT" sz="14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 di progetto</a:t>
                      </a:r>
                      <a:endParaRPr lang="it-IT" sz="1400" b="1" dirty="0" smtClean="0">
                        <a:solidFill>
                          <a:schemeClr val="bg1"/>
                        </a:solidFill>
                        <a:latin typeface="Calibri" pitchFamily="34" charset="0"/>
                        <a:ea typeface="Arial"/>
                        <a:cs typeface="Arial Narrow"/>
                      </a:endParaRPr>
                    </a:p>
                  </a:txBody>
                  <a:tcPr marL="32943" marR="32943" marT="0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63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Denominazione</a:t>
                      </a:r>
                      <a:endParaRPr lang="it-IT" sz="1400" dirty="0">
                        <a:solidFill>
                          <a:srgbClr val="000000"/>
                        </a:solidFill>
                        <a:latin typeface="Calibri" pitchFamily="34" charset="0"/>
                        <a:ea typeface="Arial"/>
                      </a:endParaRPr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solidFill>
                          <a:srgbClr val="FF0000"/>
                        </a:solidFill>
                        <a:latin typeface="Calibri" pitchFamily="34" charset="0"/>
                        <a:ea typeface="Arial"/>
                      </a:endParaRPr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2774">
                <a:tc>
                  <a:txBody>
                    <a:bodyPr/>
                    <a:lstStyle/>
                    <a:p>
                      <a:pPr marL="0" marR="0" lvl="0" indent="0" algn="l" defTabSz="6736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Prodotto / Compito autentico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solidFill>
                          <a:srgbClr val="FF0000"/>
                        </a:solidFill>
                        <a:latin typeface="Calibri" pitchFamily="34" charset="0"/>
                        <a:ea typeface="Arial"/>
                      </a:endParaRPr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6132">
                <a:tc gridSpan="3">
                  <a:txBody>
                    <a:bodyPr/>
                    <a:lstStyle/>
                    <a:p>
                      <a:pPr marL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Competenze </a:t>
                      </a:r>
                      <a:r>
                        <a:rPr lang="it-IT" sz="1400" b="1" i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mirate</a:t>
                      </a:r>
                      <a:endParaRPr lang="it-IT" sz="1400" dirty="0">
                        <a:solidFill>
                          <a:srgbClr val="000000"/>
                        </a:solidFill>
                        <a:latin typeface="Calibri" pitchFamily="34" charset="0"/>
                        <a:ea typeface="Arial"/>
                      </a:endParaRPr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Arial"/>
                        </a:rPr>
                        <a:t>Evidenze osservabili</a:t>
                      </a:r>
                      <a:endParaRPr lang="it-IT" sz="1400" b="1" i="1" dirty="0">
                        <a:solidFill>
                          <a:srgbClr val="000000"/>
                        </a:solidFill>
                        <a:latin typeface="Calibri" pitchFamily="34" charset="0"/>
                        <a:ea typeface="Arial"/>
                      </a:endParaRPr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216387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32943" marR="32943" marT="0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1400" kern="1200" dirty="0">
                        <a:latin typeface="Calibri" pitchFamily="34" charset="0"/>
                        <a:ea typeface="Calibri"/>
                      </a:endParaRPr>
                    </a:p>
                  </a:txBody>
                  <a:tcPr marL="32943" marR="32943" marT="0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387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latin typeface="Calibri" pitchFamily="34" charset="0"/>
                        <a:ea typeface="Times New Roman"/>
                        <a:cs typeface="Arial"/>
                      </a:endParaRPr>
                    </a:p>
                  </a:txBody>
                  <a:tcPr marL="32943" marR="32943" marT="0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latin typeface="Calibri" pitchFamily="34" charset="0"/>
                        <a:ea typeface="Times New Roman"/>
                        <a:cs typeface="Arial"/>
                      </a:endParaRPr>
                    </a:p>
                  </a:txBody>
                  <a:tcPr marL="32943" marR="32943" marT="0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916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Abilità</a:t>
                      </a:r>
                      <a:endParaRPr lang="it-IT" sz="1400" dirty="0">
                        <a:solidFill>
                          <a:srgbClr val="000000"/>
                        </a:solidFill>
                        <a:latin typeface="Calibri" pitchFamily="34" charset="0"/>
                        <a:ea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(in ogni riga gruppi di abilità </a:t>
                      </a:r>
                      <a:r>
                        <a:rPr lang="it-IT" sz="1400" i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riferiti </a:t>
                      </a: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ad una singola competenza)</a:t>
                      </a:r>
                      <a:endParaRPr lang="it-IT" sz="1400" dirty="0">
                        <a:solidFill>
                          <a:srgbClr val="000000"/>
                        </a:solidFill>
                        <a:latin typeface="Calibri" pitchFamily="34" charset="0"/>
                        <a:ea typeface="Arial"/>
                      </a:endParaRPr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Conoscenze</a:t>
                      </a:r>
                      <a:endParaRPr lang="it-IT" sz="1400" dirty="0">
                        <a:solidFill>
                          <a:srgbClr val="000000"/>
                        </a:solidFill>
                        <a:latin typeface="Calibri" pitchFamily="34" charset="0"/>
                        <a:ea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(in ogni riga gruppi di conoscenze riferiti ad una singola competenza)</a:t>
                      </a:r>
                      <a:endParaRPr lang="it-IT" sz="1400" dirty="0">
                        <a:solidFill>
                          <a:srgbClr val="000000"/>
                        </a:solidFill>
                        <a:latin typeface="Calibri" pitchFamily="34" charset="0"/>
                        <a:ea typeface="Arial"/>
                      </a:endParaRPr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216387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latin typeface="Calibri" pitchFamily="34" charset="0"/>
                        <a:ea typeface="Calibri"/>
                        <a:cs typeface="ArialNarrow"/>
                      </a:endParaRPr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solidFill>
                          <a:srgbClr val="000000"/>
                        </a:solidFill>
                        <a:latin typeface="Calibri" pitchFamily="34" charset="0"/>
                        <a:ea typeface="Arial"/>
                        <a:cs typeface="Arial Narrow"/>
                      </a:endParaRPr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387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solidFill>
                          <a:srgbClr val="000000"/>
                        </a:solidFill>
                        <a:latin typeface="Calibri" pitchFamily="34" charset="0"/>
                        <a:ea typeface="Arial"/>
                      </a:endParaRPr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solidFill>
                          <a:srgbClr val="000000"/>
                        </a:solidFill>
                        <a:latin typeface="Calibri" pitchFamily="34" charset="0"/>
                        <a:ea typeface="Arial"/>
                      </a:endParaRPr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387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Utenti destinatari</a:t>
                      </a:r>
                      <a:endParaRPr lang="it-IT" sz="1400" dirty="0">
                        <a:solidFill>
                          <a:srgbClr val="000000"/>
                        </a:solidFill>
                        <a:latin typeface="Calibri" pitchFamily="34" charset="0"/>
                        <a:ea typeface="Arial"/>
                      </a:endParaRPr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latin typeface="Calibri" pitchFamily="34" charset="0"/>
                      </a:endParaRPr>
                    </a:p>
                  </a:txBody>
                  <a:tcPr marL="30409" marR="3040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6387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Prerequisiti</a:t>
                      </a:r>
                      <a:endParaRPr lang="it-IT" sz="1400" dirty="0">
                        <a:solidFill>
                          <a:srgbClr val="000000"/>
                        </a:solidFill>
                        <a:latin typeface="Calibri" pitchFamily="34" charset="0"/>
                        <a:ea typeface="Arial"/>
                      </a:endParaRPr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latin typeface="Calibri" pitchFamily="34" charset="0"/>
                      </a:endParaRPr>
                    </a:p>
                  </a:txBody>
                  <a:tcPr marL="30409" marR="3040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2774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Fasi di applicazione</a:t>
                      </a:r>
                      <a:endParaRPr lang="it-IT" sz="1400" dirty="0">
                        <a:solidFill>
                          <a:srgbClr val="000000"/>
                        </a:solidFill>
                        <a:latin typeface="Calibri" pitchFamily="34" charset="0"/>
                        <a:ea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(attività)</a:t>
                      </a:r>
                      <a:endParaRPr lang="it-IT" sz="1400" dirty="0">
                        <a:solidFill>
                          <a:srgbClr val="000000"/>
                        </a:solidFill>
                        <a:latin typeface="Calibri" pitchFamily="34" charset="0"/>
                        <a:ea typeface="Arial"/>
                      </a:endParaRPr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latin typeface="Calibri" pitchFamily="34" charset="0"/>
                      </a:endParaRPr>
                    </a:p>
                  </a:txBody>
                  <a:tcPr marL="30409" marR="3040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6387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Tempi </a:t>
                      </a:r>
                      <a:endParaRPr lang="it-IT" sz="1400" dirty="0">
                        <a:solidFill>
                          <a:srgbClr val="000000"/>
                        </a:solidFill>
                        <a:latin typeface="Calibri" pitchFamily="34" charset="0"/>
                        <a:ea typeface="Arial"/>
                      </a:endParaRPr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latin typeface="Calibri" pitchFamily="34" charset="0"/>
                      </a:endParaRPr>
                    </a:p>
                  </a:txBody>
                  <a:tcPr marL="30409" marR="3040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6132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Metodologie</a:t>
                      </a:r>
                      <a:endParaRPr lang="it-IT" sz="1400" dirty="0">
                        <a:solidFill>
                          <a:srgbClr val="000000"/>
                        </a:solidFill>
                        <a:latin typeface="Calibri" pitchFamily="34" charset="0"/>
                        <a:ea typeface="Arial"/>
                      </a:endParaRPr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latin typeface="Calibri" pitchFamily="34" charset="0"/>
                      </a:endParaRPr>
                    </a:p>
                  </a:txBody>
                  <a:tcPr marL="30409" marR="3040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2774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Risorse umane</a:t>
                      </a:r>
                      <a:endParaRPr lang="it-IT" sz="1400" dirty="0">
                        <a:solidFill>
                          <a:srgbClr val="000000"/>
                        </a:solidFill>
                        <a:latin typeface="Calibri" pitchFamily="34" charset="0"/>
                        <a:ea typeface="Arial"/>
                      </a:endParaRPr>
                    </a:p>
                    <a:p>
                      <a:pPr marL="342900" lvl="0" indent="-34290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Arial Narrow"/>
                        </a:rPr>
                        <a:t>Interne</a:t>
                      </a: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</a:rPr>
                        <a:t> / </a:t>
                      </a: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Arial Narrow"/>
                        </a:rPr>
                        <a:t>esterne</a:t>
                      </a:r>
                      <a:endParaRPr lang="it-IT" sz="140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latin typeface="Calibri" pitchFamily="34" charset="0"/>
                      </a:endParaRPr>
                    </a:p>
                  </a:txBody>
                  <a:tcPr marL="30409" marR="3040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6387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Strumenti</a:t>
                      </a:r>
                      <a:endParaRPr lang="it-IT" sz="1400" dirty="0">
                        <a:solidFill>
                          <a:srgbClr val="000000"/>
                        </a:solidFill>
                        <a:latin typeface="Calibri" pitchFamily="34" charset="0"/>
                        <a:ea typeface="Arial"/>
                      </a:endParaRPr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latin typeface="Calibri" pitchFamily="34" charset="0"/>
                      </a:endParaRPr>
                    </a:p>
                  </a:txBody>
                  <a:tcPr marL="30409" marR="3040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6387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Valutazione</a:t>
                      </a:r>
                      <a:endParaRPr lang="it-IT" sz="1400" dirty="0">
                        <a:solidFill>
                          <a:srgbClr val="000000"/>
                        </a:solidFill>
                        <a:latin typeface="Calibri" pitchFamily="34" charset="0"/>
                        <a:ea typeface="Arial"/>
                      </a:endParaRPr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latin typeface="Calibri" pitchFamily="34" charset="0"/>
                      </a:endParaRPr>
                    </a:p>
                  </a:txBody>
                  <a:tcPr marL="30409" marR="3040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32943" marR="32943" marT="0" marB="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59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20552" y="1052736"/>
            <a:ext cx="3312368" cy="1508105"/>
          </a:xfrm>
          <a:prstGeom prst="rect">
            <a:avLst/>
          </a:prstGeom>
          <a:noFill/>
          <a:ln cap="rnd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latin typeface="Calibri" pitchFamily="34" charset="0"/>
              </a:rPr>
              <a:t>Contesto</a:t>
            </a:r>
          </a:p>
          <a:p>
            <a:r>
              <a:rPr lang="it-IT" dirty="0" smtClean="0">
                <a:latin typeface="Calibri" pitchFamily="34" charset="0"/>
              </a:rPr>
              <a:t>Popolazione scolastica</a:t>
            </a:r>
          </a:p>
          <a:p>
            <a:r>
              <a:rPr lang="it-IT" dirty="0" smtClean="0">
                <a:latin typeface="Calibri" pitchFamily="34" charset="0"/>
              </a:rPr>
              <a:t>Territorio e capitale sociale</a:t>
            </a:r>
          </a:p>
          <a:p>
            <a:r>
              <a:rPr lang="it-IT" dirty="0" smtClean="0">
                <a:latin typeface="Calibri" pitchFamily="34" charset="0"/>
              </a:rPr>
              <a:t>Risorse economiche e materiali</a:t>
            </a:r>
          </a:p>
          <a:p>
            <a:r>
              <a:rPr lang="it-IT" dirty="0" smtClean="0">
                <a:latin typeface="Calibri" pitchFamily="34" charset="0"/>
              </a:rPr>
              <a:t>Risorse professionali</a:t>
            </a:r>
            <a:endParaRPr lang="it-IT" dirty="0">
              <a:latin typeface="Calibri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85048" y="908720"/>
            <a:ext cx="3816424" cy="1846659"/>
          </a:xfrm>
          <a:prstGeom prst="rect">
            <a:avLst/>
          </a:prstGeom>
          <a:noFill/>
          <a:ln cmpd="thickThin"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 extrusionH="76200" contourW="19050">
            <a:extrusionClr>
              <a:schemeClr val="bg1"/>
            </a:extrusionClr>
            <a:contourClr>
              <a:srgbClr val="FF0000"/>
            </a:contourClr>
          </a:sp3d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latin typeface="Calibri" pitchFamily="34" charset="0"/>
              </a:rPr>
              <a:t>Esiti</a:t>
            </a:r>
          </a:p>
          <a:p>
            <a:r>
              <a:rPr lang="it-IT" dirty="0" smtClean="0">
                <a:latin typeface="Calibri" pitchFamily="34" charset="0"/>
              </a:rPr>
              <a:t>Risultati scolastici</a:t>
            </a:r>
          </a:p>
          <a:p>
            <a:r>
              <a:rPr lang="it-IT" dirty="0" smtClean="0">
                <a:latin typeface="Calibri" pitchFamily="34" charset="0"/>
              </a:rPr>
              <a:t>Risultati nelle prove standardizzate nazionali</a:t>
            </a:r>
          </a:p>
          <a:p>
            <a:r>
              <a:rPr lang="it-IT" b="1" dirty="0" smtClean="0">
                <a:solidFill>
                  <a:srgbClr val="FF0000"/>
                </a:solidFill>
                <a:latin typeface="Calibri" pitchFamily="34" charset="0"/>
              </a:rPr>
              <a:t>Competenze chiave di cittadinanza</a:t>
            </a:r>
          </a:p>
          <a:p>
            <a:r>
              <a:rPr lang="it-IT" dirty="0" smtClean="0">
                <a:latin typeface="Calibri" pitchFamily="34" charset="0"/>
              </a:rPr>
              <a:t>Risultati a distanza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48544" y="3068960"/>
            <a:ext cx="3384376" cy="209288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19050">
            <a:contourClr>
              <a:schemeClr val="accent5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latin typeface="Calibri" pitchFamily="34" charset="0"/>
              </a:rPr>
              <a:t>Processi - Pratiche educative e didattiche </a:t>
            </a:r>
          </a:p>
          <a:p>
            <a:r>
              <a:rPr lang="it-IT" dirty="0" smtClean="0">
                <a:latin typeface="Calibri" pitchFamily="34" charset="0"/>
              </a:rPr>
              <a:t>Curricolo, progettazione e valutazione</a:t>
            </a:r>
          </a:p>
          <a:p>
            <a:r>
              <a:rPr lang="it-IT" b="1" dirty="0" smtClean="0">
                <a:solidFill>
                  <a:srgbClr val="FF0000"/>
                </a:solidFill>
                <a:latin typeface="Calibri" pitchFamily="34" charset="0"/>
              </a:rPr>
              <a:t>Ambiente di apprendimento</a:t>
            </a:r>
          </a:p>
          <a:p>
            <a:r>
              <a:rPr lang="it-IT" dirty="0" smtClean="0">
                <a:latin typeface="Calibri" pitchFamily="34" charset="0"/>
              </a:rPr>
              <a:t>Inclusione e differenziazione</a:t>
            </a:r>
          </a:p>
          <a:p>
            <a:r>
              <a:rPr lang="it-IT" dirty="0" smtClean="0">
                <a:latin typeface="Calibri" pitchFamily="34" charset="0"/>
              </a:rPr>
              <a:t>Continuità e orientamento</a:t>
            </a:r>
            <a:endParaRPr lang="it-IT" dirty="0">
              <a:latin typeface="Calibri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60512" y="404664"/>
            <a:ext cx="9145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6"/>
                </a:solidFill>
                <a:latin typeface="Calibri" pitchFamily="34" charset="0"/>
              </a:rPr>
              <a:t>Gli indicatori per il RAV</a:t>
            </a:r>
            <a:endParaRPr lang="it-IT" b="1" dirty="0">
              <a:solidFill>
                <a:schemeClr val="accent6"/>
              </a:solidFill>
              <a:latin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241032" y="3068960"/>
            <a:ext cx="4104456" cy="236988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 contourW="19050">
            <a:extrusionClr>
              <a:srgbClr val="00B050"/>
            </a:extrusionClr>
          </a:sp3d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latin typeface="Calibri" pitchFamily="34" charset="0"/>
              </a:rPr>
              <a:t>Processi - Pratiche gestionali e organizzative</a:t>
            </a:r>
          </a:p>
          <a:p>
            <a:r>
              <a:rPr lang="it-IT" dirty="0" smtClean="0">
                <a:latin typeface="Calibri" pitchFamily="34" charset="0"/>
              </a:rPr>
              <a:t>Orientamento strategico e organizzazione</a:t>
            </a:r>
          </a:p>
          <a:p>
            <a:r>
              <a:rPr lang="it-IT" dirty="0" smtClean="0">
                <a:latin typeface="Calibri" pitchFamily="34" charset="0"/>
              </a:rPr>
              <a:t>della scuola</a:t>
            </a:r>
          </a:p>
          <a:p>
            <a:r>
              <a:rPr lang="it-IT" b="1" dirty="0" smtClean="0">
                <a:solidFill>
                  <a:srgbClr val="FF0000"/>
                </a:solidFill>
                <a:latin typeface="Calibri" pitchFamily="34" charset="0"/>
              </a:rPr>
              <a:t>Sviluppo e valorizzazione delle risorse umane</a:t>
            </a:r>
          </a:p>
          <a:p>
            <a:r>
              <a:rPr lang="it-IT" dirty="0" smtClean="0">
                <a:latin typeface="Calibri" pitchFamily="34" charset="0"/>
              </a:rPr>
              <a:t>Integrazione con il territorio e rapporti con le famiglie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59028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04" name="Group 64"/>
          <p:cNvGraphicFramePr>
            <a:graphicFrameLocks noGrp="1"/>
          </p:cNvGraphicFramePr>
          <p:nvPr>
            <p:extLst/>
          </p:nvPr>
        </p:nvGraphicFramePr>
        <p:xfrm>
          <a:off x="238126" y="980728"/>
          <a:ext cx="9429750" cy="4925060"/>
        </p:xfrm>
        <a:graphic>
          <a:graphicData uri="http://schemas.openxmlformats.org/drawingml/2006/table">
            <a:tbl>
              <a:tblPr/>
              <a:tblGrid>
                <a:gridCol w="24558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0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8736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21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UNITA’ </a:t>
                      </a:r>
                      <a:r>
                        <a:rPr kumimoji="0" lang="it-IT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</a:t>
                      </a: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APPRENDIMENTO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Denominazione</a:t>
                      </a:r>
                      <a:endParaRPr kumimoji="0" lang="it-IT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Prodotto/Compito autentico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Competenze mirate</a:t>
                      </a: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49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49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Abilità</a:t>
                      </a: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Conoscenze</a:t>
                      </a: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49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Utenti destinatari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Prerequisiti</a:t>
                      </a: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Fasi di applicazione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Tempi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Metodologia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Risorse umane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Strumenti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Valutazione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154" marR="48154" marT="0" marB="0" anchor="ctr" horzOverflow="overflow">
                    <a:lnL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38972" name="Freccia a destra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953502" y="5072065"/>
            <a:ext cx="500063" cy="733425"/>
          </a:xfrm>
          <a:prstGeom prst="rightArrow">
            <a:avLst>
              <a:gd name="adj1" fmla="val 50000"/>
              <a:gd name="adj2" fmla="val 49931"/>
            </a:avLst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it-IT">
              <a:latin typeface="Verdana" pitchFamily="34" charset="0"/>
            </a:endParaRPr>
          </a:p>
        </p:txBody>
      </p:sp>
      <p:sp>
        <p:nvSpPr>
          <p:cNvPr id="38973" name="Rectangle 67"/>
          <p:cNvSpPr>
            <a:spLocks noChangeArrowheads="1"/>
          </p:cNvSpPr>
          <p:nvPr/>
        </p:nvSpPr>
        <p:spPr bwMode="auto">
          <a:xfrm>
            <a:off x="0" y="116633"/>
            <a:ext cx="9906000" cy="8331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</a:tabLst>
            </a:pPr>
            <a:r>
              <a:rPr lang="it-IT" sz="2400" b="1" dirty="0">
                <a:solidFill>
                  <a:srgbClr val="0070C0"/>
                </a:solidFill>
                <a:latin typeface="Calibri" pitchFamily="34" charset="0"/>
              </a:rPr>
              <a:t>Come progettare un’attività finalizzata ad insegnare competenze: </a:t>
            </a:r>
          </a:p>
          <a:p>
            <a:pPr algn="ctr">
              <a:tabLst>
                <a:tab pos="0" algn="l"/>
              </a:tabLst>
            </a:pPr>
            <a:r>
              <a:rPr lang="it-IT" sz="2400" b="1" dirty="0">
                <a:solidFill>
                  <a:srgbClr val="0070C0"/>
                </a:solidFill>
                <a:latin typeface="Calibri" pitchFamily="34" charset="0"/>
              </a:rPr>
              <a:t>Struttura dell’Unità di </a:t>
            </a:r>
            <a:r>
              <a:rPr lang="it-IT" sz="2400" b="1" dirty="0" smtClean="0">
                <a:solidFill>
                  <a:srgbClr val="0070C0"/>
                </a:solidFill>
                <a:latin typeface="Calibri" pitchFamily="34" charset="0"/>
              </a:rPr>
              <a:t>Apprendimento: la Procedura B</a:t>
            </a:r>
            <a:endParaRPr lang="it-IT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" name="Callout: linea 1"/>
          <p:cNvSpPr/>
          <p:nvPr/>
        </p:nvSpPr>
        <p:spPr bwMode="auto">
          <a:xfrm>
            <a:off x="3080793" y="1340043"/>
            <a:ext cx="1152128" cy="369256"/>
          </a:xfrm>
          <a:prstGeom prst="borderCallout1">
            <a:avLst>
              <a:gd name="adj1" fmla="val 48054"/>
              <a:gd name="adj2" fmla="val -518"/>
              <a:gd name="adj3" fmla="val 109266"/>
              <a:gd name="adj4" fmla="val -99523"/>
            </a:avLst>
          </a:prstGeom>
          <a:solidFill>
            <a:srgbClr val="0070C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it-IT" sz="2000" b="1" i="0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Passo 1</a:t>
            </a:r>
          </a:p>
        </p:txBody>
      </p:sp>
      <p:sp>
        <p:nvSpPr>
          <p:cNvPr id="15" name="Callout: linea 1"/>
          <p:cNvSpPr/>
          <p:nvPr/>
        </p:nvSpPr>
        <p:spPr bwMode="auto">
          <a:xfrm>
            <a:off x="3443686" y="4987927"/>
            <a:ext cx="1152128" cy="369256"/>
          </a:xfrm>
          <a:prstGeom prst="rect">
            <a:avLst/>
          </a:prstGeom>
          <a:solidFill>
            <a:srgbClr val="0070C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it-IT" sz="2000" b="1" i="0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Passo </a:t>
            </a:r>
            <a:r>
              <a:rPr kumimoji="0" lang="it-IT" sz="2000" b="1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0" lang="it-IT" sz="2000" b="1" i="0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llout: linea 1"/>
          <p:cNvSpPr/>
          <p:nvPr/>
        </p:nvSpPr>
        <p:spPr bwMode="auto">
          <a:xfrm>
            <a:off x="3652193" y="3861048"/>
            <a:ext cx="1152128" cy="369256"/>
          </a:xfrm>
          <a:prstGeom prst="borderCallout1">
            <a:avLst>
              <a:gd name="adj1" fmla="val 48054"/>
              <a:gd name="adj2" fmla="val -518"/>
              <a:gd name="adj3" fmla="val 98948"/>
              <a:gd name="adj4" fmla="val -138104"/>
            </a:avLst>
          </a:prstGeom>
          <a:solidFill>
            <a:srgbClr val="0070C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it-IT" sz="2000" b="1" i="0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Passo </a:t>
            </a:r>
            <a:r>
              <a:rPr kumimoji="0" lang="it-IT" sz="2000" b="1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it-IT" sz="2000" b="1" i="0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llout: linea 1"/>
          <p:cNvSpPr/>
          <p:nvPr/>
        </p:nvSpPr>
        <p:spPr bwMode="auto">
          <a:xfrm>
            <a:off x="7329264" y="3616348"/>
            <a:ext cx="1152128" cy="369256"/>
          </a:xfrm>
          <a:prstGeom prst="rect">
            <a:avLst/>
          </a:prstGeom>
          <a:solidFill>
            <a:srgbClr val="0070C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it-IT" sz="2000" b="1" i="0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Passo </a:t>
            </a:r>
            <a:r>
              <a:rPr kumimoji="0" lang="it-IT" sz="2000" b="1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0" lang="it-IT" sz="2000" b="1" i="0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llout: linea 1"/>
          <p:cNvSpPr/>
          <p:nvPr/>
        </p:nvSpPr>
        <p:spPr bwMode="auto">
          <a:xfrm>
            <a:off x="8301436" y="2160633"/>
            <a:ext cx="1152128" cy="369256"/>
          </a:xfrm>
          <a:prstGeom prst="borderCallout1">
            <a:avLst>
              <a:gd name="adj1" fmla="val 48054"/>
              <a:gd name="adj2" fmla="val -518"/>
              <a:gd name="adj3" fmla="val -7672"/>
              <a:gd name="adj4" fmla="val -196527"/>
            </a:avLst>
          </a:prstGeom>
          <a:solidFill>
            <a:srgbClr val="0070C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it-IT" sz="2000" b="1" i="0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Passo </a:t>
            </a:r>
            <a:r>
              <a:rPr lang="it-IT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0" lang="it-IT" sz="2000" b="1" i="0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nettore 2 12"/>
          <p:cNvCxnSpPr/>
          <p:nvPr/>
        </p:nvCxnSpPr>
        <p:spPr bwMode="auto">
          <a:xfrm flipH="1" flipV="1">
            <a:off x="2082777" y="4560242"/>
            <a:ext cx="1438448" cy="66422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24" name="Connettore 2 23"/>
          <p:cNvCxnSpPr/>
          <p:nvPr/>
        </p:nvCxnSpPr>
        <p:spPr bwMode="auto">
          <a:xfrm flipH="1" flipV="1">
            <a:off x="2082777" y="4826597"/>
            <a:ext cx="1438448" cy="397869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25" name="Connettore 2 24"/>
          <p:cNvCxnSpPr/>
          <p:nvPr/>
        </p:nvCxnSpPr>
        <p:spPr bwMode="auto">
          <a:xfrm flipH="1" flipV="1">
            <a:off x="2082777" y="5188588"/>
            <a:ext cx="1438448" cy="3587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26" name="Connettore 2 25"/>
          <p:cNvCxnSpPr/>
          <p:nvPr/>
        </p:nvCxnSpPr>
        <p:spPr bwMode="auto">
          <a:xfrm flipH="1">
            <a:off x="2082777" y="5224464"/>
            <a:ext cx="1438448" cy="3048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34" name="Connettore 2 33"/>
          <p:cNvCxnSpPr>
            <a:stCxn id="17" idx="1"/>
          </p:cNvCxnSpPr>
          <p:nvPr/>
        </p:nvCxnSpPr>
        <p:spPr bwMode="auto">
          <a:xfrm flipH="1" flipV="1">
            <a:off x="7039520" y="3212979"/>
            <a:ext cx="289744" cy="587999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35" name="Connettore 2 34"/>
          <p:cNvCxnSpPr>
            <a:stCxn id="17" idx="1"/>
          </p:cNvCxnSpPr>
          <p:nvPr/>
        </p:nvCxnSpPr>
        <p:spPr bwMode="auto">
          <a:xfrm flipH="1" flipV="1">
            <a:off x="2720752" y="3212978"/>
            <a:ext cx="4608512" cy="58799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405671008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023" name="Group 87"/>
          <p:cNvGraphicFramePr>
            <a:graphicFrameLocks noGrp="1"/>
          </p:cNvGraphicFramePr>
          <p:nvPr>
            <p:extLst/>
          </p:nvPr>
        </p:nvGraphicFramePr>
        <p:xfrm>
          <a:off x="309563" y="2060575"/>
          <a:ext cx="9180513" cy="3834132"/>
        </p:xfrm>
        <a:graphic>
          <a:graphicData uri="http://schemas.openxmlformats.org/drawingml/2006/table">
            <a:tbl>
              <a:tblPr/>
              <a:tblGrid>
                <a:gridCol w="6794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97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87277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Fasi</a:t>
                      </a: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Attività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Cosa fa lo studente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Metodologia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Cosa fa il docente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Strumenti </a:t>
                      </a: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Esiti</a:t>
                      </a: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Tempi</a:t>
                      </a: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Evidenze per la valutazione</a:t>
                      </a: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9995" name="Rectangle 55"/>
          <p:cNvSpPr>
            <a:spLocks noChangeArrowheads="1"/>
          </p:cNvSpPr>
          <p:nvPr/>
        </p:nvSpPr>
        <p:spPr bwMode="auto">
          <a:xfrm>
            <a:off x="3205464" y="1265309"/>
            <a:ext cx="3352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600" b="1" i="1">
                <a:latin typeface="Verdana" pitchFamily="34" charset="0"/>
              </a:rPr>
              <a:t>PIANO DI LAVORO UDA</a:t>
            </a:r>
            <a:endParaRPr lang="it-IT" sz="1600" b="1">
              <a:latin typeface="Verdana" pitchFamily="34" charset="0"/>
            </a:endParaRPr>
          </a:p>
          <a:p>
            <a:pPr algn="ctr"/>
            <a:r>
              <a:rPr lang="it-IT" sz="1600" i="1">
                <a:latin typeface="Verdana" pitchFamily="34" charset="0"/>
              </a:rPr>
              <a:t>SPECIFICAZIONE DELLE FASI</a:t>
            </a:r>
            <a:r>
              <a:rPr lang="it-IT" sz="2400">
                <a:latin typeface="Verdana" pitchFamily="34" charset="0"/>
              </a:rPr>
              <a:t> </a:t>
            </a:r>
          </a:p>
        </p:txBody>
      </p:sp>
      <p:sp>
        <p:nvSpPr>
          <p:cNvPr id="39996" name="Rectangle 67"/>
          <p:cNvSpPr>
            <a:spLocks noChangeArrowheads="1"/>
          </p:cNvSpPr>
          <p:nvPr/>
        </p:nvSpPr>
        <p:spPr bwMode="auto">
          <a:xfrm>
            <a:off x="0" y="333376"/>
            <a:ext cx="9906000" cy="8331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</a:tabLst>
            </a:pPr>
            <a:r>
              <a:rPr lang="it-IT" sz="2400" b="1" dirty="0">
                <a:solidFill>
                  <a:srgbClr val="0070C0"/>
                </a:solidFill>
                <a:latin typeface="Calibri" pitchFamily="34" charset="0"/>
              </a:rPr>
              <a:t>Come progettare un’attività finalizzata ad insegnare competenze: </a:t>
            </a:r>
          </a:p>
          <a:p>
            <a:pPr algn="ctr">
              <a:tabLst>
                <a:tab pos="0" algn="l"/>
              </a:tabLst>
            </a:pPr>
            <a:r>
              <a:rPr lang="it-IT" sz="2400" b="1" dirty="0">
                <a:solidFill>
                  <a:srgbClr val="0070C0"/>
                </a:solidFill>
                <a:latin typeface="Calibri" pitchFamily="34" charset="0"/>
              </a:rPr>
              <a:t>Struttura dell’Unità di Apprendimento</a:t>
            </a:r>
          </a:p>
        </p:txBody>
      </p:sp>
      <p:sp>
        <p:nvSpPr>
          <p:cNvPr id="7" name="Callout: linea 1"/>
          <p:cNvSpPr/>
          <p:nvPr/>
        </p:nvSpPr>
        <p:spPr bwMode="auto">
          <a:xfrm>
            <a:off x="5984200" y="3626166"/>
            <a:ext cx="1152128" cy="369256"/>
          </a:xfrm>
          <a:prstGeom prst="rect">
            <a:avLst/>
          </a:prstGeom>
          <a:solidFill>
            <a:srgbClr val="0070C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it-IT" sz="2000" b="1" i="0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Passo </a:t>
            </a:r>
            <a:r>
              <a:rPr kumimoji="0" lang="it-IT" sz="2000" b="1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0" lang="it-IT" sz="2000" b="1" i="0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llout: linea 1"/>
          <p:cNvSpPr/>
          <p:nvPr/>
        </p:nvSpPr>
        <p:spPr bwMode="auto">
          <a:xfrm>
            <a:off x="2068911" y="4221088"/>
            <a:ext cx="1152128" cy="369256"/>
          </a:xfrm>
          <a:prstGeom prst="rect">
            <a:avLst/>
          </a:prstGeom>
          <a:solidFill>
            <a:srgbClr val="0070C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it-IT" sz="2000" b="1" i="0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Passo </a:t>
            </a:r>
            <a:r>
              <a:rPr lang="it-IT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0" lang="it-IT" sz="2000" b="1" i="0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nettore 2 8"/>
          <p:cNvCxnSpPr/>
          <p:nvPr/>
        </p:nvCxnSpPr>
        <p:spPr bwMode="auto">
          <a:xfrm flipV="1">
            <a:off x="2792760" y="3140971"/>
            <a:ext cx="792088" cy="1080119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10" name="Connettore 2 9"/>
          <p:cNvCxnSpPr/>
          <p:nvPr/>
        </p:nvCxnSpPr>
        <p:spPr bwMode="auto">
          <a:xfrm flipH="1" flipV="1">
            <a:off x="1712641" y="3140971"/>
            <a:ext cx="792088" cy="1080119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16" name="Connettore 2 15"/>
          <p:cNvCxnSpPr>
            <a:stCxn id="7" idx="3"/>
          </p:cNvCxnSpPr>
          <p:nvPr/>
        </p:nvCxnSpPr>
        <p:spPr bwMode="auto">
          <a:xfrm flipV="1">
            <a:off x="7136327" y="3194310"/>
            <a:ext cx="1273411" cy="61648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20317687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95" name="Rectangle 55"/>
          <p:cNvSpPr>
            <a:spLocks noChangeArrowheads="1"/>
          </p:cNvSpPr>
          <p:nvPr/>
        </p:nvSpPr>
        <p:spPr bwMode="auto">
          <a:xfrm>
            <a:off x="3289725" y="1365334"/>
            <a:ext cx="3326552" cy="338554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1600" b="1" i="1" dirty="0" smtClean="0">
                <a:latin typeface="Verdana" pitchFamily="34" charset="0"/>
              </a:rPr>
              <a:t>RUBRICA DI VALUTAZIONE</a:t>
            </a:r>
            <a:endParaRPr lang="it-IT" sz="1600" b="1" dirty="0">
              <a:latin typeface="Verdana" pitchFamily="34" charset="0"/>
            </a:endParaRPr>
          </a:p>
        </p:txBody>
      </p:sp>
      <p:sp>
        <p:nvSpPr>
          <p:cNvPr id="39996" name="Rectangle 67"/>
          <p:cNvSpPr>
            <a:spLocks noChangeArrowheads="1"/>
          </p:cNvSpPr>
          <p:nvPr/>
        </p:nvSpPr>
        <p:spPr bwMode="auto">
          <a:xfrm>
            <a:off x="0" y="333376"/>
            <a:ext cx="9906000" cy="8331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</a:tabLst>
            </a:pPr>
            <a:r>
              <a:rPr lang="it-IT" sz="2400" b="1" dirty="0">
                <a:solidFill>
                  <a:srgbClr val="0070C0"/>
                </a:solidFill>
                <a:latin typeface="Calibri" pitchFamily="34" charset="0"/>
              </a:rPr>
              <a:t>Come progettare un’attività finalizzata ad insegnare competenze: </a:t>
            </a:r>
          </a:p>
          <a:p>
            <a:pPr algn="ctr">
              <a:tabLst>
                <a:tab pos="0" algn="l"/>
              </a:tabLst>
            </a:pPr>
            <a:r>
              <a:rPr lang="it-IT" sz="2400" b="1" dirty="0">
                <a:solidFill>
                  <a:srgbClr val="0070C0"/>
                </a:solidFill>
                <a:latin typeface="Calibri" pitchFamily="34" charset="0"/>
              </a:rPr>
              <a:t>Struttura dell’Unità di Apprendimento</a:t>
            </a:r>
          </a:p>
        </p:txBody>
      </p:sp>
      <p:graphicFrame>
        <p:nvGraphicFramePr>
          <p:cNvPr id="8" name="Group 87"/>
          <p:cNvGraphicFramePr>
            <a:graphicFrameLocks noGrp="1"/>
          </p:cNvGraphicFramePr>
          <p:nvPr>
            <p:extLst/>
          </p:nvPr>
        </p:nvGraphicFramePr>
        <p:xfrm>
          <a:off x="602922" y="2348882"/>
          <a:ext cx="8891909" cy="3239567"/>
        </p:xfrm>
        <a:graphic>
          <a:graphicData uri="http://schemas.openxmlformats.org/drawingml/2006/table">
            <a:tbl>
              <a:tblPr/>
              <a:tblGrid>
                <a:gridCol w="21590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869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6681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0686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96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Evidenza</a:t>
                      </a: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Iniziale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Base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Intermedio </a:t>
                      </a: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Avanzato</a:t>
                      </a: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96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1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96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6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96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ectangle 55"/>
          <p:cNvSpPr>
            <a:spLocks noChangeArrowheads="1"/>
          </p:cNvSpPr>
          <p:nvPr/>
        </p:nvSpPr>
        <p:spPr bwMode="auto">
          <a:xfrm>
            <a:off x="5745089" y="1885558"/>
            <a:ext cx="8675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600" b="1" i="1" dirty="0">
                <a:latin typeface="Verdana" pitchFamily="34" charset="0"/>
              </a:rPr>
              <a:t>Livelli</a:t>
            </a:r>
            <a:endParaRPr lang="it-IT" sz="1600" b="1" dirty="0">
              <a:latin typeface="Verdana" pitchFamily="34" charset="0"/>
            </a:endParaRPr>
          </a:p>
        </p:txBody>
      </p:sp>
      <p:sp>
        <p:nvSpPr>
          <p:cNvPr id="7" name="Callout: linea 1"/>
          <p:cNvSpPr/>
          <p:nvPr/>
        </p:nvSpPr>
        <p:spPr bwMode="auto">
          <a:xfrm>
            <a:off x="8193360" y="1018823"/>
            <a:ext cx="1152128" cy="369256"/>
          </a:xfrm>
          <a:prstGeom prst="borderCallout1">
            <a:avLst>
              <a:gd name="adj1" fmla="val 48054"/>
              <a:gd name="adj2" fmla="val -518"/>
              <a:gd name="adj3" fmla="val 137695"/>
              <a:gd name="adj4" fmla="val -137253"/>
            </a:avLst>
          </a:prstGeom>
          <a:solidFill>
            <a:srgbClr val="0070C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it-IT" sz="2000" b="1" i="0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Passo </a:t>
            </a:r>
            <a:r>
              <a:rPr kumimoji="0" lang="it-IT" sz="2000" b="1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0" lang="it-IT" sz="2000" b="1" i="0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86507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xfrm>
            <a:off x="1129904" y="0"/>
            <a:ext cx="8280796" cy="908050"/>
          </a:xfrm>
        </p:spPr>
        <p:txBody>
          <a:bodyPr/>
          <a:lstStyle/>
          <a:p>
            <a:pPr eaLnBrk="1" hangingPunct="1"/>
            <a:r>
              <a:rPr lang="it-IT" sz="3200" b="1" smtClean="0"/>
              <a:t>ASPETTI DELLA COMPETENZA</a:t>
            </a:r>
            <a:endParaRPr lang="it-IT" sz="3200" smtClean="0"/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37" y="333376"/>
            <a:ext cx="711994" cy="695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5" name="Rettangolo 24"/>
          <p:cNvSpPr/>
          <p:nvPr/>
        </p:nvSpPr>
        <p:spPr>
          <a:xfrm>
            <a:off x="6825208" y="4701455"/>
            <a:ext cx="2808419" cy="1295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</a:rPr>
              <a:t>capacità di ascolto, collaborazione,  rispetto delle regole condivise,  partecipazione, empatia …</a:t>
            </a:r>
          </a:p>
        </p:txBody>
      </p:sp>
      <p:grpSp>
        <p:nvGrpSpPr>
          <p:cNvPr id="30" name="Gruppo 29"/>
          <p:cNvGrpSpPr/>
          <p:nvPr/>
        </p:nvGrpSpPr>
        <p:grpSpPr>
          <a:xfrm>
            <a:off x="344488" y="548680"/>
            <a:ext cx="9354691" cy="5347511"/>
            <a:chOff x="200472" y="765175"/>
            <a:chExt cx="9354691" cy="5347511"/>
          </a:xfrm>
        </p:grpSpPr>
        <p:sp>
          <p:nvSpPr>
            <p:cNvPr id="18" name="Ovale 17"/>
            <p:cNvSpPr/>
            <p:nvPr/>
          </p:nvSpPr>
          <p:spPr>
            <a:xfrm>
              <a:off x="6591962" y="765175"/>
              <a:ext cx="2681518" cy="1079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600" b="1" dirty="0"/>
                <a:t>PRATICO/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600" b="1" dirty="0"/>
                <a:t>PROCEDURALE </a:t>
              </a:r>
            </a:p>
          </p:txBody>
        </p:sp>
        <p:grpSp>
          <p:nvGrpSpPr>
            <p:cNvPr id="28" name="Gruppo 27"/>
            <p:cNvGrpSpPr/>
            <p:nvPr/>
          </p:nvGrpSpPr>
          <p:grpSpPr>
            <a:xfrm>
              <a:off x="200472" y="1072374"/>
              <a:ext cx="9354691" cy="5040312"/>
              <a:chOff x="200472" y="1125539"/>
              <a:chExt cx="9354691" cy="5040312"/>
            </a:xfrm>
          </p:grpSpPr>
          <p:sp>
            <p:nvSpPr>
              <p:cNvPr id="7" name="Freccia a destra 6"/>
              <p:cNvSpPr/>
              <p:nvPr/>
            </p:nvSpPr>
            <p:spPr>
              <a:xfrm>
                <a:off x="2534973" y="1268413"/>
                <a:ext cx="779066" cy="360362"/>
              </a:xfrm>
              <a:prstGeom prst="rightArrow">
                <a:avLst/>
              </a:prstGeom>
              <a:solidFill>
                <a:srgbClr val="FFFF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/>
              </a:p>
            </p:txBody>
          </p:sp>
          <p:sp>
            <p:nvSpPr>
              <p:cNvPr id="8" name="Freccia a destra 7"/>
              <p:cNvSpPr/>
              <p:nvPr/>
            </p:nvSpPr>
            <p:spPr>
              <a:xfrm rot="5400000">
                <a:off x="7872745" y="1903480"/>
                <a:ext cx="365125" cy="390393"/>
              </a:xfrm>
              <a:prstGeom prst="rightArrow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/>
              </a:p>
            </p:txBody>
          </p:sp>
          <p:sp>
            <p:nvSpPr>
              <p:cNvPr id="9" name="Freccia a destra 8"/>
              <p:cNvSpPr/>
              <p:nvPr/>
            </p:nvSpPr>
            <p:spPr>
              <a:xfrm>
                <a:off x="2301082" y="5300664"/>
                <a:ext cx="576131" cy="388937"/>
              </a:xfrm>
              <a:prstGeom prst="rightArrow">
                <a:avLst/>
              </a:prstGeom>
              <a:solidFill>
                <a:srgbClr val="FF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/>
              </a:p>
            </p:txBody>
          </p:sp>
          <p:sp>
            <p:nvSpPr>
              <p:cNvPr id="10" name="Freccia a destra 9"/>
              <p:cNvSpPr/>
              <p:nvPr/>
            </p:nvSpPr>
            <p:spPr>
              <a:xfrm rot="5400000">
                <a:off x="1589368" y="3250243"/>
                <a:ext cx="647700" cy="545173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/>
              </a:p>
            </p:txBody>
          </p:sp>
          <p:sp>
            <p:nvSpPr>
              <p:cNvPr id="11" name="Freccia a destra 10"/>
              <p:cNvSpPr/>
              <p:nvPr/>
            </p:nvSpPr>
            <p:spPr>
              <a:xfrm rot="5400000">
                <a:off x="8015487" y="4494280"/>
                <a:ext cx="504825" cy="390393"/>
              </a:xfrm>
              <a:prstGeom prst="rightArrow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dirty="0"/>
                  <a:t>              </a:t>
                </a:r>
              </a:p>
            </p:txBody>
          </p:sp>
          <p:sp>
            <p:nvSpPr>
              <p:cNvPr id="15" name="Rettangolo 14"/>
              <p:cNvSpPr/>
              <p:nvPr/>
            </p:nvSpPr>
            <p:spPr>
              <a:xfrm>
                <a:off x="3393150" y="1196976"/>
                <a:ext cx="1716352" cy="576263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dirty="0">
                    <a:solidFill>
                      <a:schemeClr val="tx1"/>
                    </a:solidFill>
                  </a:rPr>
                  <a:t>conoscenze </a:t>
                </a:r>
              </a:p>
            </p:txBody>
          </p:sp>
          <p:sp>
            <p:nvSpPr>
              <p:cNvPr id="17" name="Ovale 16"/>
              <p:cNvSpPr/>
              <p:nvPr/>
            </p:nvSpPr>
            <p:spPr>
              <a:xfrm>
                <a:off x="272480" y="1125539"/>
                <a:ext cx="2232248" cy="790575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600" b="1" dirty="0">
                    <a:solidFill>
                      <a:schemeClr val="tx1"/>
                    </a:solidFill>
                  </a:rPr>
                  <a:t>COGNITIVO</a:t>
                </a:r>
              </a:p>
            </p:txBody>
          </p:sp>
          <p:sp>
            <p:nvSpPr>
              <p:cNvPr id="19" name="Rettangolo 18"/>
              <p:cNvSpPr/>
              <p:nvPr/>
            </p:nvSpPr>
            <p:spPr>
              <a:xfrm>
                <a:off x="6591962" y="2276475"/>
                <a:ext cx="2963201" cy="865188"/>
              </a:xfrm>
              <a:prstGeom prst="rect">
                <a:avLst/>
              </a:prstGeom>
              <a:solidFill>
                <a:srgbClr val="FF33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600" dirty="0"/>
                  <a:t>abilità, saper fare, gestire problemi rispetto ad un compito, ad un ambito</a:t>
                </a:r>
              </a:p>
            </p:txBody>
          </p:sp>
          <p:sp>
            <p:nvSpPr>
              <p:cNvPr id="20" name="Ovale 19"/>
              <p:cNvSpPr/>
              <p:nvPr/>
            </p:nvSpPr>
            <p:spPr>
              <a:xfrm>
                <a:off x="271728" y="2118859"/>
                <a:ext cx="3169104" cy="1094241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600" b="1" dirty="0">
                    <a:solidFill>
                      <a:schemeClr val="tx1"/>
                    </a:solidFill>
                  </a:rPr>
                  <a:t>METACOGNITIVO/METODOLOGICO</a:t>
                </a:r>
                <a:r>
                  <a:rPr lang="it-IT" sz="1600" dirty="0"/>
                  <a:t> </a:t>
                </a:r>
              </a:p>
            </p:txBody>
          </p:sp>
          <p:sp>
            <p:nvSpPr>
              <p:cNvPr id="21" name="Rettangolo 20"/>
              <p:cNvSpPr/>
              <p:nvPr/>
            </p:nvSpPr>
            <p:spPr>
              <a:xfrm>
                <a:off x="271728" y="3860799"/>
                <a:ext cx="3355314" cy="994363"/>
              </a:xfrm>
              <a:prstGeom prst="rect">
                <a:avLst/>
              </a:prstGeom>
              <a:solidFill>
                <a:srgbClr val="00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600" dirty="0">
                    <a:solidFill>
                      <a:schemeClr val="tx1"/>
                    </a:solidFill>
                  </a:rPr>
                  <a:t>sapere come, possedere metodi, strategie,generalizzare e trasferire, risolvere problemi</a:t>
                </a:r>
              </a:p>
            </p:txBody>
          </p:sp>
          <p:sp>
            <p:nvSpPr>
              <p:cNvPr id="22" name="Ovale 21"/>
              <p:cNvSpPr/>
              <p:nvPr/>
            </p:nvSpPr>
            <p:spPr>
              <a:xfrm>
                <a:off x="200472" y="5013325"/>
                <a:ext cx="2232248" cy="1079500"/>
              </a:xfrm>
              <a:prstGeom prst="ellipse">
                <a:avLst/>
              </a:prstGeom>
              <a:solidFill>
                <a:srgbClr val="CC00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600" b="1" dirty="0"/>
                  <a:t>PERSONALE</a:t>
                </a:r>
              </a:p>
            </p:txBody>
          </p:sp>
          <p:sp>
            <p:nvSpPr>
              <p:cNvPr id="23" name="Rettangolo 22"/>
              <p:cNvSpPr/>
              <p:nvPr/>
            </p:nvSpPr>
            <p:spPr>
              <a:xfrm>
                <a:off x="2846256" y="5013326"/>
                <a:ext cx="2964921" cy="1152525"/>
              </a:xfrm>
              <a:prstGeom prst="rect">
                <a:avLst/>
              </a:prstGeom>
              <a:solidFill>
                <a:srgbClr val="CC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600" dirty="0"/>
                  <a:t>capacità personali (perseveranza, autoefficacia, autostima, puntualità,  flessibilità, ecc)</a:t>
                </a:r>
              </a:p>
            </p:txBody>
          </p:sp>
          <p:sp>
            <p:nvSpPr>
              <p:cNvPr id="24" name="Ovale 23"/>
              <p:cNvSpPr/>
              <p:nvPr/>
            </p:nvSpPr>
            <p:spPr>
              <a:xfrm>
                <a:off x="6897217" y="3284539"/>
                <a:ext cx="2580556" cy="1081087"/>
              </a:xfrm>
              <a:prstGeom prst="ellipse">
                <a:avLst/>
              </a:prstGeom>
              <a:solidFill>
                <a:srgbClr val="FC860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600" b="1" dirty="0">
                    <a:solidFill>
                      <a:schemeClr val="tx1"/>
                    </a:solidFill>
                  </a:rPr>
                  <a:t>SOCIALE/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600" b="1" dirty="0">
                    <a:solidFill>
                      <a:schemeClr val="tx1"/>
                    </a:solidFill>
                  </a:rPr>
                  <a:t>RELAZIONALE</a:t>
                </a:r>
              </a:p>
            </p:txBody>
          </p:sp>
          <p:sp>
            <p:nvSpPr>
              <p:cNvPr id="26" name="Ovale 25"/>
              <p:cNvSpPr/>
              <p:nvPr/>
            </p:nvSpPr>
            <p:spPr>
              <a:xfrm>
                <a:off x="3938323" y="1916113"/>
                <a:ext cx="1950244" cy="1225550"/>
              </a:xfrm>
              <a:prstGeom prst="ellipse">
                <a:avLst/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2400" b="1" dirty="0"/>
                  <a:t>ETICO</a:t>
                </a:r>
                <a:r>
                  <a:rPr lang="it-IT" b="1" dirty="0"/>
                  <a:t> </a:t>
                </a:r>
              </a:p>
            </p:txBody>
          </p:sp>
          <p:sp>
            <p:nvSpPr>
              <p:cNvPr id="27" name="Freccia in giù 26"/>
              <p:cNvSpPr/>
              <p:nvPr/>
            </p:nvSpPr>
            <p:spPr>
              <a:xfrm>
                <a:off x="4719109" y="3141664"/>
                <a:ext cx="390393" cy="503237"/>
              </a:xfrm>
              <a:prstGeom prst="downArrow">
                <a:avLst/>
              </a:prstGeom>
              <a:solidFill>
                <a:srgbClr val="00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/>
              </a:p>
            </p:txBody>
          </p:sp>
          <p:sp>
            <p:nvSpPr>
              <p:cNvPr id="29" name="Rettangolo arrotondato 28"/>
              <p:cNvSpPr/>
              <p:nvPr/>
            </p:nvSpPr>
            <p:spPr>
              <a:xfrm>
                <a:off x="3860932" y="3644901"/>
                <a:ext cx="2388211" cy="1008063"/>
              </a:xfrm>
              <a:prstGeom prst="roundRect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600" b="1" dirty="0">
                    <a:solidFill>
                      <a:schemeClr val="tx1"/>
                    </a:solidFill>
                  </a:rPr>
                  <a:t>AUTONOMIA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600" b="1" dirty="0">
                    <a:solidFill>
                      <a:schemeClr val="tx1"/>
                    </a:solidFill>
                  </a:rPr>
                  <a:t>E RESPONSABILITÀ </a:t>
                </a:r>
              </a:p>
            </p:txBody>
          </p:sp>
        </p:grpSp>
      </p:grpSp>
      <p:sp>
        <p:nvSpPr>
          <p:cNvPr id="31" name="CasellaDiTesto 30"/>
          <p:cNvSpPr txBox="1"/>
          <p:nvPr/>
        </p:nvSpPr>
        <p:spPr>
          <a:xfrm>
            <a:off x="632520" y="6021288"/>
            <a:ext cx="1656184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Calibri" pitchFamily="34" charset="0"/>
              </a:rPr>
              <a:t>Fonte: Franca Da Re</a:t>
            </a:r>
            <a:endParaRPr lang="it-IT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88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24" name="Rettangolo 3"/>
          <p:cNvSpPr>
            <a:spLocks noChangeArrowheads="1"/>
          </p:cNvSpPr>
          <p:nvPr/>
        </p:nvSpPr>
        <p:spPr bwMode="auto">
          <a:xfrm>
            <a:off x="810023" y="500064"/>
            <a:ext cx="909597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>
                <a:solidFill>
                  <a:srgbClr val="006699"/>
                </a:solidFill>
                <a:latin typeface="Calibri" pitchFamily="34" charset="0"/>
              </a:rPr>
              <a:t>STRUTTURA DELL’UDA [2]</a:t>
            </a:r>
          </a:p>
          <a:p>
            <a:r>
              <a:rPr lang="it-IT" i="1">
                <a:latin typeface="Calibri" pitchFamily="34" charset="0"/>
              </a:rPr>
              <a:t>piano di lavoro uda -  specificazione delle fasi</a:t>
            </a:r>
            <a:endParaRPr lang="it-IT">
              <a:latin typeface="Calibri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07052"/>
              </p:ext>
            </p:extLst>
          </p:nvPr>
        </p:nvGraphicFramePr>
        <p:xfrm>
          <a:off x="662524" y="2132856"/>
          <a:ext cx="8580954" cy="2702560"/>
        </p:xfrm>
        <a:graphic>
          <a:graphicData uri="http://schemas.openxmlformats.org/drawingml/2006/table">
            <a:tbl>
              <a:tblPr/>
              <a:tblGrid>
                <a:gridCol w="624069"/>
                <a:gridCol w="1950217"/>
                <a:gridCol w="1595333"/>
                <a:gridCol w="1165700"/>
                <a:gridCol w="962635"/>
                <a:gridCol w="858040"/>
                <a:gridCol w="1424960"/>
              </a:tblGrid>
              <a:tr h="51308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UNITA’ </a:t>
                      </a:r>
                      <a:r>
                        <a:rPr lang="it-IT" sz="14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DI</a:t>
                      </a:r>
                      <a:r>
                        <a:rPr lang="it-IT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 APPRENDIMENTO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piano</a:t>
                      </a:r>
                      <a:r>
                        <a:rPr lang="it-IT" sz="14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 di lavoro</a:t>
                      </a:r>
                      <a:endParaRPr lang="it-IT" sz="1400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13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latin typeface="Calibri" pitchFamily="34" charset="0"/>
                          <a:ea typeface="Arial Unicode MS"/>
                          <a:cs typeface="Times New Roman"/>
                        </a:rPr>
                        <a:t>Fasi</a:t>
                      </a:r>
                      <a:endParaRPr lang="it-IT" sz="1400" i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latin typeface="Calibri" pitchFamily="34" charset="0"/>
                          <a:ea typeface="Arial Unicode MS"/>
                          <a:cs typeface="Times New Roman"/>
                        </a:rPr>
                        <a:t>Attività: </a:t>
                      </a:r>
                      <a:endParaRPr lang="it-IT" sz="1400" i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latin typeface="Calibri" pitchFamily="34" charset="0"/>
                          <a:ea typeface="Arial Unicode MS"/>
                          <a:cs typeface="Times New Roman"/>
                        </a:rPr>
                        <a:t>Cosa fa lo </a:t>
                      </a:r>
                      <a:r>
                        <a:rPr lang="it-IT" sz="1400" b="1" i="1" dirty="0">
                          <a:latin typeface="Calibri" pitchFamily="34" charset="0"/>
                          <a:ea typeface="Arial Unicode MS"/>
                          <a:cs typeface="Times New Roman"/>
                        </a:rPr>
                        <a:t>studente</a:t>
                      </a:r>
                      <a:endParaRPr lang="it-IT" sz="1400" i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latin typeface="Calibri" pitchFamily="34" charset="0"/>
                          <a:ea typeface="Arial Unicode MS"/>
                          <a:cs typeface="Times New Roman"/>
                        </a:rPr>
                        <a:t>(esperienze attivate)</a:t>
                      </a:r>
                      <a:endParaRPr lang="it-IT" sz="1400" i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latin typeface="Calibri" pitchFamily="34" charset="0"/>
                          <a:ea typeface="Arial Unicode MS"/>
                          <a:cs typeface="Times New Roman"/>
                        </a:rPr>
                        <a:t>Attività: </a:t>
                      </a:r>
                      <a:endParaRPr lang="it-IT" sz="1400" i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latin typeface="Calibri" pitchFamily="34" charset="0"/>
                          <a:ea typeface="Arial Unicode MS"/>
                          <a:cs typeface="Times New Roman"/>
                        </a:rPr>
                        <a:t>Cosa fa il </a:t>
                      </a:r>
                      <a:r>
                        <a:rPr lang="it-IT" sz="1400" b="1" i="1" dirty="0">
                          <a:latin typeface="Calibri" pitchFamily="34" charset="0"/>
                          <a:ea typeface="Arial Unicode MS"/>
                          <a:cs typeface="Times New Roman"/>
                        </a:rPr>
                        <a:t>docente</a:t>
                      </a:r>
                      <a:endParaRPr lang="it-IT" sz="1400" i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latin typeface="Calibri" pitchFamily="34" charset="0"/>
                          <a:ea typeface="Arial Unicode MS"/>
                          <a:cs typeface="Times New Roman"/>
                        </a:rPr>
                        <a:t>(metodologia)</a:t>
                      </a:r>
                      <a:endParaRPr lang="it-IT" sz="1400" i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latin typeface="Calibri" pitchFamily="34" charset="0"/>
                          <a:ea typeface="Arial Unicode MS"/>
                          <a:cs typeface="Times New Roman"/>
                        </a:rPr>
                        <a:t>Strumenti </a:t>
                      </a:r>
                      <a:endParaRPr lang="it-IT" sz="1400" i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latin typeface="Calibri" pitchFamily="34" charset="0"/>
                          <a:ea typeface="Arial Unicode MS"/>
                          <a:cs typeface="Times New Roman"/>
                        </a:rPr>
                        <a:t>Esiti </a:t>
                      </a:r>
                      <a:endParaRPr lang="it-IT" sz="1400" i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latin typeface="Calibri" pitchFamily="34" charset="0"/>
                          <a:ea typeface="Arial Unicode MS"/>
                          <a:cs typeface="Times New Roman"/>
                        </a:rPr>
                        <a:t>Tempi</a:t>
                      </a:r>
                      <a:endParaRPr lang="it-IT" sz="1400" i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dirty="0" smtClean="0">
                          <a:latin typeface="Calibri" pitchFamily="34" charset="0"/>
                          <a:ea typeface="Arial Unicode MS"/>
                          <a:cs typeface="Times New Roman"/>
                        </a:rPr>
                        <a:t>Evidenze per la valutazione </a:t>
                      </a:r>
                      <a:endParaRPr lang="it-IT" sz="1400" i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238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just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62600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90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8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6985" algn="l"/>
                          <a:tab pos="817245" algn="l"/>
                        </a:tabLs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8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6985" algn="l"/>
                          <a:tab pos="817245" algn="l"/>
                        </a:tabLs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8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6985" algn="l"/>
                          <a:tab pos="817245" algn="l"/>
                        </a:tabLs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8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6985" algn="l"/>
                          <a:tab pos="817245" algn="l"/>
                        </a:tabLs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8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6985" algn="l"/>
                          <a:tab pos="817245" algn="l"/>
                        </a:tabLs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 dirty="0">
                        <a:latin typeface="Arial Narrow"/>
                        <a:ea typeface="Arial Unicode MS"/>
                        <a:cs typeface="Times New Roman"/>
                      </a:endParaRPr>
                    </a:p>
                  </a:txBody>
                  <a:tcPr marL="55033" marR="55033" marT="50800" marB="50800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970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357880"/>
              </p:ext>
            </p:extLst>
          </p:nvPr>
        </p:nvGraphicFramePr>
        <p:xfrm>
          <a:off x="662524" y="2060848"/>
          <a:ext cx="8871419" cy="3118230"/>
        </p:xfrm>
        <a:graphic>
          <a:graphicData uri="http://schemas.openxmlformats.org/drawingml/2006/table">
            <a:tbl>
              <a:tblPr/>
              <a:tblGrid>
                <a:gridCol w="742139"/>
                <a:gridCol w="1683304"/>
                <a:gridCol w="1481022"/>
                <a:gridCol w="1802260"/>
                <a:gridCol w="1479390"/>
                <a:gridCol w="1683304"/>
              </a:tblGrid>
              <a:tr h="346985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UNITA’ DI APPRENDIMENTO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diagramma di </a:t>
                      </a: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gantt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6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Fasi/Tempi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46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Etc…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752" name="Rettangolo 3"/>
          <p:cNvSpPr>
            <a:spLocks noChangeArrowheads="1"/>
          </p:cNvSpPr>
          <p:nvPr/>
        </p:nvSpPr>
        <p:spPr bwMode="auto">
          <a:xfrm>
            <a:off x="810023" y="500064"/>
            <a:ext cx="909597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>
                <a:solidFill>
                  <a:srgbClr val="006699"/>
                </a:solidFill>
                <a:latin typeface="Calibri" pitchFamily="34" charset="0"/>
              </a:rPr>
              <a:t>STRUTTURA DELL’UDA [3]</a:t>
            </a:r>
          </a:p>
          <a:p>
            <a:r>
              <a:rPr lang="it-IT" i="1">
                <a:latin typeface="Calibri" pitchFamily="34" charset="0"/>
                <a:cs typeface="Times New Roman" pitchFamily="18" charset="0"/>
              </a:rPr>
              <a:t>diagramma di gantt</a:t>
            </a:r>
          </a:p>
        </p:txBody>
      </p:sp>
    </p:spTree>
    <p:extLst>
      <p:ext uri="{BB962C8B-B14F-4D97-AF65-F5344CB8AC3E}">
        <p14:creationId xmlns:p14="http://schemas.microsoft.com/office/powerpoint/2010/main" val="182163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96090"/>
              </p:ext>
            </p:extLst>
          </p:nvPr>
        </p:nvGraphicFramePr>
        <p:xfrm>
          <a:off x="651005" y="1367945"/>
          <a:ext cx="8621471" cy="4574868"/>
        </p:xfrm>
        <a:graphic>
          <a:graphicData uri="http://schemas.openxmlformats.org/drawingml/2006/table">
            <a:tbl>
              <a:tblPr/>
              <a:tblGrid>
                <a:gridCol w="8621471"/>
              </a:tblGrid>
              <a:tr h="620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Arial"/>
                          <a:cs typeface="Arial Narrow"/>
                        </a:rPr>
                        <a:t>UNITA’ DI APPRENDIMENTO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consegna agli studenti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8725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Per “consegna” si intende il documento che l’équipe dei docenti/formatori presenta agli studenti, sulla base del quale essi si attivano realizzando il prodotto nei tempi e nei modi definiti, tenendo presente anche i criteri di valutazione.</a:t>
                      </a: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81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Titolo 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UdA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Cosa si chiede di fare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 che modo (singoli, gruppi..)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Quali prodotti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Che senso ha (a cosa serve, per quali apprendimenti)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Tempi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Risorse (strumenti, consulenze, 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opportunità…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Criteri di valutazione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Valore della 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UdA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in termini di valutazione della competenza mirata (da indicare): è una componente oppure un “capolavoro”?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Peso della 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Uda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in termini di voti in riferimento agli assi culturali ed alle discipline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730" name="Rettangolo 3"/>
          <p:cNvSpPr>
            <a:spLocks noChangeArrowheads="1"/>
          </p:cNvSpPr>
          <p:nvPr/>
        </p:nvSpPr>
        <p:spPr bwMode="auto">
          <a:xfrm>
            <a:off x="810023" y="500064"/>
            <a:ext cx="909597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>
                <a:solidFill>
                  <a:srgbClr val="006699"/>
                </a:solidFill>
                <a:latin typeface="Calibri" pitchFamily="34" charset="0"/>
              </a:rPr>
              <a:t>STRUTTURA DELL’UDA [4]</a:t>
            </a:r>
          </a:p>
          <a:p>
            <a:r>
              <a:rPr lang="it-IT" i="1">
                <a:latin typeface="Calibri" pitchFamily="34" charset="0"/>
              </a:rPr>
              <a:t>consegna agli studenti</a:t>
            </a:r>
            <a:endParaRPr lang="it-IT" b="1">
              <a:solidFill>
                <a:srgbClr val="0066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201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t. bozza architettura">
  <a:themeElements>
    <a:clrScheme name="Personalizzato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FF"/>
      </a:hlink>
      <a:folHlink>
        <a:srgbClr val="FFFF00"/>
      </a:folHlink>
    </a:clrScheme>
    <a:fontScheme name="Struttura predefinita">
      <a:majorFont>
        <a:latin typeface="Hoefler Text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3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3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ust. bozza architettura</Template>
  <TotalTime>8972</TotalTime>
  <Words>5576</Words>
  <Application>Microsoft Office PowerPoint</Application>
  <PresentationFormat>A4 (21x29,7 cm)</PresentationFormat>
  <Paragraphs>883</Paragraphs>
  <Slides>64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64</vt:i4>
      </vt:variant>
    </vt:vector>
  </HeadingPairs>
  <TitlesOfParts>
    <vt:vector size="75" baseType="lpstr">
      <vt:lpstr>Arial Unicode MS</vt:lpstr>
      <vt:lpstr>Arial</vt:lpstr>
      <vt:lpstr>Arial Narrow</vt:lpstr>
      <vt:lpstr>ArialNarrow</vt:lpstr>
      <vt:lpstr>Calibri</vt:lpstr>
      <vt:lpstr>Hoefler Text</vt:lpstr>
      <vt:lpstr>Times New Roman</vt:lpstr>
      <vt:lpstr>Verdana</vt:lpstr>
      <vt:lpstr>Wingdings</vt:lpstr>
      <vt:lpstr>ust. bozza architettura</vt:lpstr>
      <vt:lpstr>Personalizza struttura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ASPETTI DELLA COMPETENZA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architettura riforma</dc:title>
  <dc:creator>ust</dc:creator>
  <cp:lastModifiedBy>Maria Antonia Moretti</cp:lastModifiedBy>
  <cp:revision>759</cp:revision>
  <dcterms:created xsi:type="dcterms:W3CDTF">2011-10-06T10:03:59Z</dcterms:created>
  <dcterms:modified xsi:type="dcterms:W3CDTF">2016-11-24T11:32:27Z</dcterms:modified>
</cp:coreProperties>
</file>